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3"/>
  </p:notesMasterIdLst>
  <p:handoutMasterIdLst>
    <p:handoutMasterId r:id="rId294"/>
  </p:handoutMasterIdLst>
  <p:sldIdLst>
    <p:sldId id="256" r:id="rId2"/>
    <p:sldId id="257" r:id="rId3"/>
    <p:sldId id="261" r:id="rId4"/>
    <p:sldId id="262" r:id="rId5"/>
    <p:sldId id="263" r:id="rId6"/>
    <p:sldId id="825" r:id="rId7"/>
    <p:sldId id="1032" r:id="rId8"/>
    <p:sldId id="1033" r:id="rId9"/>
    <p:sldId id="828" r:id="rId10"/>
    <p:sldId id="1034" r:id="rId11"/>
    <p:sldId id="1035" r:id="rId12"/>
    <p:sldId id="831" r:id="rId13"/>
    <p:sldId id="1036" r:id="rId14"/>
    <p:sldId id="1037" r:id="rId15"/>
    <p:sldId id="834" r:id="rId16"/>
    <p:sldId id="1038" r:id="rId17"/>
    <p:sldId id="1039" r:id="rId18"/>
    <p:sldId id="837" r:id="rId19"/>
    <p:sldId id="1040" r:id="rId20"/>
    <p:sldId id="1041" r:id="rId21"/>
    <p:sldId id="880" r:id="rId22"/>
    <p:sldId id="1042" r:id="rId23"/>
    <p:sldId id="1043" r:id="rId24"/>
    <p:sldId id="840" r:id="rId25"/>
    <p:sldId id="1044" r:id="rId26"/>
    <p:sldId id="1045" r:id="rId27"/>
    <p:sldId id="843" r:id="rId28"/>
    <p:sldId id="1046" r:id="rId29"/>
    <p:sldId id="1047" r:id="rId30"/>
    <p:sldId id="848" r:id="rId31"/>
    <p:sldId id="1048" r:id="rId32"/>
    <p:sldId id="1049" r:id="rId33"/>
    <p:sldId id="1017" r:id="rId34"/>
    <p:sldId id="1050" r:id="rId35"/>
    <p:sldId id="1051" r:id="rId36"/>
    <p:sldId id="854" r:id="rId37"/>
    <p:sldId id="1052" r:id="rId38"/>
    <p:sldId id="1053" r:id="rId39"/>
    <p:sldId id="855" r:id="rId40"/>
    <p:sldId id="1054" r:id="rId41"/>
    <p:sldId id="1055" r:id="rId42"/>
    <p:sldId id="860" r:id="rId43"/>
    <p:sldId id="1056" r:id="rId44"/>
    <p:sldId id="1057" r:id="rId45"/>
    <p:sldId id="1011" r:id="rId46"/>
    <p:sldId id="1058" r:id="rId47"/>
    <p:sldId id="1059" r:id="rId48"/>
    <p:sldId id="866" r:id="rId49"/>
    <p:sldId id="1060" r:id="rId50"/>
    <p:sldId id="1061" r:id="rId51"/>
    <p:sldId id="881" r:id="rId52"/>
    <p:sldId id="1062" r:id="rId53"/>
    <p:sldId id="1063" r:id="rId54"/>
    <p:sldId id="867" r:id="rId55"/>
    <p:sldId id="1064" r:id="rId56"/>
    <p:sldId id="1065" r:id="rId57"/>
    <p:sldId id="1014" r:id="rId58"/>
    <p:sldId id="1066" r:id="rId59"/>
    <p:sldId id="1067" r:id="rId60"/>
    <p:sldId id="1217" r:id="rId61"/>
    <p:sldId id="1068" r:id="rId62"/>
    <p:sldId id="1488" r:id="rId63"/>
    <p:sldId id="1018" r:id="rId64"/>
    <p:sldId id="1070" r:id="rId65"/>
    <p:sldId id="1071" r:id="rId66"/>
    <p:sldId id="885" r:id="rId67"/>
    <p:sldId id="1072" r:id="rId68"/>
    <p:sldId id="1073" r:id="rId69"/>
    <p:sldId id="889" r:id="rId70"/>
    <p:sldId id="1074" r:id="rId71"/>
    <p:sldId id="1075" r:id="rId72"/>
    <p:sldId id="886" r:id="rId73"/>
    <p:sldId id="1076" r:id="rId74"/>
    <p:sldId id="1077" r:id="rId75"/>
    <p:sldId id="890" r:id="rId76"/>
    <p:sldId id="1078" r:id="rId77"/>
    <p:sldId id="1079" r:id="rId78"/>
    <p:sldId id="891" r:id="rId79"/>
    <p:sldId id="1080" r:id="rId80"/>
    <p:sldId id="1081" r:id="rId81"/>
    <p:sldId id="892" r:id="rId82"/>
    <p:sldId id="1082" r:id="rId83"/>
    <p:sldId id="1083" r:id="rId84"/>
    <p:sldId id="893" r:id="rId85"/>
    <p:sldId id="1084" r:id="rId86"/>
    <p:sldId id="1085" r:id="rId87"/>
    <p:sldId id="894" r:id="rId88"/>
    <p:sldId id="1086" r:id="rId89"/>
    <p:sldId id="1087" r:id="rId90"/>
    <p:sldId id="1190" r:id="rId91"/>
    <p:sldId id="1088" r:id="rId92"/>
    <p:sldId id="1089" r:id="rId93"/>
    <p:sldId id="896" r:id="rId94"/>
    <p:sldId id="1090" r:id="rId95"/>
    <p:sldId id="1091" r:id="rId96"/>
    <p:sldId id="897" r:id="rId97"/>
    <p:sldId id="1092" r:id="rId98"/>
    <p:sldId id="1093" r:id="rId99"/>
    <p:sldId id="898" r:id="rId100"/>
    <p:sldId id="1094" r:id="rId101"/>
    <p:sldId id="1095" r:id="rId102"/>
    <p:sldId id="899" r:id="rId103"/>
    <p:sldId id="1096" r:id="rId104"/>
    <p:sldId id="1097" r:id="rId105"/>
    <p:sldId id="900" r:id="rId106"/>
    <p:sldId id="1098" r:id="rId107"/>
    <p:sldId id="1099" r:id="rId108"/>
    <p:sldId id="901" r:id="rId109"/>
    <p:sldId id="1100" r:id="rId110"/>
    <p:sldId id="1101" r:id="rId111"/>
    <p:sldId id="902" r:id="rId112"/>
    <p:sldId id="1102" r:id="rId113"/>
    <p:sldId id="1103" r:id="rId114"/>
    <p:sldId id="903" r:id="rId115"/>
    <p:sldId id="1104" r:id="rId116"/>
    <p:sldId id="1105" r:id="rId117"/>
    <p:sldId id="904" r:id="rId118"/>
    <p:sldId id="1106" r:id="rId119"/>
    <p:sldId id="1107" r:id="rId120"/>
    <p:sldId id="905" r:id="rId121"/>
    <p:sldId id="1108" r:id="rId122"/>
    <p:sldId id="1109" r:id="rId123"/>
    <p:sldId id="942" r:id="rId124"/>
    <p:sldId id="1110" r:id="rId125"/>
    <p:sldId id="1111" r:id="rId126"/>
    <p:sldId id="943" r:id="rId127"/>
    <p:sldId id="1112" r:id="rId128"/>
    <p:sldId id="1113" r:id="rId129"/>
    <p:sldId id="944" r:id="rId130"/>
    <p:sldId id="1114" r:id="rId131"/>
    <p:sldId id="1115" r:id="rId132"/>
    <p:sldId id="945" r:id="rId133"/>
    <p:sldId id="1116" r:id="rId134"/>
    <p:sldId id="1117" r:id="rId135"/>
    <p:sldId id="946" r:id="rId136"/>
    <p:sldId id="1118" r:id="rId137"/>
    <p:sldId id="1119" r:id="rId138"/>
    <p:sldId id="947" r:id="rId139"/>
    <p:sldId id="1120" r:id="rId140"/>
    <p:sldId id="1121" r:id="rId141"/>
    <p:sldId id="948" r:id="rId142"/>
    <p:sldId id="1122" r:id="rId143"/>
    <p:sldId id="1123" r:id="rId144"/>
    <p:sldId id="1324" r:id="rId145"/>
    <p:sldId id="1124" r:id="rId146"/>
    <p:sldId id="1125" r:id="rId147"/>
    <p:sldId id="950" r:id="rId148"/>
    <p:sldId id="1126" r:id="rId149"/>
    <p:sldId id="1127" r:id="rId150"/>
    <p:sldId id="951" r:id="rId151"/>
    <p:sldId id="1128" r:id="rId152"/>
    <p:sldId id="1129" r:id="rId153"/>
    <p:sldId id="952" r:id="rId154"/>
    <p:sldId id="1130" r:id="rId155"/>
    <p:sldId id="1131" r:id="rId156"/>
    <p:sldId id="953" r:id="rId157"/>
    <p:sldId id="1132" r:id="rId158"/>
    <p:sldId id="1133" r:id="rId159"/>
    <p:sldId id="954" r:id="rId160"/>
    <p:sldId id="1134" r:id="rId161"/>
    <p:sldId id="1135" r:id="rId162"/>
    <p:sldId id="955" r:id="rId163"/>
    <p:sldId id="1136" r:id="rId164"/>
    <p:sldId id="1137" r:id="rId165"/>
    <p:sldId id="956" r:id="rId166"/>
    <p:sldId id="978" r:id="rId167"/>
    <p:sldId id="979" r:id="rId168"/>
    <p:sldId id="957" r:id="rId169"/>
    <p:sldId id="1138" r:id="rId170"/>
    <p:sldId id="1139" r:id="rId171"/>
    <p:sldId id="958" r:id="rId172"/>
    <p:sldId id="1140" r:id="rId173"/>
    <p:sldId id="1141" r:id="rId174"/>
    <p:sldId id="959" r:id="rId175"/>
    <p:sldId id="1142" r:id="rId176"/>
    <p:sldId id="1143" r:id="rId177"/>
    <p:sldId id="986" r:id="rId178"/>
    <p:sldId id="1144" r:id="rId179"/>
    <p:sldId id="1145" r:id="rId180"/>
    <p:sldId id="987" r:id="rId181"/>
    <p:sldId id="1146" r:id="rId182"/>
    <p:sldId id="1147" r:id="rId183"/>
    <p:sldId id="988" r:id="rId184"/>
    <p:sldId id="1148" r:id="rId185"/>
    <p:sldId id="1149" r:id="rId186"/>
    <p:sldId id="989" r:id="rId187"/>
    <p:sldId id="1489" r:id="rId188"/>
    <p:sldId id="1490" r:id="rId189"/>
    <p:sldId id="990" r:id="rId190"/>
    <p:sldId id="1150" r:id="rId191"/>
    <p:sldId id="1151" r:id="rId192"/>
    <p:sldId id="991" r:id="rId193"/>
    <p:sldId id="1236" r:id="rId194"/>
    <p:sldId id="1237" r:id="rId195"/>
    <p:sldId id="992" r:id="rId196"/>
    <p:sldId id="1152" r:id="rId197"/>
    <p:sldId id="1153" r:id="rId198"/>
    <p:sldId id="993" r:id="rId199"/>
    <p:sldId id="1491" r:id="rId200"/>
    <p:sldId id="1492" r:id="rId201"/>
    <p:sldId id="994" r:id="rId202"/>
    <p:sldId id="1154" r:id="rId203"/>
    <p:sldId id="1155" r:id="rId204"/>
    <p:sldId id="995" r:id="rId205"/>
    <p:sldId id="1494" r:id="rId206"/>
    <p:sldId id="1493" r:id="rId207"/>
    <p:sldId id="996" r:id="rId208"/>
    <p:sldId id="1156" r:id="rId209"/>
    <p:sldId id="1157" r:id="rId210"/>
    <p:sldId id="997" r:id="rId211"/>
    <p:sldId id="1495" r:id="rId212"/>
    <p:sldId id="1496" r:id="rId213"/>
    <p:sldId id="998" r:id="rId214"/>
    <p:sldId id="1158" r:id="rId215"/>
    <p:sldId id="1159" r:id="rId216"/>
    <p:sldId id="999" r:id="rId217"/>
    <p:sldId id="1498" r:id="rId218"/>
    <p:sldId id="1497" r:id="rId219"/>
    <p:sldId id="1000" r:id="rId220"/>
    <p:sldId id="1160" r:id="rId221"/>
    <p:sldId id="1161" r:id="rId222"/>
    <p:sldId id="1001" r:id="rId223"/>
    <p:sldId id="1500" r:id="rId224"/>
    <p:sldId id="1499" r:id="rId225"/>
    <p:sldId id="1002" r:id="rId226"/>
    <p:sldId id="1162" r:id="rId227"/>
    <p:sldId id="1163" r:id="rId228"/>
    <p:sldId id="1003" r:id="rId229"/>
    <p:sldId id="1501" r:id="rId230"/>
    <p:sldId id="1502" r:id="rId231"/>
    <p:sldId id="1004" r:id="rId232"/>
    <p:sldId id="1164" r:id="rId233"/>
    <p:sldId id="1165" r:id="rId234"/>
    <p:sldId id="863" r:id="rId235"/>
    <p:sldId id="1504" r:id="rId236"/>
    <p:sldId id="1503" r:id="rId237"/>
    <p:sldId id="1012" r:id="rId238"/>
    <p:sldId id="1166" r:id="rId239"/>
    <p:sldId id="1167" r:id="rId240"/>
    <p:sldId id="1013" r:id="rId241"/>
    <p:sldId id="1505" r:id="rId242"/>
    <p:sldId id="1506" r:id="rId243"/>
    <p:sldId id="874" r:id="rId244"/>
    <p:sldId id="1168" r:id="rId245"/>
    <p:sldId id="1169" r:id="rId246"/>
    <p:sldId id="1015" r:id="rId247"/>
    <p:sldId id="1508" r:id="rId248"/>
    <p:sldId id="1507" r:id="rId249"/>
    <p:sldId id="1016" r:id="rId250"/>
    <p:sldId id="1170" r:id="rId251"/>
    <p:sldId id="1171" r:id="rId252"/>
    <p:sldId id="851" r:id="rId253"/>
    <p:sldId id="1509" r:id="rId254"/>
    <p:sldId id="1510" r:id="rId255"/>
    <p:sldId id="882" r:id="rId256"/>
    <p:sldId id="1172" r:id="rId257"/>
    <p:sldId id="1173" r:id="rId258"/>
    <p:sldId id="1021" r:id="rId259"/>
    <p:sldId id="1176" r:id="rId260"/>
    <p:sldId id="1177" r:id="rId261"/>
    <p:sldId id="1022" r:id="rId262"/>
    <p:sldId id="1174" r:id="rId263"/>
    <p:sldId id="1175" r:id="rId264"/>
    <p:sldId id="1023" r:id="rId265"/>
    <p:sldId id="1200" r:id="rId266"/>
    <p:sldId id="1201" r:id="rId267"/>
    <p:sldId id="1024" r:id="rId268"/>
    <p:sldId id="1178" r:id="rId269"/>
    <p:sldId id="1179" r:id="rId270"/>
    <p:sldId id="1025" r:id="rId271"/>
    <p:sldId id="1198" r:id="rId272"/>
    <p:sldId id="1199" r:id="rId273"/>
    <p:sldId id="1026" r:id="rId274"/>
    <p:sldId id="1180" r:id="rId275"/>
    <p:sldId id="1181" r:id="rId276"/>
    <p:sldId id="1027" r:id="rId277"/>
    <p:sldId id="1196" r:id="rId278"/>
    <p:sldId id="1197" r:id="rId279"/>
    <p:sldId id="1028" r:id="rId280"/>
    <p:sldId id="1182" r:id="rId281"/>
    <p:sldId id="1183" r:id="rId282"/>
    <p:sldId id="1029" r:id="rId283"/>
    <p:sldId id="1184" r:id="rId284"/>
    <p:sldId id="1185" r:id="rId285"/>
    <p:sldId id="1030" r:id="rId286"/>
    <p:sldId id="1186" r:id="rId287"/>
    <p:sldId id="1187" r:id="rId288"/>
    <p:sldId id="1031" r:id="rId289"/>
    <p:sldId id="1188" r:id="rId290"/>
    <p:sldId id="1189" r:id="rId291"/>
    <p:sldId id="823" r:id="rId29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6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9BF"/>
    <a:srgbClr val="7740C8"/>
    <a:srgbClr val="8067A1"/>
    <a:srgbClr val="A9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718" Type="http://schemas.openxmlformats.org/officeDocument/2006/relationships/presProps" Target="presProps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719" Type="http://schemas.openxmlformats.org/officeDocument/2006/relationships/viewProps" Target="view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720" Type="http://schemas.openxmlformats.org/officeDocument/2006/relationships/theme" Target="theme/theme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notesMaster" Target="notesMasters/notesMaster1.xml"/><Relationship Id="rId721" Type="http://schemas.openxmlformats.org/officeDocument/2006/relationships/tableStyles" Target="tableStyle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handoutMaster" Target="handoutMasters/handout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716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717" Type="http://schemas.openxmlformats.org/officeDocument/2006/relationships/commentAuthors" Target="commentAuthor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pPr/>
              <a:t>07-06-2024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310227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3.xml"/><Relationship Id="rId4" Type="http://schemas.openxmlformats.org/officeDocument/2006/relationships/slide" Target="slide10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7.xml"/><Relationship Id="rId4" Type="http://schemas.openxmlformats.org/officeDocument/2006/relationships/slide" Target="slide10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2.xml"/><Relationship Id="rId4" Type="http://schemas.openxmlformats.org/officeDocument/2006/relationships/slide" Target="slide1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5.xml"/><Relationship Id="rId4" Type="http://schemas.openxmlformats.org/officeDocument/2006/relationships/slide" Target="slide11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2.xml"/><Relationship Id="rId4" Type="http://schemas.openxmlformats.org/officeDocument/2006/relationships/slide" Target="slide12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0.xml"/><Relationship Id="rId4" Type="http://schemas.openxmlformats.org/officeDocument/2006/relationships/slide" Target="slide1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6.xml"/><Relationship Id="rId4" Type="http://schemas.openxmlformats.org/officeDocument/2006/relationships/slide" Target="slide1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6.xml"/><Relationship Id="rId4" Type="http://schemas.openxmlformats.org/officeDocument/2006/relationships/slide" Target="slide13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9.xml"/><Relationship Id="rId4" Type="http://schemas.openxmlformats.org/officeDocument/2006/relationships/slide" Target="slide140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8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6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7.xml"/><Relationship Id="rId4" Type="http://schemas.openxmlformats.org/officeDocument/2006/relationships/slide" Target="slide158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6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0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3.xml"/><Relationship Id="rId4" Type="http://schemas.openxmlformats.org/officeDocument/2006/relationships/slide" Target="slide164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6.xml"/><Relationship Id="rId4" Type="http://schemas.openxmlformats.org/officeDocument/2006/relationships/slide" Target="slide16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8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slide" Target="slide9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9.xml"/><Relationship Id="rId4" Type="http://schemas.openxmlformats.org/officeDocument/2006/relationships/slide" Target="slide170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8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5.xml"/><Relationship Id="rId4" Type="http://schemas.openxmlformats.org/officeDocument/2006/relationships/slide" Target="slide17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9.xml"/><Relationship Id="rId4" Type="http://schemas.openxmlformats.org/officeDocument/2006/relationships/slide" Target="slide178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80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2.xml"/><Relationship Id="rId4" Type="http://schemas.openxmlformats.org/officeDocument/2006/relationships/slide" Target="slide18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80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4.xml"/><Relationship Id="rId4" Type="http://schemas.openxmlformats.org/officeDocument/2006/relationships/slide" Target="slide185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86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8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86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0.xml"/><Relationship Id="rId4" Type="http://schemas.openxmlformats.org/officeDocument/2006/relationships/slide" Target="slide1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4.xml"/><Relationship Id="rId5" Type="http://schemas.openxmlformats.org/officeDocument/2006/relationships/slide" Target="slide50.xml"/><Relationship Id="rId4" Type="http://schemas.openxmlformats.org/officeDocument/2006/relationships/slide" Target="slide19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6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200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99.xml"/><Relationship Id="rId4" Type="http://schemas.openxmlformats.org/officeDocument/2006/relationships/slide" Target="slide5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1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2.xml"/><Relationship Id="rId5" Type="http://schemas.openxmlformats.org/officeDocument/2006/relationships/slide" Target="slide203.xml"/><Relationship Id="rId4" Type="http://schemas.openxmlformats.org/officeDocument/2006/relationships/slide" Target="slide20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204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1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4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9.xml"/><Relationship Id="rId4" Type="http://schemas.openxmlformats.org/officeDocument/2006/relationships/slide" Target="slide208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1.xml"/><Relationship Id="rId4" Type="http://schemas.openxmlformats.org/officeDocument/2006/relationships/slide" Target="slide21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5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6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6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0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6.xml"/><Relationship Id="rId4" Type="http://schemas.openxmlformats.org/officeDocument/2006/relationships/slide" Target="slide24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" Target="slide222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4.xml"/><Relationship Id="rId4" Type="http://schemas.openxmlformats.org/officeDocument/2006/relationships/slide" Target="slide223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5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22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6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8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5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0.xml"/><Relationship Id="rId4" Type="http://schemas.openxmlformats.org/officeDocument/2006/relationships/slide" Target="slide229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8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2.xml"/><Relationship Id="rId4" Type="http://schemas.openxmlformats.org/officeDocument/2006/relationships/slide" Target="slide233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234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5.xml"/><Relationship Id="rId4" Type="http://schemas.openxmlformats.org/officeDocument/2006/relationships/slide" Target="slide236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34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8.xml"/><Relationship Id="rId4" Type="http://schemas.openxmlformats.org/officeDocument/2006/relationships/slide" Target="slide239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40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40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4.xml"/><Relationship Id="rId4" Type="http://schemas.openxmlformats.org/officeDocument/2006/relationships/slide" Target="slide245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slide" Target="slide246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48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slide" Target="slide246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0.xml"/><Relationship Id="rId4" Type="http://schemas.openxmlformats.org/officeDocument/2006/relationships/slide" Target="slide2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52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2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6.xml"/><Relationship Id="rId4" Type="http://schemas.openxmlformats.org/officeDocument/2006/relationships/slide" Target="slide257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slide" Target="slide258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0.xml"/><Relationship Id="rId4" Type="http://schemas.openxmlformats.org/officeDocument/2006/relationships/slide" Target="slide259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61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58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3.xml"/><Relationship Id="rId4" Type="http://schemas.openxmlformats.org/officeDocument/2006/relationships/slide" Target="slide26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64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1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6.xml"/><Relationship Id="rId4" Type="http://schemas.openxmlformats.org/officeDocument/2006/relationships/slide" Target="slide265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4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8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1.xml"/><Relationship Id="rId4" Type="http://schemas.openxmlformats.org/officeDocument/2006/relationships/slide" Target="slide27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5.xml"/><Relationship Id="rId4" Type="http://schemas.openxmlformats.org/officeDocument/2006/relationships/slide" Target="slide274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7.xml"/><Relationship Id="rId4" Type="http://schemas.openxmlformats.org/officeDocument/2006/relationships/slide" Target="slide278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0.xml"/><Relationship Id="rId4" Type="http://schemas.openxmlformats.org/officeDocument/2006/relationships/slide" Target="slide2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slide" Target="slide282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3.xml"/><Relationship Id="rId4" Type="http://schemas.openxmlformats.org/officeDocument/2006/relationships/slide" Target="slide284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5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slide" Target="slide282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6.xml"/><Relationship Id="rId4" Type="http://schemas.openxmlformats.org/officeDocument/2006/relationships/slide" Target="slide287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8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5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9.xml"/><Relationship Id="rId4" Type="http://schemas.openxmlformats.org/officeDocument/2006/relationships/slide" Target="slide290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8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.xml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9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7.xml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0.xml"/><Relationship Id="rId4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6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0.xml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3.xml"/><Relationship Id="rId4" Type="http://schemas.openxmlformats.org/officeDocument/2006/relationships/slide" Target="slide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8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1.xml"/><Relationship Id="rId4" Type="http://schemas.openxmlformats.org/officeDocument/2006/relationships/slide" Target="slide9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பொருளியல் 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33052" y="182885"/>
            <a:ext cx="11155680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NNP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யிலிருந்து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வெளிநாட்டு காரணிகளின்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நிகர வருமானம் கழிக்கப்பட்டால்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கிடைக்கும் நிகர மதிப்பு ___________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102</a:t>
            </a:fld>
            <a:endParaRPr lang="ta-IN"/>
          </a:p>
        </p:txBody>
      </p:sp>
      <p:sp>
        <p:nvSpPr>
          <p:cNvPr id="12" name="Cloud Callout 11"/>
          <p:cNvSpPr/>
          <p:nvPr/>
        </p:nvSpPr>
        <p:spPr>
          <a:xfrm>
            <a:off x="1026941" y="1899143"/>
            <a:ext cx="3671668" cy="1519311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மொத்த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தேசிய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உற்பத்தி</a:t>
            </a:r>
          </a:p>
        </p:txBody>
      </p:sp>
      <p:sp>
        <p:nvSpPr>
          <p:cNvPr id="14" name="Oval Callout 13">
            <a:hlinkClick r:id="rId4" action="ppaction://hlinksldjump"/>
          </p:cNvPr>
          <p:cNvSpPr/>
          <p:nvPr/>
        </p:nvSpPr>
        <p:spPr>
          <a:xfrm>
            <a:off x="5753709" y="1856944"/>
            <a:ext cx="4023337" cy="1505243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செலவிடக்கூடிய வருமானம்</a:t>
            </a:r>
          </a:p>
        </p:txBody>
      </p:sp>
      <p:sp>
        <p:nvSpPr>
          <p:cNvPr id="15" name="Rounded Rectangular Callout 14">
            <a:hlinkClick r:id="rId5" action="ppaction://hlinksldjump"/>
          </p:cNvPr>
          <p:cNvSpPr/>
          <p:nvPr/>
        </p:nvSpPr>
        <p:spPr>
          <a:xfrm>
            <a:off x="956603" y="4304713"/>
            <a:ext cx="3615397" cy="998807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நிகர உள்நாட்டு உற்பத்தி</a:t>
            </a:r>
          </a:p>
        </p:txBody>
      </p:sp>
      <p:sp>
        <p:nvSpPr>
          <p:cNvPr id="16" name="Rectangular Callout 15">
            <a:hlinkClick r:id="rId4" action="ppaction://hlinksldjump"/>
          </p:cNvPr>
          <p:cNvSpPr/>
          <p:nvPr/>
        </p:nvSpPr>
        <p:spPr>
          <a:xfrm>
            <a:off x="6049108" y="4149967"/>
            <a:ext cx="3812344" cy="1097281"/>
          </a:xfrm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தனிநபர் வருமானம்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16526" y="261381"/>
            <a:ext cx="11558948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உற்பத்திப் புள்ளியில்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NNP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யின் மதிப்பு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 அழைக்கப்படுகிறது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105</a:t>
            </a:fld>
            <a:endParaRPr lang="ta-IN"/>
          </a:p>
        </p:txBody>
      </p:sp>
      <p:sp>
        <p:nvSpPr>
          <p:cNvPr id="10" name="Striped Right Arrow 9">
            <a:hlinkClick r:id="rId4" action="ppaction://hlinksldjump"/>
          </p:cNvPr>
          <p:cNvSpPr/>
          <p:nvPr/>
        </p:nvSpPr>
        <p:spPr>
          <a:xfrm>
            <a:off x="1293796" y="1993989"/>
            <a:ext cx="2968284" cy="15755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0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காரணி</a:t>
            </a:r>
            <a:r>
              <a:rPr lang="ta-IN" sz="20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 செலவில் </a:t>
            </a:r>
            <a:r>
              <a:rPr lang="en-US" sz="20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NNP</a:t>
            </a:r>
          </a:p>
        </p:txBody>
      </p:sp>
      <p:sp>
        <p:nvSpPr>
          <p:cNvPr id="7" name="Notched Right Arrow 6">
            <a:hlinkClick r:id="rId5" action="ppaction://hlinksldjump"/>
          </p:cNvPr>
          <p:cNvSpPr/>
          <p:nvPr/>
        </p:nvSpPr>
        <p:spPr>
          <a:xfrm>
            <a:off x="6527266" y="1801774"/>
            <a:ext cx="3052689" cy="1589659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latin typeface="TAU-Marutham" pitchFamily="34" charset="0"/>
                <a:cs typeface="TAU-Marutham" pitchFamily="34" charset="0"/>
              </a:rPr>
              <a:t>சந்தை விலையில் </a:t>
            </a:r>
            <a:r>
              <a:rPr lang="en-US" sz="2000" dirty="0" smtClean="0">
                <a:latin typeface="TAU-Marutham" pitchFamily="34" charset="0"/>
                <a:cs typeface="TAU-Marutham" pitchFamily="34" charset="0"/>
              </a:rPr>
              <a:t>NNP</a:t>
            </a: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1396146" y="4086101"/>
            <a:ext cx="2982351" cy="1575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latin typeface="TAU-Marutham" pitchFamily="34" charset="0"/>
                <a:cs typeface="TAU-Marutham" pitchFamily="34" charset="0"/>
              </a:rPr>
              <a:t>காரணி செலவில் </a:t>
            </a:r>
            <a:r>
              <a:rPr lang="en-US" sz="2000" dirty="0" smtClean="0">
                <a:latin typeface="TAU-Marutham" pitchFamily="34" charset="0"/>
                <a:cs typeface="TAU-Marutham" pitchFamily="34" charset="0"/>
              </a:rPr>
              <a:t>GNP</a:t>
            </a:r>
          </a:p>
        </p:txBody>
      </p:sp>
      <p:sp>
        <p:nvSpPr>
          <p:cNvPr id="11" name="Chevron 10"/>
          <p:cNvSpPr/>
          <p:nvPr/>
        </p:nvSpPr>
        <p:spPr>
          <a:xfrm>
            <a:off x="6873935" y="4314247"/>
            <a:ext cx="2926080" cy="1069144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தலைவீத</a:t>
            </a:r>
            <a:r>
              <a:rPr lang="ta-IN" sz="2000" dirty="0" smtClean="0">
                <a:latin typeface="TAU-Marutham" pitchFamily="34" charset="0"/>
                <a:cs typeface="TAU-Marutham" pitchFamily="34" charset="0"/>
              </a:rPr>
              <a:t> வருமானம்</a:t>
            </a:r>
            <a:endParaRPr lang="en-US" sz="20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266693" y="458330"/>
            <a:ext cx="9658613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 நாட்டின் சராசரி வருமானம் என்பது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________</a:t>
            </a:r>
            <a:endParaRPr lang="ta-IN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108</a:t>
            </a:fld>
            <a:endParaRPr lang="ta-IN"/>
          </a:p>
        </p:txBody>
      </p:sp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1617784" y="2385596"/>
            <a:ext cx="3784210" cy="10832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தனிநபர் வருமானம்</a:t>
            </a:r>
          </a:p>
        </p:txBody>
      </p:sp>
      <p:sp>
        <p:nvSpPr>
          <p:cNvPr id="15" name="Moon 14"/>
          <p:cNvSpPr/>
          <p:nvPr/>
        </p:nvSpPr>
        <p:spPr>
          <a:xfrm>
            <a:off x="6971714" y="2314132"/>
            <a:ext cx="3277772" cy="998806"/>
          </a:xfrm>
          <a:prstGeom prst="moon">
            <a:avLst>
              <a:gd name="adj" fmla="val 87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தலைவீத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வருமானம்</a:t>
            </a:r>
          </a:p>
        </p:txBody>
      </p:sp>
      <p:sp>
        <p:nvSpPr>
          <p:cNvPr id="16" name="Folded Corner 15">
            <a:hlinkClick r:id="rId4" action="ppaction://hlinksldjump"/>
          </p:cNvPr>
          <p:cNvSpPr/>
          <p:nvPr/>
        </p:nvSpPr>
        <p:spPr>
          <a:xfrm>
            <a:off x="2081014" y="4272293"/>
            <a:ext cx="3249637" cy="984739"/>
          </a:xfrm>
          <a:prstGeom prst="foldedCorner">
            <a:avLst>
              <a:gd name="adj" fmla="val 136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பணவீக்க வீதம்</a:t>
            </a:r>
          </a:p>
        </p:txBody>
      </p:sp>
      <p:sp>
        <p:nvSpPr>
          <p:cNvPr id="17" name="Heart 16"/>
          <p:cNvSpPr/>
          <p:nvPr/>
        </p:nvSpPr>
        <p:spPr>
          <a:xfrm>
            <a:off x="7526071" y="3965510"/>
            <a:ext cx="2672862" cy="1801125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செலவிடக்கூடிய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வருமானம்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33052" y="182885"/>
            <a:ext cx="11155680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பணவீக்கத்திற்கு சரிபடுத்தப்பட்ட தேசிய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வருவாயின் மதிப்பு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___________ என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அழைக்கப்படுகிறது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111</a:t>
            </a:fld>
            <a:endParaRPr lang="ta-IN"/>
          </a:p>
        </p:txBody>
      </p:sp>
      <p:sp>
        <p:nvSpPr>
          <p:cNvPr id="10" name="Flowchart: Extract 9">
            <a:hlinkClick r:id="rId4" action="ppaction://hlinksldjump"/>
          </p:cNvPr>
          <p:cNvSpPr/>
          <p:nvPr/>
        </p:nvSpPr>
        <p:spPr>
          <a:xfrm>
            <a:off x="1463040" y="1983545"/>
            <a:ext cx="2335237" cy="1631852"/>
          </a:xfrm>
          <a:prstGeom prst="flowChartExtra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பணவீக்க வீதம்</a:t>
            </a:r>
          </a:p>
        </p:txBody>
      </p:sp>
      <p:sp>
        <p:nvSpPr>
          <p:cNvPr id="11" name="Flowchart: Merge 10"/>
          <p:cNvSpPr/>
          <p:nvPr/>
        </p:nvSpPr>
        <p:spPr>
          <a:xfrm>
            <a:off x="6349266" y="2053884"/>
            <a:ext cx="2841674" cy="1561513"/>
          </a:xfrm>
          <a:prstGeom prst="flowChartMer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செலவிடக்கூடிய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வருமானம்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Flowchart: Manual Operation 11">
            <a:hlinkClick r:id="rId4" action="ppaction://hlinksldjump"/>
          </p:cNvPr>
          <p:cNvSpPr/>
          <p:nvPr/>
        </p:nvSpPr>
        <p:spPr>
          <a:xfrm>
            <a:off x="1434904" y="4121834"/>
            <a:ext cx="2644726" cy="1420837"/>
          </a:xfrm>
          <a:prstGeom prst="flowChartManualOpe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GNP</a:t>
            </a:r>
          </a:p>
        </p:txBody>
      </p:sp>
      <p:sp>
        <p:nvSpPr>
          <p:cNvPr id="13" name="Flowchart: Off-page Connector 12"/>
          <p:cNvSpPr/>
          <p:nvPr/>
        </p:nvSpPr>
        <p:spPr>
          <a:xfrm>
            <a:off x="6541477" y="4360986"/>
            <a:ext cx="2813538" cy="1195752"/>
          </a:xfrm>
          <a:prstGeom prst="flowChartOffpage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உண்மைத் தேசிய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வருவாய்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547452" y="226218"/>
            <a:ext cx="8818858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கீழ்வருவனவற்றுள் எது ஓட்ட (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Flow)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கருத்துரு?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114</a:t>
            </a:fld>
            <a:endParaRPr lang="ta-IN"/>
          </a:p>
        </p:txBody>
      </p:sp>
      <p:sp>
        <p:nvSpPr>
          <p:cNvPr id="15" name="Isosceles Triangle 14">
            <a:hlinkClick r:id="rId4" action="ppaction://hlinksldjump"/>
          </p:cNvPr>
          <p:cNvSpPr/>
          <p:nvPr/>
        </p:nvSpPr>
        <p:spPr>
          <a:xfrm>
            <a:off x="548639" y="1589649"/>
            <a:ext cx="3995226" cy="1955409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சட்டைகளின் எண்ணிக்கை</a:t>
            </a:r>
          </a:p>
        </p:txBody>
      </p:sp>
      <p:sp>
        <p:nvSpPr>
          <p:cNvPr id="16" name="Right Triangle 15">
            <a:hlinkClick r:id="rId4" action="ppaction://hlinksldjump"/>
          </p:cNvPr>
          <p:cNvSpPr/>
          <p:nvPr/>
        </p:nvSpPr>
        <p:spPr>
          <a:xfrm>
            <a:off x="6766560" y="1842874"/>
            <a:ext cx="3165231" cy="2011680"/>
          </a:xfrm>
          <a:prstGeom prst="rt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சொத்து</a:t>
            </a:r>
          </a:p>
        </p:txBody>
      </p:sp>
      <p:sp>
        <p:nvSpPr>
          <p:cNvPr id="17" name="Parallelogram 16">
            <a:hlinkClick r:id="rId5" action="ppaction://hlinksldjump"/>
          </p:cNvPr>
          <p:cNvSpPr/>
          <p:nvPr/>
        </p:nvSpPr>
        <p:spPr>
          <a:xfrm>
            <a:off x="6260123" y="4515729"/>
            <a:ext cx="3643532" cy="1139484"/>
          </a:xfrm>
          <a:prstGeom prst="parallelogram">
            <a:avLst>
              <a:gd name="adj" fmla="val 342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மாத வருமானம்</a:t>
            </a:r>
          </a:p>
        </p:txBody>
      </p:sp>
      <p:sp>
        <p:nvSpPr>
          <p:cNvPr id="18" name="Trapezoid 17">
            <a:hlinkClick r:id="rId4" action="ppaction://hlinksldjump"/>
          </p:cNvPr>
          <p:cNvSpPr/>
          <p:nvPr/>
        </p:nvSpPr>
        <p:spPr>
          <a:xfrm>
            <a:off x="1350499" y="4403188"/>
            <a:ext cx="2785403" cy="1223889"/>
          </a:xfrm>
          <a:prstGeom prst="trapezoid">
            <a:avLst>
              <a:gd name="adj" fmla="val 97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பண அளிப்பு</a:t>
            </a:r>
            <a:endParaRPr lang="en-US" sz="2000" dirty="0">
              <a:solidFill>
                <a:schemeClr val="tx1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663244" y="365764"/>
            <a:ext cx="8865511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PQLI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என்பது ___________ ன் குறியீடு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117</a:t>
            </a:fld>
            <a:endParaRPr lang="ta-IN"/>
          </a:p>
        </p:txBody>
      </p:sp>
      <p:sp>
        <p:nvSpPr>
          <p:cNvPr id="10" name="Diamond 9">
            <a:hlinkClick r:id="rId4" action="ppaction://hlinksldjump"/>
          </p:cNvPr>
          <p:cNvSpPr/>
          <p:nvPr/>
        </p:nvSpPr>
        <p:spPr>
          <a:xfrm>
            <a:off x="1758462" y="1983544"/>
            <a:ext cx="3207434" cy="1871004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 வளர்ச்சி</a:t>
            </a:r>
          </a:p>
        </p:txBody>
      </p:sp>
      <p:sp>
        <p:nvSpPr>
          <p:cNvPr id="11" name="Regular Pentagon 10">
            <a:hlinkClick r:id="rId5" action="ppaction://hlinksldjump"/>
          </p:cNvPr>
          <p:cNvSpPr/>
          <p:nvPr/>
        </p:nvSpPr>
        <p:spPr>
          <a:xfrm>
            <a:off x="7146387" y="1941342"/>
            <a:ext cx="2757268" cy="1448972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 நலன்</a:t>
            </a:r>
          </a:p>
        </p:txBody>
      </p:sp>
      <p:sp>
        <p:nvSpPr>
          <p:cNvPr id="12" name="Hexagon 11">
            <a:hlinkClick r:id="rId4" action="ppaction://hlinksldjump"/>
          </p:cNvPr>
          <p:cNvSpPr/>
          <p:nvPr/>
        </p:nvSpPr>
        <p:spPr>
          <a:xfrm>
            <a:off x="1814732" y="4403188"/>
            <a:ext cx="2560320" cy="1519310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 முன்னேற்றம்</a:t>
            </a:r>
          </a:p>
        </p:txBody>
      </p:sp>
      <p:sp>
        <p:nvSpPr>
          <p:cNvPr id="13" name="Heptagon 12">
            <a:hlinkClick r:id="rId4" action="ppaction://hlinksldjump"/>
          </p:cNvPr>
          <p:cNvSpPr/>
          <p:nvPr/>
        </p:nvSpPr>
        <p:spPr>
          <a:xfrm>
            <a:off x="7427742" y="4093699"/>
            <a:ext cx="2208628" cy="1856935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 மேம்பாடு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941377" y="291927"/>
            <a:ext cx="8271803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பேரியல்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பொருளாதாரத்தின்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வேறு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பெயர்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யாது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?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ta-IN"/>
          </a:p>
        </p:txBody>
      </p:sp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1354230" y="1628982"/>
            <a:ext cx="3559126" cy="1674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விலை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கோட்பாடு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Left Arrow 14">
            <a:hlinkClick r:id="rId5" action="ppaction://hlinksldjump"/>
          </p:cNvPr>
          <p:cNvSpPr/>
          <p:nvPr/>
        </p:nvSpPr>
        <p:spPr>
          <a:xfrm>
            <a:off x="7109056" y="1628982"/>
            <a:ext cx="3868615" cy="17443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வருவாய்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கோட்பாடு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Right Arrow Callout 16">
            <a:hlinkClick r:id="rId4" action="ppaction://hlinksldjump"/>
          </p:cNvPr>
          <p:cNvSpPr/>
          <p:nvPr/>
        </p:nvSpPr>
        <p:spPr>
          <a:xfrm>
            <a:off x="1354230" y="3953612"/>
            <a:ext cx="3643533" cy="1885071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அங்காடி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கோட்பாடு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8" name="Left Arrow Callout 17">
            <a:hlinkClick r:id="rId4" action="ppaction://hlinksldjump"/>
          </p:cNvPr>
          <p:cNvSpPr/>
          <p:nvPr/>
        </p:nvSpPr>
        <p:spPr>
          <a:xfrm>
            <a:off x="7154154" y="4023952"/>
            <a:ext cx="3756072" cy="1814731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நுண்ணியல்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கோட்பாடு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94523" y="373923"/>
            <a:ext cx="11443499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மிக அதிக அளவிலான தேசிய வருவாய்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லிருந்து வருகிறது.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120</a:t>
            </a:fld>
            <a:endParaRPr lang="ta-IN"/>
          </a:p>
        </p:txBody>
      </p:sp>
      <p:sp>
        <p:nvSpPr>
          <p:cNvPr id="14" name="L-Shape 13">
            <a:hlinkClick r:id="rId4" action="ppaction://hlinksldjump"/>
          </p:cNvPr>
          <p:cNvSpPr/>
          <p:nvPr/>
        </p:nvSpPr>
        <p:spPr>
          <a:xfrm>
            <a:off x="1434905" y="2180493"/>
            <a:ext cx="1674055" cy="1237957"/>
          </a:xfrm>
          <a:prstGeom prst="corner">
            <a:avLst>
              <a:gd name="adj1" fmla="val 77273"/>
              <a:gd name="adj2" fmla="val 590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தனியார் துறை</a:t>
            </a:r>
          </a:p>
        </p:txBody>
      </p:sp>
      <p:sp>
        <p:nvSpPr>
          <p:cNvPr id="15" name="Diagonal Stripe 14">
            <a:hlinkClick r:id="rId5" action="ppaction://hlinksldjump"/>
          </p:cNvPr>
          <p:cNvSpPr/>
          <p:nvPr/>
        </p:nvSpPr>
        <p:spPr>
          <a:xfrm>
            <a:off x="6990780" y="2268200"/>
            <a:ext cx="2729133" cy="1294228"/>
          </a:xfrm>
          <a:prstGeom prst="diagStripe">
            <a:avLst>
              <a:gd name="adj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உள்துறை</a:t>
            </a:r>
          </a:p>
        </p:txBody>
      </p:sp>
      <p:sp>
        <p:nvSpPr>
          <p:cNvPr id="16" name="Plaque 15">
            <a:hlinkClick r:id="rId5" action="ppaction://hlinksldjump"/>
          </p:cNvPr>
          <p:cNvSpPr/>
          <p:nvPr/>
        </p:nvSpPr>
        <p:spPr>
          <a:xfrm>
            <a:off x="1322362" y="4009293"/>
            <a:ext cx="2053884" cy="1420837"/>
          </a:xfrm>
          <a:prstGeom prst="plaque">
            <a:avLst>
              <a:gd name="adj" fmla="val 1205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பொதுத்துறை</a:t>
            </a:r>
          </a:p>
        </p:txBody>
      </p:sp>
      <p:sp>
        <p:nvSpPr>
          <p:cNvPr id="17" name="Cross 16">
            <a:hlinkClick r:id="rId5" action="ppaction://hlinksldjump"/>
          </p:cNvPr>
          <p:cNvSpPr/>
          <p:nvPr/>
        </p:nvSpPr>
        <p:spPr>
          <a:xfrm>
            <a:off x="6990780" y="4164564"/>
            <a:ext cx="2011680" cy="1589650"/>
          </a:xfrm>
          <a:prstGeom prst="plus">
            <a:avLst>
              <a:gd name="adj" fmla="val 11154"/>
            </a:avLst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எதுவும் இல்லை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43812" y="320472"/>
            <a:ext cx="11056776" cy="1356666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நடப்புக்கூலி விகிதத்தில் வேலை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செய்ய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விரும்புகிற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ஒவ்வொருவரும் பணியில்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இருந்தால்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எனப்படும்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123</a:t>
            </a:fld>
            <a:endParaRPr lang="ta-IN"/>
          </a:p>
        </p:txBody>
      </p:sp>
      <p:sp>
        <p:nvSpPr>
          <p:cNvPr id="10" name="Double Wave 9">
            <a:hlinkClick r:id="rId4" action="ppaction://hlinksldjump"/>
          </p:cNvPr>
          <p:cNvSpPr/>
          <p:nvPr/>
        </p:nvSpPr>
        <p:spPr>
          <a:xfrm>
            <a:off x="1216851" y="2435252"/>
            <a:ext cx="2743199" cy="900332"/>
          </a:xfrm>
          <a:prstGeom prst="doubleWave">
            <a:avLst>
              <a:gd name="adj1" fmla="val 12500"/>
              <a:gd name="adj2" fmla="val 333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முழுவேலைவாய்ப்பு</a:t>
            </a:r>
          </a:p>
        </p:txBody>
      </p:sp>
      <p:sp>
        <p:nvSpPr>
          <p:cNvPr id="11" name="Flowchart: Punched Tape 10">
            <a:hlinkClick r:id="rId5" action="ppaction://hlinksldjump"/>
          </p:cNvPr>
          <p:cNvSpPr/>
          <p:nvPr/>
        </p:nvSpPr>
        <p:spPr>
          <a:xfrm>
            <a:off x="6794695" y="2435252"/>
            <a:ext cx="2377440" cy="1083212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குறைந்தளவு வேலைவாய்ப்பு</a:t>
            </a:r>
          </a:p>
        </p:txBody>
      </p:sp>
      <p:sp>
        <p:nvSpPr>
          <p:cNvPr id="12" name="Horizontal Scroll 11"/>
          <p:cNvSpPr/>
          <p:nvPr/>
        </p:nvSpPr>
        <p:spPr>
          <a:xfrm flipH="1">
            <a:off x="1315615" y="4093698"/>
            <a:ext cx="2820282" cy="1055077"/>
          </a:xfrm>
          <a:prstGeom prst="horizontalScroll">
            <a:avLst>
              <a:gd name="adj" fmla="val 8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வேலைவாய்ப்பின்மை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Curved Down Ribbon 12">
            <a:hlinkClick r:id="rId5" action="ppaction://hlinksldjump"/>
          </p:cNvPr>
          <p:cNvSpPr/>
          <p:nvPr/>
        </p:nvSpPr>
        <p:spPr>
          <a:xfrm>
            <a:off x="6555544" y="4276578"/>
            <a:ext cx="2855741" cy="758952"/>
          </a:xfrm>
          <a:prstGeom prst="ellipseRibbon">
            <a:avLst>
              <a:gd name="adj1" fmla="val 0"/>
              <a:gd name="adj2" fmla="val 75000"/>
              <a:gd name="adj3" fmla="val 217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வேலைக்கான வாய்ப்பு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607017" y="174102"/>
            <a:ext cx="8597370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அமைப்புசார் வேலையின்மையின்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இயல்பு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</a:t>
            </a:r>
            <a:endParaRPr lang="ta-IN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126</a:t>
            </a:fld>
            <a:endParaRPr lang="ta-IN"/>
          </a:p>
        </p:txBody>
      </p:sp>
      <p:sp>
        <p:nvSpPr>
          <p:cNvPr id="14" name="10-Point Star 13">
            <a:hlinkClick r:id="rId4" action="ppaction://hlinksldjump"/>
          </p:cNvPr>
          <p:cNvSpPr/>
          <p:nvPr/>
        </p:nvSpPr>
        <p:spPr>
          <a:xfrm>
            <a:off x="2082879" y="1850331"/>
            <a:ext cx="2250831" cy="1744394"/>
          </a:xfrm>
          <a:prstGeom prst="star10">
            <a:avLst>
              <a:gd name="adj" fmla="val 36379"/>
              <a:gd name="hf" fmla="val 105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இயங்கா சமுதாயம்</a:t>
            </a:r>
            <a:endParaRPr lang="en-US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6691196" y="1829230"/>
            <a:ext cx="3151164" cy="1786597"/>
          </a:xfrm>
          <a:prstGeom prst="star12">
            <a:avLst>
              <a:gd name="adj" fmla="val 289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சமதர்ம சமுதாயம்</a:t>
            </a:r>
          </a:p>
        </p:txBody>
      </p:sp>
      <p:sp>
        <p:nvSpPr>
          <p:cNvPr id="17" name="16-Point Star 16">
            <a:hlinkClick r:id="rId5" action="ppaction://hlinksldjump"/>
          </p:cNvPr>
          <p:cNvSpPr/>
          <p:nvPr/>
        </p:nvSpPr>
        <p:spPr>
          <a:xfrm>
            <a:off x="2202454" y="4004867"/>
            <a:ext cx="2011680" cy="1941341"/>
          </a:xfrm>
          <a:prstGeom prst="star16">
            <a:avLst>
              <a:gd name="adj" fmla="val 456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இயங்கும் சமுதாயம்</a:t>
            </a:r>
          </a:p>
        </p:txBody>
      </p:sp>
      <p:sp>
        <p:nvSpPr>
          <p:cNvPr id="18" name="32-Point Star 17">
            <a:hlinkClick r:id="rId4" action="ppaction://hlinksldjump"/>
          </p:cNvPr>
          <p:cNvSpPr/>
          <p:nvPr/>
        </p:nvSpPr>
        <p:spPr>
          <a:xfrm>
            <a:off x="6599756" y="4184230"/>
            <a:ext cx="3334044" cy="1603717"/>
          </a:xfrm>
          <a:prstGeom prst="star32">
            <a:avLst>
              <a:gd name="adj" fmla="val 403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கலப்புப் பொருளாதாரம்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493757" y="339456"/>
            <a:ext cx="8844561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மறைமுக வேலையின்மையில்,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உழைப்பாளியின் இறுதிநிலை உற்பத்தி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129</a:t>
            </a:fld>
            <a:endParaRPr lang="ta-IN"/>
          </a:p>
        </p:txBody>
      </p:sp>
      <p:sp>
        <p:nvSpPr>
          <p:cNvPr id="10" name="Flowchart: Delay 9"/>
          <p:cNvSpPr/>
          <p:nvPr/>
        </p:nvSpPr>
        <p:spPr>
          <a:xfrm>
            <a:off x="2574388" y="2487026"/>
            <a:ext cx="1969477" cy="950272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ஒன்று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1" name="Cube 10">
            <a:hlinkClick r:id="rId4" action="ppaction://hlinksldjump"/>
          </p:cNvPr>
          <p:cNvSpPr/>
          <p:nvPr/>
        </p:nvSpPr>
        <p:spPr>
          <a:xfrm>
            <a:off x="7474395" y="2354086"/>
            <a:ext cx="1216152" cy="1216152"/>
          </a:xfrm>
          <a:prstGeom prst="cube">
            <a:avLst>
              <a:gd name="adj" fmla="val 764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இரண்டு</a:t>
            </a:r>
          </a:p>
        </p:txBody>
      </p:sp>
      <p:sp>
        <p:nvSpPr>
          <p:cNvPr id="12" name="Bevel 11">
            <a:hlinkClick r:id="rId5" action="ppaction://hlinksldjump"/>
          </p:cNvPr>
          <p:cNvSpPr/>
          <p:nvPr/>
        </p:nvSpPr>
        <p:spPr>
          <a:xfrm>
            <a:off x="2461846" y="4375616"/>
            <a:ext cx="2082019" cy="1042416"/>
          </a:xfrm>
          <a:prstGeom prst="bevel">
            <a:avLst>
              <a:gd name="adj" fmla="val 2705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பூஜ்யம்</a:t>
            </a:r>
          </a:p>
        </p:txBody>
      </p:sp>
      <p:sp>
        <p:nvSpPr>
          <p:cNvPr id="13" name="Flowchart: Multidocument 12">
            <a:hlinkClick r:id="rId4" action="ppaction://hlinksldjump"/>
          </p:cNvPr>
          <p:cNvSpPr/>
          <p:nvPr/>
        </p:nvSpPr>
        <p:spPr>
          <a:xfrm>
            <a:off x="7315200" y="4318782"/>
            <a:ext cx="2110154" cy="109657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நேர்மறை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5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69800" y="368013"/>
            <a:ext cx="10925288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தொன்மைப் பொருளியல் கோட்பாட்டின்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பிரதான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இயல்பு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____</a:t>
            </a:r>
            <a:endParaRPr lang="ta-IN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132</a:t>
            </a:fld>
            <a:endParaRPr lang="ta-IN"/>
          </a:p>
        </p:txBody>
      </p:sp>
      <p:sp>
        <p:nvSpPr>
          <p:cNvPr id="14" name="Folded Corner 13">
            <a:hlinkClick r:id="rId4" action="ppaction://hlinksldjump"/>
          </p:cNvPr>
          <p:cNvSpPr/>
          <p:nvPr/>
        </p:nvSpPr>
        <p:spPr>
          <a:xfrm>
            <a:off x="2110152" y="2210352"/>
            <a:ext cx="2110154" cy="1280160"/>
          </a:xfrm>
          <a:prstGeom prst="foldedCorner">
            <a:avLst>
              <a:gd name="adj" fmla="val 335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குறைந்த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அளவு வேலைவாய்ப்பு</a:t>
            </a:r>
          </a:p>
        </p:txBody>
      </p:sp>
      <p:sp>
        <p:nvSpPr>
          <p:cNvPr id="15" name="Moon 14"/>
          <p:cNvSpPr/>
          <p:nvPr/>
        </p:nvSpPr>
        <p:spPr>
          <a:xfrm>
            <a:off x="6043245" y="2197694"/>
            <a:ext cx="3938955" cy="1210970"/>
          </a:xfrm>
          <a:prstGeom prst="moon">
            <a:avLst>
              <a:gd name="adj" fmla="val 87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பொருளாதாரம்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எப்போதும்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சம</a:t>
            </a:r>
          </a:p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நிலையில்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இருக்கும்</a:t>
            </a:r>
          </a:p>
        </p:txBody>
      </p:sp>
      <p:sp>
        <p:nvSpPr>
          <p:cNvPr id="16" name="Sun 15"/>
          <p:cNvSpPr/>
          <p:nvPr/>
        </p:nvSpPr>
        <p:spPr>
          <a:xfrm>
            <a:off x="1125414" y="3895028"/>
            <a:ext cx="4079631" cy="2349305"/>
          </a:xfrm>
          <a:prstGeom prst="sun">
            <a:avLst>
              <a:gd name="adj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தேவை அதன் அளிப்பை</a:t>
            </a:r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உருவாக்குகிறது</a:t>
            </a:r>
          </a:p>
        </p:txBody>
      </p:sp>
      <p:sp>
        <p:nvSpPr>
          <p:cNvPr id="19" name="Octagon 18">
            <a:hlinkClick r:id="rId4" action="ppaction://hlinksldjump"/>
          </p:cNvPr>
          <p:cNvSpPr/>
          <p:nvPr/>
        </p:nvSpPr>
        <p:spPr>
          <a:xfrm>
            <a:off x="6887307" y="4359261"/>
            <a:ext cx="3094893" cy="1420837"/>
          </a:xfrm>
          <a:prstGeom prst="octagon">
            <a:avLst>
              <a:gd name="adj" fmla="val 1852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நிறை குறை போட்டி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031540" y="345789"/>
            <a:ext cx="5394004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J.B.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சே ஒரு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_________</a:t>
            </a:r>
            <a:endParaRPr lang="ta-IN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135</a:t>
            </a:fld>
            <a:endParaRPr lang="ta-IN"/>
          </a:p>
        </p:txBody>
      </p:sp>
      <p:sp>
        <p:nvSpPr>
          <p:cNvPr id="10" name="Teardrop 9"/>
          <p:cNvSpPr/>
          <p:nvPr/>
        </p:nvSpPr>
        <p:spPr>
          <a:xfrm>
            <a:off x="1528784" y="2261944"/>
            <a:ext cx="2813540" cy="1153551"/>
          </a:xfrm>
          <a:prstGeom prst="teardrop">
            <a:avLst>
              <a:gd name="adj" fmla="val 406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புதிய –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தொன்மை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பொருளியலாளர்</a:t>
            </a:r>
          </a:p>
        </p:txBody>
      </p:sp>
      <p:sp>
        <p:nvSpPr>
          <p:cNvPr id="12" name="Teardrop 11">
            <a:hlinkClick r:id="rId4" action="ppaction://hlinksldjump"/>
          </p:cNvPr>
          <p:cNvSpPr/>
          <p:nvPr/>
        </p:nvSpPr>
        <p:spPr>
          <a:xfrm>
            <a:off x="6856851" y="2240962"/>
            <a:ext cx="2874977" cy="1322362"/>
          </a:xfrm>
          <a:prstGeom prst="teardrop">
            <a:avLst>
              <a:gd name="adj" fmla="val 13076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நவீன பொருளியலாளர்</a:t>
            </a:r>
          </a:p>
        </p:txBody>
      </p:sp>
      <p:sp>
        <p:nvSpPr>
          <p:cNvPr id="13" name="Chord 12">
            <a:hlinkClick r:id="rId5" action="ppaction://hlinksldjump"/>
          </p:cNvPr>
          <p:cNvSpPr/>
          <p:nvPr/>
        </p:nvSpPr>
        <p:spPr>
          <a:xfrm>
            <a:off x="1590509" y="4065563"/>
            <a:ext cx="2729131" cy="1280160"/>
          </a:xfrm>
          <a:prstGeom prst="chord">
            <a:avLst>
              <a:gd name="adj1" fmla="val 1339904"/>
              <a:gd name="adj2" fmla="val 193306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தொன்மை பொருளியலாளர்</a:t>
            </a:r>
            <a:endParaRPr lang="en-US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Oval 16">
            <a:hlinkClick r:id="rId4" action="ppaction://hlinksldjump"/>
          </p:cNvPr>
          <p:cNvSpPr/>
          <p:nvPr/>
        </p:nvSpPr>
        <p:spPr>
          <a:xfrm>
            <a:off x="6969537" y="3960055"/>
            <a:ext cx="2912013" cy="1491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புதிய பொருளியலாளர்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545709" y="225088"/>
            <a:ext cx="11100582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கருத்துப்படி, முதலாளித்துவ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 அமைப்பில் எப்படிப்பட்ட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வேலையின்மை காணப்படுகிறது?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138</a:t>
            </a:fld>
            <a:endParaRPr lang="ta-IN"/>
          </a:p>
        </p:txBody>
      </p:sp>
      <p:sp>
        <p:nvSpPr>
          <p:cNvPr id="11" name="Flowchart: Process 10">
            <a:hlinkClick r:id="rId4" action="ppaction://hlinksldjump"/>
          </p:cNvPr>
          <p:cNvSpPr/>
          <p:nvPr/>
        </p:nvSpPr>
        <p:spPr>
          <a:xfrm>
            <a:off x="2082019" y="2264898"/>
            <a:ext cx="2321170" cy="1322363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முழு வேலைவாய்ப்பு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6147581" y="2236763"/>
            <a:ext cx="2546253" cy="148484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தன் விருப்ப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வேலையின்மை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Flowchart: Predefined Process 15"/>
          <p:cNvSpPr/>
          <p:nvPr/>
        </p:nvSpPr>
        <p:spPr>
          <a:xfrm>
            <a:off x="1983544" y="4332849"/>
            <a:ext cx="2663101" cy="1308296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தன்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விருப்பமற்ற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வேலையின்மை</a:t>
            </a:r>
          </a:p>
        </p:txBody>
      </p:sp>
      <p:sp>
        <p:nvSpPr>
          <p:cNvPr id="18" name="Flowchart: Internal Storage 17">
            <a:hlinkClick r:id="rId5" action="ppaction://hlinksldjump"/>
          </p:cNvPr>
          <p:cNvSpPr/>
          <p:nvPr/>
        </p:nvSpPr>
        <p:spPr>
          <a:xfrm>
            <a:off x="6447334" y="4391865"/>
            <a:ext cx="2163266" cy="1294228"/>
          </a:xfrm>
          <a:prstGeom prst="flowChartInternalStora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குறைவு வேலைவாய்ப்பு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24241" y="396145"/>
            <a:ext cx="10943517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வேலைவாய்ப்பு பற்றி தொன்மை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கோட்பாட்டின் மையக் கருத்து என்பது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141</a:t>
            </a:fld>
            <a:endParaRPr lang="ta-IN"/>
          </a:p>
        </p:txBody>
      </p:sp>
      <p:sp>
        <p:nvSpPr>
          <p:cNvPr id="10" name="Rectangular Callout 9">
            <a:hlinkClick r:id="rId4" action="ppaction://hlinksldjump"/>
          </p:cNvPr>
          <p:cNvSpPr/>
          <p:nvPr/>
        </p:nvSpPr>
        <p:spPr>
          <a:xfrm>
            <a:off x="7639187" y="4183133"/>
            <a:ext cx="2419643" cy="1087217"/>
          </a:xfrm>
          <a:prstGeom prst="wedgeRectCallout">
            <a:avLst>
              <a:gd name="adj1" fmla="val -53391"/>
              <a:gd name="adj2" fmla="val 952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நுகர்வு விதி</a:t>
            </a:r>
          </a:p>
        </p:txBody>
      </p:sp>
      <p:sp>
        <p:nvSpPr>
          <p:cNvPr id="12" name="Rounded Rectangular Callout 11">
            <a:hlinkClick r:id="rId4" action="ppaction://hlinksldjump"/>
          </p:cNvPr>
          <p:cNvSpPr/>
          <p:nvPr/>
        </p:nvSpPr>
        <p:spPr>
          <a:xfrm>
            <a:off x="2588455" y="2011680"/>
            <a:ext cx="2686930" cy="1280160"/>
          </a:xfrm>
          <a:prstGeom prst="wedgeRoundRectCallout">
            <a:avLst>
              <a:gd name="adj1" fmla="val -47662"/>
              <a:gd name="adj2" fmla="val 97665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குறைந்து செல் விளைவு விதி</a:t>
            </a:r>
          </a:p>
        </p:txBody>
      </p:sp>
      <p:sp>
        <p:nvSpPr>
          <p:cNvPr id="13" name="Oval Callout 12">
            <a:hlinkClick r:id="rId5" action="ppaction://hlinksldjump"/>
          </p:cNvPr>
          <p:cNvSpPr/>
          <p:nvPr/>
        </p:nvSpPr>
        <p:spPr>
          <a:xfrm>
            <a:off x="2827605" y="3924886"/>
            <a:ext cx="2335237" cy="1463040"/>
          </a:xfrm>
          <a:prstGeom prst="wedgeEllipseCallout">
            <a:avLst>
              <a:gd name="adj1" fmla="val -65411"/>
              <a:gd name="adj2" fmla="val 807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அங்காடி விதி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751298" y="1997613"/>
            <a:ext cx="2475914" cy="1139482"/>
          </a:xfrm>
          <a:prstGeom prst="cloudCallout">
            <a:avLst>
              <a:gd name="adj1" fmla="val -74475"/>
              <a:gd name="adj2" fmla="val 662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தேவை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U-Marutham" pitchFamily="34" charset="0"/>
                <a:cs typeface="TAU-Marutham" pitchFamily="34" charset="0"/>
              </a:rPr>
              <a:t>விதி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237957" y="492374"/>
            <a:ext cx="9441288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கூற்றுப்படி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வேலையின்மை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என்பது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144</a:t>
            </a:fld>
            <a:endParaRPr lang="ta-IN"/>
          </a:p>
        </p:txBody>
      </p:sp>
      <p:sp>
        <p:nvSpPr>
          <p:cNvPr id="11" name="Up Ribbon 10">
            <a:hlinkClick r:id="rId4" action="ppaction://hlinksldjump"/>
          </p:cNvPr>
          <p:cNvSpPr/>
          <p:nvPr/>
        </p:nvSpPr>
        <p:spPr>
          <a:xfrm>
            <a:off x="1167617" y="2335237"/>
            <a:ext cx="4853355" cy="914400"/>
          </a:xfrm>
          <a:prstGeom prst="ribbon2">
            <a:avLst>
              <a:gd name="adj1" fmla="val 21259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விளைவு அளிப்பு பற்றாக்குறை</a:t>
            </a:r>
          </a:p>
        </p:txBody>
      </p:sp>
      <p:sp>
        <p:nvSpPr>
          <p:cNvPr id="15" name="Down Ribbon 14"/>
          <p:cNvSpPr/>
          <p:nvPr/>
        </p:nvSpPr>
        <p:spPr>
          <a:xfrm>
            <a:off x="7371470" y="2447779"/>
            <a:ext cx="3742007" cy="914400"/>
          </a:xfrm>
          <a:prstGeom prst="ribbon">
            <a:avLst>
              <a:gd name="adj1" fmla="val 33333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விளைவு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தேவை பற்றாக்குறை</a:t>
            </a:r>
          </a:p>
        </p:txBody>
      </p:sp>
      <p:sp>
        <p:nvSpPr>
          <p:cNvPr id="16" name="Curved Up Ribbon 15">
            <a:hlinkClick r:id="rId4" action="ppaction://hlinksldjump"/>
          </p:cNvPr>
          <p:cNvSpPr/>
          <p:nvPr/>
        </p:nvSpPr>
        <p:spPr>
          <a:xfrm>
            <a:off x="7339305" y="4526437"/>
            <a:ext cx="3339940" cy="886265"/>
          </a:xfrm>
          <a:prstGeom prst="ellipseRibbon2">
            <a:avLst>
              <a:gd name="adj1" fmla="val 22535"/>
              <a:gd name="adj2" fmla="val 100000"/>
              <a:gd name="adj3" fmla="val 149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எவையும் இல்லை</a:t>
            </a:r>
          </a:p>
        </p:txBody>
      </p:sp>
      <p:sp>
        <p:nvSpPr>
          <p:cNvPr id="17" name="Curved Down Ribbon 16">
            <a:hlinkClick r:id="rId4" action="ppaction://hlinksldjump"/>
          </p:cNvPr>
          <p:cNvSpPr/>
          <p:nvPr/>
        </p:nvSpPr>
        <p:spPr>
          <a:xfrm>
            <a:off x="1237957" y="4403188"/>
            <a:ext cx="4383674" cy="1132764"/>
          </a:xfrm>
          <a:prstGeom prst="ellipseRibbon">
            <a:avLst>
              <a:gd name="adj1" fmla="val 34268"/>
              <a:gd name="adj2" fmla="val 7500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இரண்டும் பற்றாக்குறை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00915" y="308219"/>
            <a:ext cx="10990170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சேமிப்புக்கும் முதலீட்டுக்கும் இடையே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சமநிலையை கொண்டு வருவது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____________ நெகிழ்வு ஆகும்.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147</a:t>
            </a:fld>
            <a:endParaRPr lang="ta-IN"/>
          </a:p>
        </p:txBody>
      </p:sp>
      <p:sp>
        <p:nvSpPr>
          <p:cNvPr id="10" name="Flowchart: Terminator 9"/>
          <p:cNvSpPr/>
          <p:nvPr/>
        </p:nvSpPr>
        <p:spPr>
          <a:xfrm>
            <a:off x="1978665" y="2436914"/>
            <a:ext cx="2492202" cy="1089543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தேவையின்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1898421" y="4237390"/>
            <a:ext cx="3066756" cy="851799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மூலதனத்தின்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Flowchart: Magnetic Disk 12">
            <a:hlinkClick r:id="rId4" action="ppaction://hlinksldjump"/>
          </p:cNvPr>
          <p:cNvSpPr/>
          <p:nvPr/>
        </p:nvSpPr>
        <p:spPr>
          <a:xfrm>
            <a:off x="6909052" y="2489444"/>
            <a:ext cx="1876843" cy="886264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அளிப்பின்</a:t>
            </a:r>
            <a:endParaRPr lang="en-US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4" name="Flowchart: Direct Access Storage 13"/>
          <p:cNvSpPr/>
          <p:nvPr/>
        </p:nvSpPr>
        <p:spPr>
          <a:xfrm>
            <a:off x="6532145" y="4009288"/>
            <a:ext cx="2630659" cy="910882"/>
          </a:xfrm>
          <a:prstGeom prst="flowChartMagneticDrum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வட்டியின்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71005" y="277859"/>
            <a:ext cx="8004517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பேரியல்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பற்றிய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படிப்பு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ta-IN"/>
          </a:p>
        </p:txBody>
      </p:sp>
      <p:sp>
        <p:nvSpPr>
          <p:cNvPr id="10" name="Teardrop 9">
            <a:hlinkClick r:id="rId4" action="ppaction://hlinksldjump"/>
          </p:cNvPr>
          <p:cNvSpPr/>
          <p:nvPr/>
        </p:nvSpPr>
        <p:spPr>
          <a:xfrm>
            <a:off x="1344326" y="1941931"/>
            <a:ext cx="3319975" cy="1786597"/>
          </a:xfrm>
          <a:prstGeom prst="teardro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தனிநபர்கள்</a:t>
            </a:r>
            <a:endParaRPr lang="en-US" sz="2800" dirty="0" smtClean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Chord 12">
            <a:hlinkClick r:id="rId4" action="ppaction://hlinksldjump"/>
          </p:cNvPr>
          <p:cNvSpPr/>
          <p:nvPr/>
        </p:nvSpPr>
        <p:spPr>
          <a:xfrm>
            <a:off x="6510186" y="2040502"/>
            <a:ext cx="5134418" cy="1688026"/>
          </a:xfrm>
          <a:prstGeom prst="chor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நிறுவனங்கள்</a:t>
            </a:r>
            <a:endParaRPr lang="en-US" sz="2800" dirty="0" smtClean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9" name="Folded Corner 18">
            <a:hlinkClick r:id="rId5" action="ppaction://hlinksldjump"/>
          </p:cNvPr>
          <p:cNvSpPr/>
          <p:nvPr/>
        </p:nvSpPr>
        <p:spPr>
          <a:xfrm>
            <a:off x="6968821" y="4268716"/>
            <a:ext cx="2785403" cy="154744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மொத்தங்கள்</a:t>
            </a:r>
            <a:endParaRPr lang="en-US" sz="2800" dirty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20" name="Diamond 19">
            <a:hlinkClick r:id="rId4" action="ppaction://hlinksldjump"/>
          </p:cNvPr>
          <p:cNvSpPr/>
          <p:nvPr/>
        </p:nvSpPr>
        <p:spPr>
          <a:xfrm>
            <a:off x="1799517" y="4099609"/>
            <a:ext cx="2700996" cy="2096086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நாடு</a:t>
            </a:r>
            <a:endParaRPr lang="en-US" sz="2800" dirty="0" smtClean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099002" y="450171"/>
            <a:ext cx="9993995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நவீன பொருளாதார கோட்பாட்டின்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வளர்ச்சியில்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______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கோட்பாடு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 திருப்பு முனையாக அமைந்தது.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150</a:t>
            </a:fld>
            <a:endParaRPr lang="ta-IN"/>
          </a:p>
        </p:txBody>
      </p:sp>
      <p:sp>
        <p:nvSpPr>
          <p:cNvPr id="11" name="Up-Down Arrow 10"/>
          <p:cNvSpPr/>
          <p:nvPr/>
        </p:nvSpPr>
        <p:spPr>
          <a:xfrm>
            <a:off x="1692654" y="2219927"/>
            <a:ext cx="2685698" cy="1281779"/>
          </a:xfrm>
          <a:prstGeom prst="upDown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கீன்ஸ்</a:t>
            </a:r>
          </a:p>
        </p:txBody>
      </p:sp>
      <p:sp>
        <p:nvSpPr>
          <p:cNvPr id="15" name="Left-Right Arrow 14">
            <a:hlinkClick r:id="rId4" action="ppaction://hlinksldjump"/>
          </p:cNvPr>
          <p:cNvSpPr/>
          <p:nvPr/>
        </p:nvSpPr>
        <p:spPr>
          <a:xfrm>
            <a:off x="6855746" y="2095276"/>
            <a:ext cx="3126454" cy="1083212"/>
          </a:xfrm>
          <a:prstGeom prst="leftRightArrow">
            <a:avLst>
              <a:gd name="adj1" fmla="val 79032"/>
              <a:gd name="adj2" fmla="val 326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தொன்மையது</a:t>
            </a:r>
          </a:p>
        </p:txBody>
      </p:sp>
      <p:sp>
        <p:nvSpPr>
          <p:cNvPr id="16" name="Left-Right-Up Arrow 15">
            <a:hlinkClick r:id="rId4" action="ppaction://hlinksldjump"/>
          </p:cNvPr>
          <p:cNvSpPr/>
          <p:nvPr/>
        </p:nvSpPr>
        <p:spPr>
          <a:xfrm>
            <a:off x="1860235" y="4324379"/>
            <a:ext cx="2518117" cy="1139482"/>
          </a:xfrm>
          <a:prstGeom prst="leftRightUpArrow">
            <a:avLst>
              <a:gd name="adj1" fmla="val 90244"/>
              <a:gd name="adj2" fmla="val 45122"/>
              <a:gd name="adj3" fmla="val 18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ஆ. சே (</a:t>
            </a:r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Say)</a:t>
            </a:r>
          </a:p>
        </p:txBody>
      </p:sp>
      <p:sp>
        <p:nvSpPr>
          <p:cNvPr id="18" name="Quad Arrow 17">
            <a:hlinkClick r:id="rId4" action="ppaction://hlinksldjump"/>
          </p:cNvPr>
          <p:cNvSpPr/>
          <p:nvPr/>
        </p:nvSpPr>
        <p:spPr>
          <a:xfrm>
            <a:off x="7323405" y="4113271"/>
            <a:ext cx="2574389" cy="1308295"/>
          </a:xfrm>
          <a:prstGeom prst="quadArrow">
            <a:avLst>
              <a:gd name="adj1" fmla="val 45000"/>
              <a:gd name="adj2" fmla="val 22500"/>
              <a:gd name="adj3" fmla="val 27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வேலைவாய்ப்பு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74952" y="184010"/>
            <a:ext cx="11242096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வேலைவாய்ப்பு மற்றும் வருவாய் பற்றிய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கோட்பாட்டின் அடிப்படைக்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கருத்துரு ____________ ஆகும்.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153</a:t>
            </a:fld>
            <a:endParaRPr lang="ta-IN"/>
          </a:p>
        </p:txBody>
      </p:sp>
      <p:sp>
        <p:nvSpPr>
          <p:cNvPr id="10" name="12-Point Star 9">
            <a:hlinkClick r:id="rId4" action="ppaction://hlinksldjump"/>
          </p:cNvPr>
          <p:cNvSpPr/>
          <p:nvPr/>
        </p:nvSpPr>
        <p:spPr>
          <a:xfrm>
            <a:off x="1420836" y="2124221"/>
            <a:ext cx="3868616" cy="1392701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தொகுத் தேவை</a:t>
            </a:r>
          </a:p>
        </p:txBody>
      </p:sp>
      <p:sp>
        <p:nvSpPr>
          <p:cNvPr id="12" name="16-Point Star 11"/>
          <p:cNvSpPr/>
          <p:nvPr/>
        </p:nvSpPr>
        <p:spPr>
          <a:xfrm>
            <a:off x="5556737" y="2293033"/>
            <a:ext cx="3742007" cy="1308295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தொகு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அளிப்பு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6217918" y="3920917"/>
            <a:ext cx="3080826" cy="2166426"/>
          </a:xfrm>
          <a:prstGeom prst="star3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இறுதிநிலை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நுகர்வு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விருப்பு</a:t>
            </a:r>
          </a:p>
        </p:txBody>
      </p:sp>
      <p:sp>
        <p:nvSpPr>
          <p:cNvPr id="14" name="24-Point Star 13">
            <a:hlinkClick r:id="rId5" action="ppaction://hlinksldjump"/>
          </p:cNvPr>
          <p:cNvSpPr/>
          <p:nvPr/>
        </p:nvSpPr>
        <p:spPr>
          <a:xfrm>
            <a:off x="2067951" y="3995224"/>
            <a:ext cx="2518117" cy="1941341"/>
          </a:xfrm>
          <a:prstGeom prst="star2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விளைவுத் தேவை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779613" y="438345"/>
            <a:ext cx="6632774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அளிப்பு சமம் ____________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156</a:t>
            </a:fld>
            <a:endParaRPr lang="ta-IN"/>
          </a:p>
        </p:txBody>
      </p:sp>
      <p:sp>
        <p:nvSpPr>
          <p:cNvPr id="11" name="Round Diagonal Corner Rectangle 10">
            <a:hlinkClick r:id="rId4" action="ppaction://hlinksldjump"/>
          </p:cNvPr>
          <p:cNvSpPr/>
          <p:nvPr/>
        </p:nvSpPr>
        <p:spPr>
          <a:xfrm>
            <a:off x="6568751" y="2539215"/>
            <a:ext cx="2425960" cy="91440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+ S + G + (X – M)</a:t>
            </a:r>
          </a:p>
        </p:txBody>
      </p:sp>
      <p:sp>
        <p:nvSpPr>
          <p:cNvPr id="15" name="Snip Single Corner Rectangle 14">
            <a:hlinkClick r:id="rId4" action="ppaction://hlinksldjump"/>
          </p:cNvPr>
          <p:cNvSpPr/>
          <p:nvPr/>
        </p:nvSpPr>
        <p:spPr>
          <a:xfrm>
            <a:off x="1775890" y="2698600"/>
            <a:ext cx="2498103" cy="914400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+ I + G</a:t>
            </a:r>
          </a:p>
        </p:txBody>
      </p:sp>
      <p:sp>
        <p:nvSpPr>
          <p:cNvPr id="16" name="Snip Diagonal Corner Rectangle 15">
            <a:hlinkClick r:id="rId4" action="ppaction://hlinksldjump"/>
          </p:cNvPr>
          <p:cNvSpPr/>
          <p:nvPr/>
        </p:nvSpPr>
        <p:spPr>
          <a:xfrm>
            <a:off x="1878424" y="4527475"/>
            <a:ext cx="2293034" cy="914400"/>
          </a:xfrm>
          <a:prstGeom prst="snip2DiagRect">
            <a:avLst>
              <a:gd name="adj1" fmla="val 1615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+ S + T +(X-M)</a:t>
            </a:r>
          </a:p>
        </p:txBody>
      </p:sp>
      <p:sp>
        <p:nvSpPr>
          <p:cNvPr id="17" name="Snip Same Side Corner Rectangle 16">
            <a:hlinkClick r:id="rId5" action="ppaction://hlinksldjump"/>
          </p:cNvPr>
          <p:cNvSpPr/>
          <p:nvPr/>
        </p:nvSpPr>
        <p:spPr>
          <a:xfrm>
            <a:off x="6672165" y="4633003"/>
            <a:ext cx="2514600" cy="9144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+ S + T +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Rf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908825" y="432585"/>
            <a:ext cx="10374349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தலையிடாக் கொள்கைக்குப் பதிலாக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கோட்பாடு ________யை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எடுத்துரைக்கிறது.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159</a:t>
            </a:fld>
            <a:endParaRPr lang="ta-IN"/>
          </a:p>
        </p:txBody>
      </p:sp>
      <p:sp>
        <p:nvSpPr>
          <p:cNvPr id="12" name="Flowchart: Extract 11">
            <a:hlinkClick r:id="rId4" action="ppaction://hlinksldjump"/>
          </p:cNvPr>
          <p:cNvSpPr/>
          <p:nvPr/>
        </p:nvSpPr>
        <p:spPr>
          <a:xfrm>
            <a:off x="908825" y="2317163"/>
            <a:ext cx="4192172" cy="1150034"/>
          </a:xfrm>
          <a:prstGeom prst="flowChartExtra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அரசுத்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தலையீடின்மை</a:t>
            </a:r>
          </a:p>
        </p:txBody>
      </p:sp>
      <p:sp>
        <p:nvSpPr>
          <p:cNvPr id="14" name="Flowchart: Stored Data 13">
            <a:hlinkClick r:id="rId4" action="ppaction://hlinksldjump"/>
          </p:cNvPr>
          <p:cNvSpPr/>
          <p:nvPr/>
        </p:nvSpPr>
        <p:spPr>
          <a:xfrm>
            <a:off x="7108347" y="2407069"/>
            <a:ext cx="2669273" cy="1161288"/>
          </a:xfrm>
          <a:prstGeom prst="flowChartOnline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உச்ச</a:t>
            </a:r>
            <a:r>
              <a:rPr lang="en-US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அளவுத்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தலையீடு</a:t>
            </a:r>
          </a:p>
        </p:txBody>
      </p:sp>
      <p:sp>
        <p:nvSpPr>
          <p:cNvPr id="18" name="Flowchart: Manual Input 17">
            <a:hlinkClick r:id="rId4" action="ppaction://hlinksldjump"/>
          </p:cNvPr>
          <p:cNvSpPr/>
          <p:nvPr/>
        </p:nvSpPr>
        <p:spPr>
          <a:xfrm>
            <a:off x="7321591" y="4356100"/>
            <a:ext cx="2631062" cy="1111348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தனியார் துறை தலையீடு</a:t>
            </a:r>
          </a:p>
        </p:txBody>
      </p:sp>
      <p:sp>
        <p:nvSpPr>
          <p:cNvPr id="19" name="Flowchart: Manual Operation 18"/>
          <p:cNvSpPr/>
          <p:nvPr/>
        </p:nvSpPr>
        <p:spPr>
          <a:xfrm>
            <a:off x="1401194" y="4433472"/>
            <a:ext cx="3207434" cy="956603"/>
          </a:xfrm>
          <a:prstGeom prst="flowChartManualOpe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சில சூழல்களில் அரசின்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தலையீடு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750205" y="362604"/>
            <a:ext cx="10691590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வேலைவாய்ப்பு மற்றும்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வருவாய் கோட்பாட்டில்,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 மந்த நிலைக்குக்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காரணமாக உள்ளது.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162</a:t>
            </a:fld>
            <a:endParaRPr lang="ta-IN"/>
          </a:p>
        </p:txBody>
      </p:sp>
      <p:sp>
        <p:nvSpPr>
          <p:cNvPr id="10" name="Line Callout 1 9">
            <a:hlinkClick r:id="rId4" action="ppaction://hlinksldjump"/>
          </p:cNvPr>
          <p:cNvSpPr/>
          <p:nvPr/>
        </p:nvSpPr>
        <p:spPr>
          <a:xfrm>
            <a:off x="1729895" y="2499972"/>
            <a:ext cx="2489983" cy="964341"/>
          </a:xfrm>
          <a:prstGeom prst="borderCallout1">
            <a:avLst>
              <a:gd name="adj1" fmla="val 18750"/>
              <a:gd name="adj2" fmla="val -8333"/>
              <a:gd name="adj3" fmla="val 29836"/>
              <a:gd name="adj4" fmla="val -275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குறைவான உற்பத்தி</a:t>
            </a:r>
          </a:p>
        </p:txBody>
      </p:sp>
      <p:sp>
        <p:nvSpPr>
          <p:cNvPr id="11" name="Line Callout 3 10">
            <a:hlinkClick r:id="rId4" action="ppaction://hlinksldjump"/>
          </p:cNvPr>
          <p:cNvSpPr/>
          <p:nvPr/>
        </p:nvSpPr>
        <p:spPr>
          <a:xfrm>
            <a:off x="6637366" y="2314839"/>
            <a:ext cx="3249638" cy="1167619"/>
          </a:xfrm>
          <a:prstGeom prst="borderCallout3">
            <a:avLst>
              <a:gd name="adj1" fmla="val 60499"/>
              <a:gd name="adj2" fmla="val -23161"/>
              <a:gd name="adj3" fmla="val 21047"/>
              <a:gd name="adj4" fmla="val -7436"/>
              <a:gd name="adj5" fmla="val 47187"/>
              <a:gd name="adj6" fmla="val -32052"/>
              <a:gd name="adj7" fmla="val 46559"/>
              <a:gd name="adj8" fmla="val -31615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அதிகத்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தேவை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Line Callout 3 (Accent Bar) 12">
            <a:hlinkClick r:id="rId4" action="ppaction://hlinksldjump"/>
          </p:cNvPr>
          <p:cNvSpPr/>
          <p:nvPr/>
        </p:nvSpPr>
        <p:spPr>
          <a:xfrm>
            <a:off x="1729895" y="4412223"/>
            <a:ext cx="2602524" cy="1090990"/>
          </a:xfrm>
          <a:prstGeom prst="accentCallout3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நெகிழ்வற்ற அளிப்பு</a:t>
            </a:r>
          </a:p>
        </p:txBody>
      </p:sp>
      <p:sp>
        <p:nvSpPr>
          <p:cNvPr id="15" name="Line Callout 2 (No Border) 14"/>
          <p:cNvSpPr/>
          <p:nvPr/>
        </p:nvSpPr>
        <p:spPr>
          <a:xfrm>
            <a:off x="6760699" y="4335594"/>
            <a:ext cx="3221501" cy="1167619"/>
          </a:xfrm>
          <a:prstGeom prst="callout2">
            <a:avLst>
              <a:gd name="adj1" fmla="val 18750"/>
              <a:gd name="adj2" fmla="val -8333"/>
              <a:gd name="adj3" fmla="val 16377"/>
              <a:gd name="adj4" fmla="val -11936"/>
              <a:gd name="adj5" fmla="val 16863"/>
              <a:gd name="adj6" fmla="val -105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உற்பத்தித்திறன் </a:t>
            </a:r>
            <a:r>
              <a:rPr lang="ta-IN" sz="20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ஒப்பிடும்போது</a:t>
            </a:r>
            <a:r>
              <a:rPr lang="ta-IN" sz="20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 மிகக்</a:t>
            </a:r>
          </a:p>
          <a:p>
            <a:pPr algn="ctr"/>
            <a:r>
              <a:rPr lang="ta-IN" sz="20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குறைந்தளவு மொத்தத் தேவை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978805" y="382075"/>
            <a:ext cx="10234390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சமநிலையை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கீன்ஸிடைய கோட்பாடு வலியுறுத்தியது.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165</a:t>
            </a:fld>
            <a:endParaRPr lang="ta-IN"/>
          </a:p>
        </p:txBody>
      </p:sp>
      <p:sp>
        <p:nvSpPr>
          <p:cNvPr id="12" name="Pentagon 11">
            <a:hlinkClick r:id="rId4" action="ppaction://hlinksldjump"/>
          </p:cNvPr>
          <p:cNvSpPr/>
          <p:nvPr/>
        </p:nvSpPr>
        <p:spPr>
          <a:xfrm>
            <a:off x="1531081" y="2407401"/>
            <a:ext cx="2686931" cy="8644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மிகக்குறுகிய காலம்</a:t>
            </a:r>
          </a:p>
        </p:txBody>
      </p:sp>
      <p:sp>
        <p:nvSpPr>
          <p:cNvPr id="14" name="Chevron 13">
            <a:hlinkClick r:id="rId5" action="ppaction://hlinksldjump"/>
          </p:cNvPr>
          <p:cNvSpPr/>
          <p:nvPr/>
        </p:nvSpPr>
        <p:spPr>
          <a:xfrm>
            <a:off x="6478315" y="2371527"/>
            <a:ext cx="2771335" cy="801858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குறுகிய காலம்</a:t>
            </a:r>
          </a:p>
        </p:txBody>
      </p:sp>
      <p:sp>
        <p:nvSpPr>
          <p:cNvPr id="16" name="Notched Right Arrow 15">
            <a:hlinkClick r:id="rId4" action="ppaction://hlinksldjump"/>
          </p:cNvPr>
          <p:cNvSpPr/>
          <p:nvPr/>
        </p:nvSpPr>
        <p:spPr>
          <a:xfrm>
            <a:off x="1531081" y="3981001"/>
            <a:ext cx="2391507" cy="1139483"/>
          </a:xfrm>
          <a:prstGeom prst="notchedRightArrow">
            <a:avLst>
              <a:gd name="adj1" fmla="val 50000"/>
              <a:gd name="adj2" fmla="val 609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மிக நீண்ட காலம்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6637223" y="3937159"/>
            <a:ext cx="2771335" cy="1209821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நீண்ட </a:t>
            </a:r>
            <a:r>
              <a:rPr lang="ta-IN" sz="20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காலம்</a:t>
            </a:r>
            <a:endParaRPr lang="ta-IN" sz="20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166</a:t>
            </a:fld>
            <a:endParaRPr lang="ta-IN"/>
          </a:p>
        </p:txBody>
      </p:sp>
      <p:pic>
        <p:nvPicPr>
          <p:cNvPr id="6" name="Picture 5" descr="9dba68e4983dc66102e01fe0749862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9837" y="639786"/>
            <a:ext cx="6778165" cy="564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18" y="4839286"/>
            <a:ext cx="3676357" cy="18147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04972" y="322844"/>
            <a:ext cx="11382055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தொன்மைக் கோட்பாட்டின்படி, வட்டி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வீதம்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க்கான வெகுமதி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168</a:t>
            </a:fld>
            <a:endParaRPr lang="ta-IN"/>
          </a:p>
        </p:txBody>
      </p:sp>
      <p:sp>
        <p:nvSpPr>
          <p:cNvPr id="10" name="Decagon 9">
            <a:hlinkClick r:id="rId4" action="ppaction://hlinksldjump"/>
          </p:cNvPr>
          <p:cNvSpPr/>
          <p:nvPr/>
        </p:nvSpPr>
        <p:spPr>
          <a:xfrm>
            <a:off x="1868856" y="2176859"/>
            <a:ext cx="2195120" cy="1589649"/>
          </a:xfrm>
          <a:prstGeom prst="dec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முதலீடு</a:t>
            </a:r>
          </a:p>
        </p:txBody>
      </p:sp>
      <p:sp>
        <p:nvSpPr>
          <p:cNvPr id="11" name="Dodecagon 10">
            <a:hlinkClick r:id="rId4" action="ppaction://hlinksldjump"/>
          </p:cNvPr>
          <p:cNvSpPr/>
          <p:nvPr/>
        </p:nvSpPr>
        <p:spPr>
          <a:xfrm>
            <a:off x="7205099" y="2226764"/>
            <a:ext cx="2421600" cy="1195754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தேவை</a:t>
            </a:r>
          </a:p>
        </p:txBody>
      </p:sp>
      <p:sp>
        <p:nvSpPr>
          <p:cNvPr id="13" name="Regular Pentagon 12">
            <a:hlinkClick r:id="rId4" action="ppaction://hlinksldjump"/>
          </p:cNvPr>
          <p:cNvSpPr/>
          <p:nvPr/>
        </p:nvSpPr>
        <p:spPr>
          <a:xfrm>
            <a:off x="1651087" y="4158824"/>
            <a:ext cx="2630659" cy="1195753"/>
          </a:xfrm>
          <a:prstGeom prst="pent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மூலதனம்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7274786" y="4060351"/>
            <a:ext cx="2351913" cy="1392701"/>
          </a:xfrm>
          <a:prstGeom prst="hept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சேமிப்பு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782862" y="352818"/>
            <a:ext cx="10626276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கோட்பாட்டில், பணத்திற்கான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தேவையையும் பணத்தின் அளிப்பையும்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நிர்ணயிப்பது </a:t>
            </a:r>
            <a:r>
              <a:rPr lang="en-US" sz="3200" dirty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171</a:t>
            </a:fld>
            <a:endParaRPr lang="ta-IN"/>
          </a:p>
        </p:txBody>
      </p:sp>
      <p:sp>
        <p:nvSpPr>
          <p:cNvPr id="12" name="Smiley Face 11">
            <a:hlinkClick r:id="rId4" action="ppaction://hlinksldjump"/>
          </p:cNvPr>
          <p:cNvSpPr/>
          <p:nvPr/>
        </p:nvSpPr>
        <p:spPr>
          <a:xfrm>
            <a:off x="2395096" y="2293593"/>
            <a:ext cx="2025748" cy="1448972"/>
          </a:xfrm>
          <a:prstGeom prst="smileyFace">
            <a:avLst>
              <a:gd name="adj" fmla="val 2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வட்டி வீதம்</a:t>
            </a:r>
          </a:p>
        </p:txBody>
      </p:sp>
      <p:sp>
        <p:nvSpPr>
          <p:cNvPr id="14" name="Heart 13"/>
          <p:cNvSpPr/>
          <p:nvPr/>
        </p:nvSpPr>
        <p:spPr>
          <a:xfrm>
            <a:off x="6722515" y="2479472"/>
            <a:ext cx="2335237" cy="1252025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விளைவுத்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தேவை</a:t>
            </a:r>
          </a:p>
        </p:txBody>
      </p:sp>
      <p:sp>
        <p:nvSpPr>
          <p:cNvPr id="16" name="Smiley Face 15"/>
          <p:cNvSpPr/>
          <p:nvPr/>
        </p:nvSpPr>
        <p:spPr>
          <a:xfrm>
            <a:off x="2465435" y="4332005"/>
            <a:ext cx="1955409" cy="1434905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தொகுத்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தேவை</a:t>
            </a:r>
          </a:p>
        </p:txBody>
      </p:sp>
      <p:sp>
        <p:nvSpPr>
          <p:cNvPr id="17" name="Smiley Face 16">
            <a:hlinkClick r:id="rId5" action="ppaction://hlinksldjump"/>
          </p:cNvPr>
          <p:cNvSpPr/>
          <p:nvPr/>
        </p:nvSpPr>
        <p:spPr>
          <a:xfrm>
            <a:off x="7199931" y="4514885"/>
            <a:ext cx="2138289" cy="1252025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தொகு அளிப்பு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925021" y="432940"/>
            <a:ext cx="10057109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 பொருளாதாரத்தில் </a:t>
            </a:r>
            <a:r>
              <a:rPr lang="en-US" sz="3200" dirty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இயக்கத்தை சே (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Say)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யின் விதி வலியுறுத்தியது.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174</a:t>
            </a:fld>
            <a:endParaRPr lang="ta-IN"/>
          </a:p>
        </p:txBody>
      </p:sp>
      <p:sp>
        <p:nvSpPr>
          <p:cNvPr id="10" name="Cloud Callout 9"/>
          <p:cNvSpPr/>
          <p:nvPr/>
        </p:nvSpPr>
        <p:spPr>
          <a:xfrm>
            <a:off x="1880047" y="2189110"/>
            <a:ext cx="3416341" cy="1555183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தூண்டப்பட்ட விலைக்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கருவி</a:t>
            </a:r>
            <a:endParaRPr lang="ta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608299" y="2149192"/>
            <a:ext cx="4004602" cy="1308295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தானியங்கும்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விலைக் கருவி</a:t>
            </a:r>
          </a:p>
        </p:txBody>
      </p:sp>
      <p:sp>
        <p:nvSpPr>
          <p:cNvPr id="13" name="Rectangular Callout 12">
            <a:hlinkClick r:id="rId4" action="ppaction://hlinksldjump"/>
          </p:cNvPr>
          <p:cNvSpPr/>
          <p:nvPr/>
        </p:nvSpPr>
        <p:spPr>
          <a:xfrm>
            <a:off x="1734919" y="4234376"/>
            <a:ext cx="3561469" cy="1330100"/>
          </a:xfrm>
          <a:prstGeom prst="wedgeRect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தூண்டப்பட்ட தேவை</a:t>
            </a:r>
          </a:p>
        </p:txBody>
      </p:sp>
      <p:sp>
        <p:nvSpPr>
          <p:cNvPr id="15" name="Rounded Rectangular Callout 14">
            <a:hlinkClick r:id="rId4" action="ppaction://hlinksldjump"/>
          </p:cNvPr>
          <p:cNvSpPr/>
          <p:nvPr/>
        </p:nvSpPr>
        <p:spPr>
          <a:xfrm>
            <a:off x="7140788" y="4234376"/>
            <a:ext cx="3364522" cy="1181685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தூண்டப்பட்ட முதலீடு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19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317748" y="309495"/>
            <a:ext cx="7556504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சரசாரி நுகர்வு நாட்டம் கணக்கிடப்படுவது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177</a:t>
            </a:fld>
            <a:endParaRPr lang="ta-IN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818321" y="2364495"/>
            <a:ext cx="3165231" cy="15052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C/Y</a:t>
            </a:r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7411090" y="2056129"/>
            <a:ext cx="3671668" cy="17443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Y</a:t>
            </a: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2043404" y="4528673"/>
            <a:ext cx="2940148" cy="146304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Y/C</a:t>
            </a:r>
          </a:p>
        </p:txBody>
      </p:sp>
      <p:sp>
        <p:nvSpPr>
          <p:cNvPr id="17" name="Folded Corner 16">
            <a:hlinkClick r:id="rId5" action="ppaction://hlinksldjump"/>
          </p:cNvPr>
          <p:cNvSpPr/>
          <p:nvPr/>
        </p:nvSpPr>
        <p:spPr>
          <a:xfrm>
            <a:off x="7692444" y="4304713"/>
            <a:ext cx="3390314" cy="1322363"/>
          </a:xfrm>
          <a:prstGeom prst="foldedCorner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C+Y</a:t>
            </a:r>
            <a:endParaRPr lang="ta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700997" y="235656"/>
            <a:ext cx="7540283" cy="1033272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ஜே</a:t>
            </a:r>
            <a:r>
              <a:rPr lang="en-IN" sz="3200" dirty="0" smtClean="0">
                <a:latin typeface="TAU-Marutham" pitchFamily="34" charset="0"/>
                <a:cs typeface="TAU-Marutham" pitchFamily="34" charset="0"/>
              </a:rPr>
              <a:t>. </a:t>
            </a:r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எம்</a:t>
            </a:r>
            <a:r>
              <a:rPr lang="en-IN" sz="3200" dirty="0" smtClean="0">
                <a:latin typeface="TAU-Marutham" pitchFamily="34" charset="0"/>
                <a:cs typeface="TAU-Marutham" pitchFamily="34" charset="0"/>
              </a:rPr>
              <a:t>. </a:t>
            </a:r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கீன்ஸின்</a:t>
            </a:r>
            <a:r>
              <a:rPr lang="en-IN" sz="32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பங்களிப்பை</a:t>
            </a:r>
            <a:r>
              <a:rPr lang="en-IN" sz="32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குறிப்பிடுக</a:t>
            </a:r>
            <a:r>
              <a:rPr lang="en-IN" sz="3200" dirty="0" smtClean="0"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ta-IN"/>
          </a:p>
        </p:txBody>
      </p:sp>
      <p:sp>
        <p:nvSpPr>
          <p:cNvPr id="11" name="Flowchart: Predefined Process 10">
            <a:hlinkClick r:id="rId4" action="ppaction://hlinksldjump"/>
          </p:cNvPr>
          <p:cNvSpPr/>
          <p:nvPr/>
        </p:nvSpPr>
        <p:spPr>
          <a:xfrm>
            <a:off x="1420407" y="2026041"/>
            <a:ext cx="3024554" cy="1786597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நாடுகளின்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செல்வம்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Flowchart: Internal Storage 11">
            <a:hlinkClick r:id="rId5" action="ppaction://hlinksldjump"/>
          </p:cNvPr>
          <p:cNvSpPr/>
          <p:nvPr/>
        </p:nvSpPr>
        <p:spPr>
          <a:xfrm>
            <a:off x="7363145" y="2092353"/>
            <a:ext cx="3418449" cy="1885071"/>
          </a:xfrm>
          <a:prstGeom prst="flowChartInternalStora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பொதுகோட்பாடு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4" name="Flowchart: Manual Input 13">
            <a:hlinkClick r:id="rId4" action="ppaction://hlinksldjump"/>
          </p:cNvPr>
          <p:cNvSpPr/>
          <p:nvPr/>
        </p:nvSpPr>
        <p:spPr>
          <a:xfrm>
            <a:off x="1455576" y="4415302"/>
            <a:ext cx="2954215" cy="1589649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மூலதனம்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Flowchart: Multidocument 14">
            <a:hlinkClick r:id="rId4" action="ppaction://hlinksldjump"/>
          </p:cNvPr>
          <p:cNvSpPr/>
          <p:nvPr/>
        </p:nvSpPr>
        <p:spPr>
          <a:xfrm>
            <a:off x="7363145" y="4515436"/>
            <a:ext cx="3713871" cy="1533379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பொதுநிதி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184655" y="169943"/>
            <a:ext cx="7668472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இறுதி நிலை நுகர்வு நாட்டம் கூடினால்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180</a:t>
            </a:fld>
            <a:endParaRPr lang="ta-IN"/>
          </a:p>
        </p:txBody>
      </p:sp>
      <p:sp>
        <p:nvSpPr>
          <p:cNvPr id="11" name="Pentagon 10"/>
          <p:cNvSpPr/>
          <p:nvPr/>
        </p:nvSpPr>
        <p:spPr>
          <a:xfrm>
            <a:off x="834157" y="2100610"/>
            <a:ext cx="4712677" cy="1266094"/>
          </a:xfrm>
          <a:prstGeom prst="homePlate">
            <a:avLst>
              <a:gd name="adj" fmla="val 12360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நுகர்வுச் சார்புக்கோடு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செங்குத்தை</a:t>
            </a:r>
            <a:endParaRPr lang="ta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நோக்கிச் செல்லும்</a:t>
            </a:r>
          </a:p>
        </p:txBody>
      </p:sp>
      <p:sp>
        <p:nvSpPr>
          <p:cNvPr id="13" name="Chevron 12"/>
          <p:cNvSpPr/>
          <p:nvPr/>
        </p:nvSpPr>
        <p:spPr>
          <a:xfrm>
            <a:off x="5891096" y="2277845"/>
            <a:ext cx="5277072" cy="1238551"/>
          </a:xfrm>
          <a:prstGeom prst="chevron">
            <a:avLst>
              <a:gd name="adj" fmla="val 6513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நுகர்வுச் சார்பு மேல் நோக்கி இடம்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பெயரும்</a:t>
            </a:r>
            <a:endParaRPr lang="ta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Striped Right Arrow 14">
            <a:hlinkClick r:id="rId5" action="ppaction://hlinksldjump"/>
          </p:cNvPr>
          <p:cNvSpPr/>
          <p:nvPr/>
        </p:nvSpPr>
        <p:spPr>
          <a:xfrm>
            <a:off x="731520" y="4031285"/>
            <a:ext cx="4744469" cy="1810176"/>
          </a:xfrm>
          <a:prstGeom prst="stripedRightArrow">
            <a:avLst>
              <a:gd name="adj1" fmla="val 55834"/>
              <a:gd name="adj2" fmla="val 550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நுகர்வுச் சார்பு கீழ்நோக்கி இடம்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பெயரும்</a:t>
            </a:r>
          </a:p>
        </p:txBody>
      </p:sp>
      <p:sp>
        <p:nvSpPr>
          <p:cNvPr id="18" name="Notched Right Arrow 17"/>
          <p:cNvSpPr/>
          <p:nvPr/>
        </p:nvSpPr>
        <p:spPr>
          <a:xfrm>
            <a:off x="6693410" y="4445367"/>
            <a:ext cx="4240776" cy="1132744"/>
          </a:xfrm>
          <a:prstGeom prst="notchedRightArrow">
            <a:avLst>
              <a:gd name="adj1" fmla="val 100000"/>
              <a:gd name="adj2" fmla="val 582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சேமிப்புச்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சார்பை மேலே தள்ளும்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890164" y="432585"/>
            <a:ext cx="10411672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நுகர்வுச் சார்வு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= 10 + 0.8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இருந்து, செலவிடக் கூடிய வருவாய் 1000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 இருந்தால், நுகர்வு எவ்வளவு?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183</a:t>
            </a:fld>
            <a:endParaRPr lang="ta-IN"/>
          </a:p>
        </p:txBody>
      </p:sp>
      <p:sp>
        <p:nvSpPr>
          <p:cNvPr id="17" name="Flowchart: Extract 16">
            <a:hlinkClick r:id="rId4" action="ppaction://hlinksldjump"/>
          </p:cNvPr>
          <p:cNvSpPr/>
          <p:nvPr/>
        </p:nvSpPr>
        <p:spPr>
          <a:xfrm>
            <a:off x="2772502" y="2302460"/>
            <a:ext cx="2532196" cy="1150034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0.8</a:t>
            </a:r>
          </a:p>
        </p:txBody>
      </p:sp>
      <p:sp>
        <p:nvSpPr>
          <p:cNvPr id="19" name="Flowchart: Stored Data 18"/>
          <p:cNvSpPr/>
          <p:nvPr/>
        </p:nvSpPr>
        <p:spPr>
          <a:xfrm>
            <a:off x="7165070" y="2391927"/>
            <a:ext cx="1612320" cy="1161288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800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20" name="Flowchart: Manual Input 19">
            <a:hlinkClick r:id="rId4" action="ppaction://hlinksldjump"/>
          </p:cNvPr>
          <p:cNvSpPr/>
          <p:nvPr/>
        </p:nvSpPr>
        <p:spPr>
          <a:xfrm>
            <a:off x="7259350" y="4149969"/>
            <a:ext cx="1589239" cy="1111348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0.81</a:t>
            </a:r>
          </a:p>
        </p:txBody>
      </p:sp>
      <p:sp>
        <p:nvSpPr>
          <p:cNvPr id="21" name="Flowchart: Manual Operation 20">
            <a:hlinkClick r:id="rId5" action="ppaction://hlinksldjump"/>
          </p:cNvPr>
          <p:cNvSpPr/>
          <p:nvPr/>
        </p:nvSpPr>
        <p:spPr>
          <a:xfrm>
            <a:off x="3098860" y="4206239"/>
            <a:ext cx="1937385" cy="956603"/>
          </a:xfrm>
          <a:prstGeom prst="flowChartManualOpe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810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589960" y="338751"/>
            <a:ext cx="9012080" cy="199760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நுகர்வுச் சார்பு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= 10 + 0.8Y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இருந்து, செலவிடக்கூடிய வருவாய் 100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 இருந்தால், இறுதிநிலை நுகர்வு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நாட்டம் எவ்வளவு?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186</a:t>
            </a:fld>
            <a:endParaRPr lang="ta-IN"/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6622952" y="2947179"/>
            <a:ext cx="2454298" cy="91440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800</a:t>
            </a:r>
          </a:p>
        </p:txBody>
      </p:sp>
      <p:sp>
        <p:nvSpPr>
          <p:cNvPr id="11" name="Snip Single Corner Rectangle 10">
            <a:hlinkClick r:id="rId5" action="ppaction://hlinksldjump"/>
          </p:cNvPr>
          <p:cNvSpPr/>
          <p:nvPr/>
        </p:nvSpPr>
        <p:spPr>
          <a:xfrm>
            <a:off x="2875119" y="3052687"/>
            <a:ext cx="1740085" cy="914400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0.8</a:t>
            </a:r>
          </a:p>
        </p:txBody>
      </p:sp>
      <p:sp>
        <p:nvSpPr>
          <p:cNvPr id="12" name="Snip Diagonal Corner Rectangle 11">
            <a:hlinkClick r:id="rId4" action="ppaction://hlinksldjump"/>
          </p:cNvPr>
          <p:cNvSpPr/>
          <p:nvPr/>
        </p:nvSpPr>
        <p:spPr>
          <a:xfrm>
            <a:off x="2946540" y="4704519"/>
            <a:ext cx="1597241" cy="914400"/>
          </a:xfrm>
          <a:prstGeom prst="snip2DiagRect">
            <a:avLst>
              <a:gd name="adj1" fmla="val 16154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810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6958914" y="4806842"/>
            <a:ext cx="1982502" cy="914400"/>
          </a:xfrm>
          <a:prstGeom prst="snip2SameRect">
            <a:avLst>
              <a:gd name="adj1" fmla="val 25385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0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.81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18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324037" y="401435"/>
            <a:ext cx="9543925" cy="1841858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கீன்ஸின் நுகர்வுச் சார்பு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C = 10 + 0. 8Y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இருந்து, செலவிடக்கூடிய வருவாய் 100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 இருந்தால், சராசரி நுகர்வு நாட்டம்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எவ்வளவு?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189</a:t>
            </a:fld>
            <a:endParaRPr lang="ta-IN"/>
          </a:p>
        </p:txBody>
      </p:sp>
      <p:sp>
        <p:nvSpPr>
          <p:cNvPr id="11" name="Up Ribbon 10">
            <a:hlinkClick r:id="rId4" action="ppaction://hlinksldjump"/>
          </p:cNvPr>
          <p:cNvSpPr/>
          <p:nvPr/>
        </p:nvSpPr>
        <p:spPr>
          <a:xfrm>
            <a:off x="1987851" y="2913137"/>
            <a:ext cx="3404381" cy="914400"/>
          </a:xfrm>
          <a:prstGeom prst="ribbon2">
            <a:avLst>
              <a:gd name="adj1" fmla="val 21259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0.8</a:t>
            </a:r>
          </a:p>
        </p:txBody>
      </p:sp>
      <p:sp>
        <p:nvSpPr>
          <p:cNvPr id="15" name="Down Ribbon 14"/>
          <p:cNvSpPr/>
          <p:nvPr/>
        </p:nvSpPr>
        <p:spPr>
          <a:xfrm>
            <a:off x="7458694" y="2879091"/>
            <a:ext cx="2624827" cy="914400"/>
          </a:xfrm>
          <a:prstGeom prst="ribbon">
            <a:avLst>
              <a:gd name="adj1" fmla="val 33333"/>
              <a:gd name="adj2" fmla="val 7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800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Curved Up Ribbon 15">
            <a:hlinkClick r:id="rId5" action="ppaction://hlinksldjump"/>
          </p:cNvPr>
          <p:cNvSpPr/>
          <p:nvPr/>
        </p:nvSpPr>
        <p:spPr>
          <a:xfrm>
            <a:off x="7843515" y="4719864"/>
            <a:ext cx="2342798" cy="886265"/>
          </a:xfrm>
          <a:prstGeom prst="ellipseRibbon2">
            <a:avLst>
              <a:gd name="adj1" fmla="val 22535"/>
              <a:gd name="adj2" fmla="val 100000"/>
              <a:gd name="adj3" fmla="val 149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0.9</a:t>
            </a:r>
          </a:p>
        </p:txBody>
      </p:sp>
      <p:sp>
        <p:nvSpPr>
          <p:cNvPr id="17" name="Curved Down Ribbon 16">
            <a:hlinkClick r:id="rId4" action="ppaction://hlinksldjump"/>
          </p:cNvPr>
          <p:cNvSpPr/>
          <p:nvPr/>
        </p:nvSpPr>
        <p:spPr>
          <a:xfrm>
            <a:off x="2152579" y="4713285"/>
            <a:ext cx="3074924" cy="1132764"/>
          </a:xfrm>
          <a:prstGeom prst="ellipseRibbon">
            <a:avLst>
              <a:gd name="adj1" fmla="val 34268"/>
              <a:gd name="adj2" fmla="val 75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810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128865" y="318204"/>
            <a:ext cx="5934269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தேசிய வருவாய் உயரும் போது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192</a:t>
            </a:fld>
            <a:endParaRPr lang="ta-IN"/>
          </a:p>
        </p:txBody>
      </p:sp>
      <p:sp>
        <p:nvSpPr>
          <p:cNvPr id="15" name="Snip Same Side Corner Rectangle 14">
            <a:hlinkClick r:id="rId4" action="ppaction://hlinksldjump"/>
          </p:cNvPr>
          <p:cNvSpPr/>
          <p:nvPr/>
        </p:nvSpPr>
        <p:spPr>
          <a:xfrm>
            <a:off x="1152354" y="2300542"/>
            <a:ext cx="3953022" cy="1561513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APC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யின் மதிப்பு குறைந்து சென்று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MPC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யின் மதிப்பை நெருங்கிவிடும்.</a:t>
            </a:r>
          </a:p>
        </p:txBody>
      </p:sp>
      <p:sp>
        <p:nvSpPr>
          <p:cNvPr id="16" name="Snip Diagonal Corner Rectangle 15">
            <a:hlinkClick r:id="rId5" action="ppaction://hlinksldjump"/>
          </p:cNvPr>
          <p:cNvSpPr/>
          <p:nvPr/>
        </p:nvSpPr>
        <p:spPr>
          <a:xfrm>
            <a:off x="6596743" y="2158825"/>
            <a:ext cx="4145140" cy="148971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APC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6" action="ppaction://hlinksldjump"/>
              </a:rPr>
              <a:t>உயர்ந்து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APC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யின்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மதிப்பைவிட்டு விலகிச் செல்லும்.</a:t>
            </a:r>
          </a:p>
        </p:txBody>
      </p:sp>
      <p:sp>
        <p:nvSpPr>
          <p:cNvPr id="17" name="Round Diagonal Corner Rectangle 16">
            <a:hlinkClick r:id="rId6" action="ppaction://hlinksldjump"/>
          </p:cNvPr>
          <p:cNvSpPr/>
          <p:nvPr/>
        </p:nvSpPr>
        <p:spPr>
          <a:xfrm>
            <a:off x="1144228" y="4381357"/>
            <a:ext cx="3723194" cy="1561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APC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மாறாமல் இருக்கும்.</a:t>
            </a:r>
          </a:p>
        </p:txBody>
      </p:sp>
      <p:sp>
        <p:nvSpPr>
          <p:cNvPr id="18" name="Snip Single Corner Rectangle 17">
            <a:hlinkClick r:id="rId6" action="ppaction://hlinksldjump"/>
          </p:cNvPr>
          <p:cNvSpPr/>
          <p:nvPr/>
        </p:nvSpPr>
        <p:spPr>
          <a:xfrm>
            <a:off x="6694213" y="4417254"/>
            <a:ext cx="4382032" cy="148971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APC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முடிவிலியை (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INFINITY)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நெருங்கிச் செல்லும்</a:t>
            </a:r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145395" y="311096"/>
            <a:ext cx="9901209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 குறிப்பிட்ட வருவாய் அளவில், நுகர்வு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அதிகரித்தால்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195</a:t>
            </a:fld>
            <a:endParaRPr lang="ta-IN"/>
          </a:p>
        </p:txBody>
      </p:sp>
      <p:sp>
        <p:nvSpPr>
          <p:cNvPr id="18" name="Explosion 2 17">
            <a:hlinkClick r:id="rId4" action="ppaction://hlinksldjump"/>
          </p:cNvPr>
          <p:cNvSpPr/>
          <p:nvPr/>
        </p:nvSpPr>
        <p:spPr>
          <a:xfrm>
            <a:off x="1410787" y="1832582"/>
            <a:ext cx="4103603" cy="1964421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தேவை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உயரும்</a:t>
            </a:r>
          </a:p>
        </p:txBody>
      </p:sp>
      <p:sp>
        <p:nvSpPr>
          <p:cNvPr id="19" name="12-Point Star 18">
            <a:hlinkClick r:id="rId5" action="ppaction://hlinksldjump"/>
          </p:cNvPr>
          <p:cNvSpPr/>
          <p:nvPr/>
        </p:nvSpPr>
        <p:spPr>
          <a:xfrm rot="21118522">
            <a:off x="6389748" y="2046213"/>
            <a:ext cx="3165231" cy="1491175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ஏற்றுமதி உயரும்</a:t>
            </a:r>
          </a:p>
        </p:txBody>
      </p:sp>
      <p:sp>
        <p:nvSpPr>
          <p:cNvPr id="20" name="32-Point Star 19"/>
          <p:cNvSpPr/>
          <p:nvPr/>
        </p:nvSpPr>
        <p:spPr>
          <a:xfrm>
            <a:off x="2072304" y="4156734"/>
            <a:ext cx="3160878" cy="1793900"/>
          </a:xfrm>
          <a:prstGeom prst="star32">
            <a:avLst>
              <a:gd name="adj" fmla="val 454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வரியின்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மூலம் வரும் வருவாய்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குறையும்</a:t>
            </a:r>
          </a:p>
        </p:txBody>
      </p:sp>
      <p:sp>
        <p:nvSpPr>
          <p:cNvPr id="21" name="32-Point Star 20"/>
          <p:cNvSpPr/>
          <p:nvPr/>
        </p:nvSpPr>
        <p:spPr>
          <a:xfrm>
            <a:off x="6423074" y="4188687"/>
            <a:ext cx="3460652" cy="1729994"/>
          </a:xfrm>
          <a:prstGeom prst="star3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இறக்குமதி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செலவு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குறையும்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14949" y="3868730"/>
            <a:ext cx="3972975" cy="222269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சேமிப்பை ஊக்குவிக்கும்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37156" y="1830888"/>
            <a:ext cx="3928143" cy="177587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3" action="ppaction://hlinksldjump"/>
              </a:rPr>
              <a:t>கடனுக்கான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செலவை உயர்த்தும்</a:t>
            </a:r>
          </a:p>
        </p:txBody>
      </p:sp>
      <p:sp>
        <p:nvSpPr>
          <p:cNvPr id="7" name="Bevel 6">
            <a:hlinkClick r:id="rId5" action="ppaction://hlinksldjump"/>
          </p:cNvPr>
          <p:cNvSpPr/>
          <p:nvPr/>
        </p:nvSpPr>
        <p:spPr>
          <a:xfrm>
            <a:off x="6537156" y="4469884"/>
            <a:ext cx="4267894" cy="12846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கடனையும்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செலவையும்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அதிகரிக்கும்</a:t>
            </a:r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46025" y="2079078"/>
            <a:ext cx="3110825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நுகர்வைக்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3" action="ppaction://hlinksldjump"/>
              </a:rPr>
              <a:t>குறைக்கும்</a:t>
            </a:r>
            <a:endParaRPr lang="ta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9" name="Horizontal Scroll 8">
            <a:hlinkClick r:id="rId6" action="ppaction://hlinksldjump"/>
          </p:cNvPr>
          <p:cNvSpPr/>
          <p:nvPr/>
        </p:nvSpPr>
        <p:spPr>
          <a:xfrm>
            <a:off x="3694923" y="535649"/>
            <a:ext cx="4665305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குறைவான வட்டி வீதம்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198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900671" y="414079"/>
            <a:ext cx="5603248" cy="1033272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இறுதி நிலை நுகர்வு விருப்பு =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201</a:t>
            </a:fld>
            <a:endParaRPr lang="ta-IN"/>
          </a:p>
        </p:txBody>
      </p:sp>
      <p:sp>
        <p:nvSpPr>
          <p:cNvPr id="11" name="Flowchart: Predefined Process 10">
            <a:hlinkClick r:id="rId4" action="ppaction://hlinksldjump"/>
          </p:cNvPr>
          <p:cNvSpPr/>
          <p:nvPr/>
        </p:nvSpPr>
        <p:spPr>
          <a:xfrm>
            <a:off x="1545723" y="2052885"/>
            <a:ext cx="3024554" cy="1786597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மொத்த </a:t>
            </a:r>
            <a:r>
              <a:rPr lang="ta-IN" sz="24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செலவு/மொத்த</a:t>
            </a:r>
            <a:r>
              <a:rPr lang="ta-IN" sz="24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 நுகர்வு</a:t>
            </a:r>
          </a:p>
        </p:txBody>
      </p:sp>
      <p:sp>
        <p:nvSpPr>
          <p:cNvPr id="12" name="Flowchart: Internal Storage 11">
            <a:hlinkClick r:id="rId5" action="ppaction://hlinksldjump"/>
          </p:cNvPr>
          <p:cNvSpPr/>
          <p:nvPr/>
        </p:nvSpPr>
        <p:spPr>
          <a:xfrm>
            <a:off x="7049085" y="2092167"/>
            <a:ext cx="3418449" cy="1885071"/>
          </a:xfrm>
          <a:prstGeom prst="flowChartInternalStora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மொத்த நுகர்வு/ மொத்த வருவாய்</a:t>
            </a:r>
          </a:p>
        </p:txBody>
      </p:sp>
      <p:sp>
        <p:nvSpPr>
          <p:cNvPr id="14" name="Flowchart: Manual Input 13">
            <a:hlinkClick r:id="rId6" action="ppaction://hlinksldjump"/>
          </p:cNvPr>
          <p:cNvSpPr/>
          <p:nvPr/>
        </p:nvSpPr>
        <p:spPr>
          <a:xfrm>
            <a:off x="1652235" y="4303091"/>
            <a:ext cx="2954215" cy="1589649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நுகர்வு மாற்றம்/ வருவாய் மாற்றம்</a:t>
            </a:r>
          </a:p>
        </p:txBody>
      </p:sp>
      <p:sp>
        <p:nvSpPr>
          <p:cNvPr id="15" name="Flowchart: Multidocument 14">
            <a:hlinkClick r:id="rId5" action="ppaction://hlinksldjump"/>
          </p:cNvPr>
          <p:cNvSpPr/>
          <p:nvPr/>
        </p:nvSpPr>
        <p:spPr>
          <a:xfrm>
            <a:off x="6901375" y="4541617"/>
            <a:ext cx="3713871" cy="1533379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மேற்காண் ஏதுமில்லை</a:t>
            </a:r>
            <a:endParaRPr lang="en-US" sz="2400" dirty="0" smtClean="0">
              <a:solidFill>
                <a:schemeClr val="bg1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336430" y="390449"/>
            <a:ext cx="9458504" cy="1318775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வருவாய்க்கும் மொத்த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நுகர்வுச்செலவுக்கும்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உள்ள தொடர்பு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204</a:t>
            </a:fld>
            <a:endParaRPr lang="ta-IN"/>
          </a:p>
        </p:txBody>
      </p:sp>
      <p:sp>
        <p:nvSpPr>
          <p:cNvPr id="26" name="Flowchart: Off-page Connector 25">
            <a:hlinkClick r:id="rId4" action="ppaction://hlinksldjump"/>
          </p:cNvPr>
          <p:cNvSpPr/>
          <p:nvPr/>
        </p:nvSpPr>
        <p:spPr>
          <a:xfrm>
            <a:off x="1616205" y="2357442"/>
            <a:ext cx="3418450" cy="1139483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நுகர்வுச் சார்பு</a:t>
            </a:r>
          </a:p>
        </p:txBody>
      </p:sp>
      <p:sp>
        <p:nvSpPr>
          <p:cNvPr id="27" name="Flowchart: Punched Tape 26">
            <a:hlinkClick r:id="rId5" action="ppaction://hlinksldjump"/>
          </p:cNvPr>
          <p:cNvSpPr/>
          <p:nvPr/>
        </p:nvSpPr>
        <p:spPr>
          <a:xfrm>
            <a:off x="6722635" y="2244133"/>
            <a:ext cx="3967089" cy="94253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சேமிப்பு சார்பு</a:t>
            </a:r>
          </a:p>
        </p:txBody>
      </p:sp>
      <p:sp>
        <p:nvSpPr>
          <p:cNvPr id="28" name="Double Wave 27">
            <a:hlinkClick r:id="rId5" action="ppaction://hlinksldjump"/>
          </p:cNvPr>
          <p:cNvSpPr/>
          <p:nvPr/>
        </p:nvSpPr>
        <p:spPr>
          <a:xfrm>
            <a:off x="1616205" y="4529797"/>
            <a:ext cx="3390314" cy="970671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முதலீட்டுச் சார்பு</a:t>
            </a:r>
          </a:p>
        </p:txBody>
      </p:sp>
      <p:sp>
        <p:nvSpPr>
          <p:cNvPr id="29" name="Horizontal Scroll 28">
            <a:hlinkClick r:id="rId5" action="ppaction://hlinksldjump"/>
          </p:cNvPr>
          <p:cNvSpPr/>
          <p:nvPr/>
        </p:nvSpPr>
        <p:spPr>
          <a:xfrm>
            <a:off x="6821109" y="4375052"/>
            <a:ext cx="3868615" cy="12801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தேவைச் சார்பு</a:t>
            </a:r>
            <a:endParaRPr lang="en-US" sz="36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946033" y="416403"/>
            <a:ext cx="8299933" cy="133992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MPC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ஐயும் 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MPS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ஐயும் கூட்டினால் கிடைப்பது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207</a:t>
            </a:fld>
            <a:endParaRPr lang="ta-IN"/>
          </a:p>
        </p:txBody>
      </p:sp>
      <p:sp>
        <p:nvSpPr>
          <p:cNvPr id="10" name="Regular Pentagon 9">
            <a:hlinkClick r:id="rId4" action="ppaction://hlinksldjump"/>
          </p:cNvPr>
          <p:cNvSpPr/>
          <p:nvPr/>
        </p:nvSpPr>
        <p:spPr>
          <a:xfrm>
            <a:off x="2670437" y="2625100"/>
            <a:ext cx="1867973" cy="976976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</a:t>
            </a:r>
          </a:p>
        </p:txBody>
      </p:sp>
      <p:sp>
        <p:nvSpPr>
          <p:cNvPr id="11" name="Hexagon 10">
            <a:hlinkClick r:id="rId5" action="ppaction://hlinksldjump"/>
          </p:cNvPr>
          <p:cNvSpPr/>
          <p:nvPr/>
        </p:nvSpPr>
        <p:spPr>
          <a:xfrm>
            <a:off x="7592122" y="2740795"/>
            <a:ext cx="1438476" cy="745586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2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Parallelogram 11">
            <a:hlinkClick r:id="rId5" action="ppaction://hlinksldjump"/>
          </p:cNvPr>
          <p:cNvSpPr/>
          <p:nvPr/>
        </p:nvSpPr>
        <p:spPr>
          <a:xfrm>
            <a:off x="2765881" y="4573014"/>
            <a:ext cx="1772529" cy="74558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0.1</a:t>
            </a: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7592122" y="4297771"/>
            <a:ext cx="1717990" cy="100268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32775" y="207524"/>
            <a:ext cx="10916815" cy="131179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பொதுவான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விலையின்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தொடர்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உயர்வை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குறிப்பிடும்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கருத்து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___________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ta-IN"/>
          </a:p>
        </p:txBody>
      </p:sp>
      <p:sp>
        <p:nvSpPr>
          <p:cNvPr id="10" name="8-Point Star 9">
            <a:hlinkClick r:id="rId4" action="ppaction://hlinksldjump"/>
          </p:cNvPr>
          <p:cNvSpPr/>
          <p:nvPr/>
        </p:nvSpPr>
        <p:spPr>
          <a:xfrm>
            <a:off x="1069146" y="2011680"/>
            <a:ext cx="4051494" cy="1519311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மொத்த</a:t>
            </a:r>
            <a:r>
              <a:rPr lang="en-US" sz="2800" dirty="0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விலைக்</a:t>
            </a:r>
            <a:r>
              <a:rPr lang="en-US" sz="2800" dirty="0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குறியீடு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0-Point Star 12">
            <a:hlinkClick r:id="rId4" action="ppaction://hlinksldjump"/>
          </p:cNvPr>
          <p:cNvSpPr/>
          <p:nvPr/>
        </p:nvSpPr>
        <p:spPr>
          <a:xfrm>
            <a:off x="7061982" y="2180488"/>
            <a:ext cx="4121833" cy="1547450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வாணிபச்சுழல்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6-Point Star 15">
            <a:hlinkClick r:id="rId5" action="ppaction://hlinksldjump"/>
          </p:cNvPr>
          <p:cNvSpPr/>
          <p:nvPr/>
        </p:nvSpPr>
        <p:spPr>
          <a:xfrm>
            <a:off x="1139483" y="4023357"/>
            <a:ext cx="3699803" cy="1603716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பணவீக்கம்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4-Point Star 16">
            <a:hlinkClick r:id="rId4" action="ppaction://hlinksldjump"/>
          </p:cNvPr>
          <p:cNvSpPr/>
          <p:nvPr/>
        </p:nvSpPr>
        <p:spPr>
          <a:xfrm>
            <a:off x="6485222" y="4149947"/>
            <a:ext cx="5064368" cy="1252024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 smtClean="0">
                <a:solidFill>
                  <a:schemeClr val="bg1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தேசியவருவாய்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119860" y="453697"/>
            <a:ext cx="5633389" cy="133992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வருவாய் உயர்ந்தால், நுகர்வு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210</a:t>
            </a:fld>
            <a:endParaRPr lang="ta-IN"/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1756767" y="2399431"/>
            <a:ext cx="3629465" cy="1209813"/>
          </a:xfrm>
          <a:prstGeom prst="hear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குறையும்</a:t>
            </a:r>
            <a:endParaRPr lang="ta-IN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6461676" y="2517529"/>
            <a:ext cx="3383448" cy="94829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மாறாது</a:t>
            </a:r>
          </a:p>
        </p:txBody>
      </p:sp>
      <p:sp>
        <p:nvSpPr>
          <p:cNvPr id="17" name="24-Point Star 16">
            <a:hlinkClick r:id="rId5" action="ppaction://hlinksldjump"/>
          </p:cNvPr>
          <p:cNvSpPr/>
          <p:nvPr/>
        </p:nvSpPr>
        <p:spPr>
          <a:xfrm>
            <a:off x="6317567" y="4189729"/>
            <a:ext cx="3671666" cy="1139482"/>
          </a:xfrm>
          <a:prstGeom prst="star2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உயரும்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8" name="8-Point Star 17">
            <a:hlinkClick r:id="rId4" action="ppaction://hlinksldjump"/>
          </p:cNvPr>
          <p:cNvSpPr/>
          <p:nvPr/>
        </p:nvSpPr>
        <p:spPr>
          <a:xfrm>
            <a:off x="1917370" y="4055898"/>
            <a:ext cx="3308260" cy="1407145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ஏறி இறங்கும்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588570" y="285649"/>
            <a:ext cx="10765230" cy="1311131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முதலீடு தன்னிச்சையானது என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அனுமானிக்கப்பட்டால், 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AD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யின் சாய்வை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நிர்ணயிப்பது.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213</a:t>
            </a:fld>
            <a:endParaRPr lang="ta-IN"/>
          </a:p>
        </p:txBody>
      </p:sp>
      <p:sp>
        <p:nvSpPr>
          <p:cNvPr id="10" name="Teardrop 9">
            <a:hlinkClick r:id="rId4" action="ppaction://hlinksldjump"/>
          </p:cNvPr>
          <p:cNvSpPr/>
          <p:nvPr/>
        </p:nvSpPr>
        <p:spPr>
          <a:xfrm>
            <a:off x="1055077" y="2166424"/>
            <a:ext cx="3319975" cy="1786597"/>
          </a:xfrm>
          <a:prstGeom prst="teardro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இறுதிநிலை முதலீட்டு நாட்டம்</a:t>
            </a:r>
          </a:p>
        </p:txBody>
      </p:sp>
      <p:sp>
        <p:nvSpPr>
          <p:cNvPr id="13" name="Chord 12">
            <a:hlinkClick r:id="rId4" action="ppaction://hlinksldjump"/>
          </p:cNvPr>
          <p:cNvSpPr/>
          <p:nvPr/>
        </p:nvSpPr>
        <p:spPr>
          <a:xfrm>
            <a:off x="7080215" y="2068112"/>
            <a:ext cx="5281120" cy="1688026"/>
          </a:xfrm>
          <a:prstGeom prst="chor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செலவிடக்</a:t>
            </a:r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கூடிய வருவாய்</a:t>
            </a:r>
          </a:p>
        </p:txBody>
      </p:sp>
      <p:sp>
        <p:nvSpPr>
          <p:cNvPr id="19" name="Folded Corner 18">
            <a:hlinkClick r:id="rId4" action="ppaction://hlinksldjump"/>
          </p:cNvPr>
          <p:cNvSpPr/>
          <p:nvPr/>
        </p:nvSpPr>
        <p:spPr>
          <a:xfrm>
            <a:off x="7973511" y="4425437"/>
            <a:ext cx="2785403" cy="154744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சராசரி நுகர்வு நாட்டம்</a:t>
            </a:r>
            <a:endParaRPr lang="en-US" sz="2400" dirty="0" smtClean="0">
              <a:solidFill>
                <a:schemeClr val="bg1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20" name="Diamond 19">
            <a:hlinkClick r:id="rId5" action="ppaction://hlinksldjump"/>
          </p:cNvPr>
          <p:cNvSpPr/>
          <p:nvPr/>
        </p:nvSpPr>
        <p:spPr>
          <a:xfrm>
            <a:off x="928468" y="4529798"/>
            <a:ext cx="3896750" cy="1589648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இறுதி நிலை நுகர்வு நாட்டம்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562709" y="278660"/>
            <a:ext cx="10142806" cy="1311131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இடம்பெயர்ந்த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பின்னர்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எவ்வளவு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மாறுகிறது</a:t>
            </a:r>
          </a:p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என்பதை பெருக்கி கூறுகிறது.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216</a:t>
            </a:fld>
            <a:endParaRPr lang="ta-IN"/>
          </a:p>
        </p:txBody>
      </p:sp>
      <p:sp>
        <p:nvSpPr>
          <p:cNvPr id="10" name="Rectangular Callout 9">
            <a:hlinkClick r:id="rId4" action="ppaction://hlinksldjump"/>
          </p:cNvPr>
          <p:cNvSpPr/>
          <p:nvPr/>
        </p:nvSpPr>
        <p:spPr>
          <a:xfrm>
            <a:off x="1349637" y="2230088"/>
            <a:ext cx="3573194" cy="1012299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வருவாய், நுகர்வு</a:t>
            </a:r>
          </a:p>
        </p:txBody>
      </p:sp>
      <p:sp>
        <p:nvSpPr>
          <p:cNvPr id="11" name="Rounded Rectangular Callout 10">
            <a:hlinkClick r:id="rId4" action="ppaction://hlinksldjump"/>
          </p:cNvPr>
          <p:cNvSpPr/>
          <p:nvPr/>
        </p:nvSpPr>
        <p:spPr>
          <a:xfrm>
            <a:off x="7188592" y="2127164"/>
            <a:ext cx="3516923" cy="106326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வெளியீடு, முதலீடு</a:t>
            </a:r>
          </a:p>
        </p:txBody>
      </p:sp>
      <p:sp>
        <p:nvSpPr>
          <p:cNvPr id="12" name="Oval Callout 11">
            <a:hlinkClick r:id="rId4" action="ppaction://hlinksldjump"/>
          </p:cNvPr>
          <p:cNvSpPr/>
          <p:nvPr/>
        </p:nvSpPr>
        <p:spPr>
          <a:xfrm>
            <a:off x="1511560" y="4097864"/>
            <a:ext cx="3165518" cy="1501079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முதலீடு, சேமிப்பு</a:t>
            </a:r>
          </a:p>
        </p:txBody>
      </p:sp>
      <p:sp>
        <p:nvSpPr>
          <p:cNvPr id="13" name="Cloud Callout 12">
            <a:hlinkClick r:id="rId5" action="ppaction://hlinksldjump"/>
          </p:cNvPr>
          <p:cNvSpPr/>
          <p:nvPr/>
        </p:nvSpPr>
        <p:spPr>
          <a:xfrm>
            <a:off x="7033844" y="3947831"/>
            <a:ext cx="3671671" cy="1991009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தேவை, வெளியீடு</a:t>
            </a:r>
            <a:endParaRPr lang="en-US" sz="3200" dirty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hlinkClick r:id="rId3" action="ppaction://hlinksldjump"/>
          </p:cNvPr>
          <p:cNvSpPr/>
          <p:nvPr/>
        </p:nvSpPr>
        <p:spPr>
          <a:xfrm>
            <a:off x="2883876" y="2323410"/>
            <a:ext cx="2453234" cy="1123262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/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(1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-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MPC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)</a:t>
            </a:r>
          </a:p>
        </p:txBody>
      </p:sp>
      <p:sp>
        <p:nvSpPr>
          <p:cNvPr id="4" name="Heart 3">
            <a:hlinkClick r:id="rId4" action="ppaction://hlinksldjump"/>
          </p:cNvPr>
          <p:cNvSpPr/>
          <p:nvPr/>
        </p:nvSpPr>
        <p:spPr>
          <a:xfrm>
            <a:off x="3205424" y="4306454"/>
            <a:ext cx="1810139" cy="1247287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/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MPC</a:t>
            </a:r>
            <a:endParaRPr lang="en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600850" y="709390"/>
            <a:ext cx="4990299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பெருக்கியின் மதிப்பு =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219</a:t>
            </a:fld>
            <a:endParaRPr lang="ta-IN"/>
          </a:p>
        </p:txBody>
      </p:sp>
      <p:sp>
        <p:nvSpPr>
          <p:cNvPr id="12" name="Explosion 1 11">
            <a:hlinkClick r:id="rId3" action="ppaction://hlinksldjump"/>
          </p:cNvPr>
          <p:cNvSpPr/>
          <p:nvPr/>
        </p:nvSpPr>
        <p:spPr>
          <a:xfrm>
            <a:off x="7128588" y="2011679"/>
            <a:ext cx="2620323" cy="1496631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/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MPS</a:t>
            </a:r>
            <a:endParaRPr lang="en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Flowchart: Sequential Access Storage 12">
            <a:hlinkClick r:id="rId6" action="ppaction://hlinksldjump"/>
          </p:cNvPr>
          <p:cNvSpPr/>
          <p:nvPr/>
        </p:nvSpPr>
        <p:spPr>
          <a:xfrm>
            <a:off x="6973065" y="4046344"/>
            <a:ext cx="2931367" cy="1420693"/>
          </a:xfrm>
          <a:prstGeom prst="flowChartMagnetic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)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ஆ) </a:t>
            </a:r>
            <a:endParaRPr lang="en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endParaRPr lang="en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நன்று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5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475007" y="513388"/>
            <a:ext cx="7241985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MPC = 0.5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எனில், பெருக்கியின் மதிப்பு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222</a:t>
            </a:fld>
            <a:endParaRPr lang="ta-IN"/>
          </a:p>
        </p:txBody>
      </p:sp>
      <p:sp>
        <p:nvSpPr>
          <p:cNvPr id="14" name="Flowchart: Direct Access Storage 13">
            <a:hlinkClick r:id="rId4" action="ppaction://hlinksldjump"/>
          </p:cNvPr>
          <p:cNvSpPr/>
          <p:nvPr/>
        </p:nvSpPr>
        <p:spPr>
          <a:xfrm>
            <a:off x="2831279" y="2807105"/>
            <a:ext cx="1988628" cy="900332"/>
          </a:xfrm>
          <a:prstGeom prst="flowChartMagneticDrum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2</a:t>
            </a:r>
          </a:p>
        </p:txBody>
      </p:sp>
      <p:sp>
        <p:nvSpPr>
          <p:cNvPr id="15" name="Flowchart: Magnetic Disk 14">
            <a:hlinkClick r:id="rId5" action="ppaction://hlinksldjump"/>
          </p:cNvPr>
          <p:cNvSpPr/>
          <p:nvPr/>
        </p:nvSpPr>
        <p:spPr>
          <a:xfrm>
            <a:off x="8105192" y="2773741"/>
            <a:ext cx="1671711" cy="819404"/>
          </a:xfrm>
          <a:prstGeom prst="flowChartMagneticDis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/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2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Can 15">
            <a:hlinkClick r:id="rId5" action="ppaction://hlinksldjump"/>
          </p:cNvPr>
          <p:cNvSpPr/>
          <p:nvPr/>
        </p:nvSpPr>
        <p:spPr>
          <a:xfrm>
            <a:off x="2750605" y="4538117"/>
            <a:ext cx="1608800" cy="900332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0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2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Flowchart: Stored Data 16">
            <a:hlinkClick r:id="rId5" action="ppaction://hlinksldjump"/>
          </p:cNvPr>
          <p:cNvSpPr/>
          <p:nvPr/>
        </p:nvSpPr>
        <p:spPr>
          <a:xfrm>
            <a:off x="8212654" y="4598813"/>
            <a:ext cx="1797539" cy="839636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927351" y="366855"/>
            <a:ext cx="10337297" cy="145246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 திறந்துவிடப்பட்ட பொருளாதாரத்தில்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(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Open Economy)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இறக்குமதி, பெருக்கியின்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மதிப்பை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225</a:t>
            </a:fld>
            <a:endParaRPr lang="ta-IN"/>
          </a:p>
        </p:txBody>
      </p:sp>
      <p:sp>
        <p:nvSpPr>
          <p:cNvPr id="10" name="Can 9">
            <a:hlinkClick r:id="rId4" action="ppaction://hlinksldjump"/>
          </p:cNvPr>
          <p:cNvSpPr/>
          <p:nvPr/>
        </p:nvSpPr>
        <p:spPr>
          <a:xfrm>
            <a:off x="2152363" y="2240576"/>
            <a:ext cx="2349297" cy="1427275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குறைக்கிறது</a:t>
            </a:r>
          </a:p>
        </p:txBody>
      </p:sp>
      <p:sp>
        <p:nvSpPr>
          <p:cNvPr id="11" name="Cube 10">
            <a:hlinkClick r:id="rId5" action="ppaction://hlinksldjump"/>
          </p:cNvPr>
          <p:cNvSpPr/>
          <p:nvPr/>
        </p:nvSpPr>
        <p:spPr>
          <a:xfrm>
            <a:off x="6822400" y="2240576"/>
            <a:ext cx="3334043" cy="1153551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உயர்த்துகிறது</a:t>
            </a:r>
          </a:p>
        </p:txBody>
      </p:sp>
      <p:sp>
        <p:nvSpPr>
          <p:cNvPr id="12" name="Flowchart: Direct Access Storage 11">
            <a:hlinkClick r:id="rId5" action="ppaction://hlinksldjump"/>
          </p:cNvPr>
          <p:cNvSpPr/>
          <p:nvPr/>
        </p:nvSpPr>
        <p:spPr>
          <a:xfrm>
            <a:off x="1794064" y="4228124"/>
            <a:ext cx="3065896" cy="1294229"/>
          </a:xfrm>
          <a:prstGeom prst="flowChartMagneticDru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மாற்றாது</a:t>
            </a:r>
          </a:p>
        </p:txBody>
      </p:sp>
      <p:sp>
        <p:nvSpPr>
          <p:cNvPr id="13" name="Flowchart: Display 12">
            <a:hlinkClick r:id="rId5" action="ppaction://hlinksldjump"/>
          </p:cNvPr>
          <p:cNvSpPr/>
          <p:nvPr/>
        </p:nvSpPr>
        <p:spPr>
          <a:xfrm>
            <a:off x="6889753" y="4449988"/>
            <a:ext cx="3266690" cy="850500"/>
          </a:xfrm>
          <a:prstGeom prst="flowChartDispla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மாற்றும்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19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448640" y="536824"/>
            <a:ext cx="9294719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மிகைப் பெருக்கி (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Super Multiplier)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என்ற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கருத்தை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முதன்முதலில் பயன்படுத்தியவர்.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228</a:t>
            </a:fld>
            <a:endParaRPr lang="ta-IN"/>
          </a:p>
        </p:txBody>
      </p:sp>
      <p:sp>
        <p:nvSpPr>
          <p:cNvPr id="14" name="Flowchart: Data 13">
            <a:hlinkClick r:id="rId4" action="ppaction://hlinksldjump"/>
          </p:cNvPr>
          <p:cNvSpPr/>
          <p:nvPr/>
        </p:nvSpPr>
        <p:spPr>
          <a:xfrm>
            <a:off x="1801956" y="2349305"/>
            <a:ext cx="3137095" cy="98473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J. R.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ஹிக்ஸ்</a:t>
            </a:r>
          </a:p>
        </p:txBody>
      </p:sp>
      <p:sp>
        <p:nvSpPr>
          <p:cNvPr id="15" name="Trapezoid 14">
            <a:hlinkClick r:id="rId5" action="ppaction://hlinksldjump"/>
          </p:cNvPr>
          <p:cNvSpPr/>
          <p:nvPr/>
        </p:nvSpPr>
        <p:spPr>
          <a:xfrm>
            <a:off x="7232373" y="2414858"/>
            <a:ext cx="3123028" cy="1111348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கான்</a:t>
            </a:r>
          </a:p>
        </p:txBody>
      </p:sp>
      <p:sp>
        <p:nvSpPr>
          <p:cNvPr id="16" name="Diamond 15"/>
          <p:cNvSpPr/>
          <p:nvPr/>
        </p:nvSpPr>
        <p:spPr>
          <a:xfrm>
            <a:off x="1952969" y="4182889"/>
            <a:ext cx="2675014" cy="17255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R.G.D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ஆலன்</a:t>
            </a:r>
          </a:p>
        </p:txBody>
      </p:sp>
      <p:sp>
        <p:nvSpPr>
          <p:cNvPr id="17" name="Regular Pentagon 16">
            <a:hlinkClick r:id="rId5" action="ppaction://hlinksldjump"/>
          </p:cNvPr>
          <p:cNvSpPr/>
          <p:nvPr/>
        </p:nvSpPr>
        <p:spPr>
          <a:xfrm>
            <a:off x="7405347" y="4182889"/>
            <a:ext cx="3080825" cy="1561514"/>
          </a:xfrm>
          <a:prstGeom prst="pent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366384" y="349320"/>
            <a:ext cx="9459231" cy="1410264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MEC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என்ற கருத்துருவை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அறிமுகப்படுத்தியவர் யார்?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231</a:t>
            </a:fld>
            <a:endParaRPr lang="ta-IN"/>
          </a:p>
        </p:txBody>
      </p:sp>
      <p:sp>
        <p:nvSpPr>
          <p:cNvPr id="18" name="Explosion 1 17">
            <a:hlinkClick r:id="rId4" action="ppaction://hlinksldjump"/>
          </p:cNvPr>
          <p:cNvSpPr/>
          <p:nvPr/>
        </p:nvSpPr>
        <p:spPr>
          <a:xfrm>
            <a:off x="2030435" y="2039815"/>
            <a:ext cx="4065564" cy="1955413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ஆடம் ஸ்மித்</a:t>
            </a:r>
          </a:p>
        </p:txBody>
      </p:sp>
      <p:sp>
        <p:nvSpPr>
          <p:cNvPr id="19" name="Explosion 2 18">
            <a:hlinkClick r:id="rId5" action="ppaction://hlinksldjump"/>
          </p:cNvPr>
          <p:cNvSpPr/>
          <p:nvPr/>
        </p:nvSpPr>
        <p:spPr>
          <a:xfrm>
            <a:off x="7018294" y="2110157"/>
            <a:ext cx="4140591" cy="181472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J.M.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கீன்ஸ்</a:t>
            </a:r>
          </a:p>
        </p:txBody>
      </p:sp>
      <p:sp>
        <p:nvSpPr>
          <p:cNvPr id="20" name="6-Point Star 19">
            <a:hlinkClick r:id="rId4" action="ppaction://hlinksldjump"/>
          </p:cNvPr>
          <p:cNvSpPr/>
          <p:nvPr/>
        </p:nvSpPr>
        <p:spPr>
          <a:xfrm>
            <a:off x="2276092" y="4275459"/>
            <a:ext cx="3249639" cy="1927276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ரிகார்டோ</a:t>
            </a:r>
          </a:p>
        </p:txBody>
      </p:sp>
      <p:sp>
        <p:nvSpPr>
          <p:cNvPr id="21" name="7-Point Star 20">
            <a:hlinkClick r:id="rId4" action="ppaction://hlinksldjump"/>
          </p:cNvPr>
          <p:cNvSpPr/>
          <p:nvPr/>
        </p:nvSpPr>
        <p:spPr>
          <a:xfrm>
            <a:off x="7541145" y="4472409"/>
            <a:ext cx="3094891" cy="153337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மால்தஸ்</a:t>
            </a:r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911515" y="518132"/>
            <a:ext cx="8368970" cy="115704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ஆர்பிஐ -ன் தலைமையகம்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அமைந்துள்ள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இடம்</a:t>
            </a:r>
            <a:endParaRPr lang="ta-IN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234</a:t>
            </a:fld>
            <a:endParaRPr lang="ta-IN"/>
          </a:p>
        </p:txBody>
      </p:sp>
      <p:sp>
        <p:nvSpPr>
          <p:cNvPr id="10" name="Rectangular Callout 9">
            <a:hlinkClick r:id="rId4" action="ppaction://hlinksldjump"/>
          </p:cNvPr>
          <p:cNvSpPr/>
          <p:nvPr/>
        </p:nvSpPr>
        <p:spPr>
          <a:xfrm>
            <a:off x="2716428" y="2299505"/>
            <a:ext cx="1910478" cy="760779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டில்லி</a:t>
            </a:r>
          </a:p>
        </p:txBody>
      </p:sp>
      <p:sp>
        <p:nvSpPr>
          <p:cNvPr id="11" name="Rounded Rectangular Callout 10">
            <a:hlinkClick r:id="rId4" action="ppaction://hlinksldjump"/>
          </p:cNvPr>
          <p:cNvSpPr/>
          <p:nvPr/>
        </p:nvSpPr>
        <p:spPr>
          <a:xfrm>
            <a:off x="7372715" y="2305653"/>
            <a:ext cx="2475770" cy="754631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சென்னை</a:t>
            </a:r>
          </a:p>
        </p:txBody>
      </p:sp>
      <p:sp>
        <p:nvSpPr>
          <p:cNvPr id="12" name="Cloud Callout 11">
            <a:hlinkClick r:id="rId5" action="ppaction://hlinksldjump"/>
          </p:cNvPr>
          <p:cNvSpPr/>
          <p:nvPr/>
        </p:nvSpPr>
        <p:spPr>
          <a:xfrm>
            <a:off x="2407298" y="4295378"/>
            <a:ext cx="2859617" cy="12754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மும்பை</a:t>
            </a:r>
          </a:p>
        </p:txBody>
      </p:sp>
      <p:sp>
        <p:nvSpPr>
          <p:cNvPr id="13" name="Oval Callout 12">
            <a:hlinkClick r:id="rId4" action="ppaction://hlinksldjump"/>
          </p:cNvPr>
          <p:cNvSpPr/>
          <p:nvPr/>
        </p:nvSpPr>
        <p:spPr>
          <a:xfrm>
            <a:off x="7111115" y="4516054"/>
            <a:ext cx="3177146" cy="9103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பெங்களுரு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423301" y="211515"/>
            <a:ext cx="3078511" cy="115704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பணம் என்பது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237</a:t>
            </a:fld>
            <a:endParaRPr lang="ta-IN"/>
          </a:p>
        </p:txBody>
      </p:sp>
      <p:sp>
        <p:nvSpPr>
          <p:cNvPr id="10" name="12-Point Star 9">
            <a:hlinkClick r:id="rId4" action="ppaction://hlinksldjump"/>
          </p:cNvPr>
          <p:cNvSpPr/>
          <p:nvPr/>
        </p:nvSpPr>
        <p:spPr>
          <a:xfrm>
            <a:off x="606491" y="1735952"/>
            <a:ext cx="4712677" cy="1927274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நிலையான வாங்கும் சக்தியை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கொண்டது</a:t>
            </a:r>
          </a:p>
        </p:txBody>
      </p:sp>
      <p:sp>
        <p:nvSpPr>
          <p:cNvPr id="11" name="16-Point Star 10">
            <a:hlinkClick r:id="rId5" action="ppaction://hlinksldjump"/>
          </p:cNvPr>
          <p:cNvSpPr/>
          <p:nvPr/>
        </p:nvSpPr>
        <p:spPr>
          <a:xfrm>
            <a:off x="6265291" y="1649889"/>
            <a:ext cx="5409640" cy="2134295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உள்ளவற்றில் அதிக நீர்மைத்தன்மை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கொண்ட சொத்து ஆகும்.</a:t>
            </a:r>
          </a:p>
        </p:txBody>
      </p:sp>
      <p:sp>
        <p:nvSpPr>
          <p:cNvPr id="12" name="24-Point Star 11">
            <a:hlinkClick r:id="rId4" action="ppaction://hlinksldjump"/>
          </p:cNvPr>
          <p:cNvSpPr/>
          <p:nvPr/>
        </p:nvSpPr>
        <p:spPr>
          <a:xfrm>
            <a:off x="606491" y="4111339"/>
            <a:ext cx="5122506" cy="1955410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உள்ளடக்க மதிப்பு இருந்தால்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ஏற்றுக்</a:t>
            </a:r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கொள்ளளப்படுவது</a:t>
            </a:r>
            <a:endParaRPr lang="ta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32-Point Star 12">
            <a:hlinkClick r:id="rId4" action="ppaction://hlinksldjump"/>
          </p:cNvPr>
          <p:cNvSpPr/>
          <p:nvPr/>
        </p:nvSpPr>
        <p:spPr>
          <a:xfrm>
            <a:off x="6783355" y="4262005"/>
            <a:ext cx="4984882" cy="1654077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வளங்களை பங்கிட்டுக்கொள்ள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தேவைப்படுகிறது.</a:t>
            </a:r>
            <a:endParaRPr lang="en-US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895189" y="123118"/>
            <a:ext cx="10401622" cy="1410264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பொருளாதாரக்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கொள்கைகளின்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அவசியத்தைக்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குறிப்பிடுக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ta-IN"/>
          </a:p>
        </p:txBody>
      </p:sp>
      <p:sp>
        <p:nvSpPr>
          <p:cNvPr id="18" name="Explosion 1 17">
            <a:hlinkClick r:id="rId4" action="ppaction://hlinksldjump"/>
          </p:cNvPr>
          <p:cNvSpPr/>
          <p:nvPr/>
        </p:nvSpPr>
        <p:spPr>
          <a:xfrm>
            <a:off x="590843" y="1533382"/>
            <a:ext cx="5387926" cy="306675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அடிப்படைப்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பிரச்சனைகளைத்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தீர்ப்பது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9" name="Explosion 2 18">
            <a:hlinkClick r:id="rId4" action="ppaction://hlinksldjump"/>
          </p:cNvPr>
          <p:cNvSpPr/>
          <p:nvPr/>
        </p:nvSpPr>
        <p:spPr>
          <a:xfrm>
            <a:off x="6794694" y="1758456"/>
            <a:ext cx="5078437" cy="2546253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தடைகளை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முறியடிப்பது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20" name="6-Point Star 19">
            <a:hlinkClick r:id="rId4" action="ppaction://hlinksldjump"/>
          </p:cNvPr>
          <p:cNvSpPr/>
          <p:nvPr/>
        </p:nvSpPr>
        <p:spPr>
          <a:xfrm>
            <a:off x="1378632" y="4389122"/>
            <a:ext cx="3742005" cy="2278966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வளர்ச்சியை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அடைவது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21" name="7-Point Star 20">
            <a:hlinkClick r:id="rId5" action="ppaction://hlinksldjump"/>
          </p:cNvPr>
          <p:cNvSpPr/>
          <p:nvPr/>
        </p:nvSpPr>
        <p:spPr>
          <a:xfrm>
            <a:off x="7765367" y="4403186"/>
            <a:ext cx="3812344" cy="218049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மேலே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கூறப்பட்ட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அனைத்தும்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938359" y="418569"/>
            <a:ext cx="8315281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காகிதப்பண முறையை மேலாண்மை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செய்வது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240</a:t>
            </a:fld>
            <a:endParaRPr lang="ta-IN"/>
          </a:p>
        </p:txBody>
      </p:sp>
      <p:sp>
        <p:nvSpPr>
          <p:cNvPr id="10" name="Flowchart: Punched Tape 9">
            <a:hlinkClick r:id="rId4" action="ppaction://hlinksldjump"/>
          </p:cNvPr>
          <p:cNvSpPr/>
          <p:nvPr/>
        </p:nvSpPr>
        <p:spPr>
          <a:xfrm>
            <a:off x="2115641" y="2495901"/>
            <a:ext cx="3108960" cy="1237957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மைய பணவியல் அமைப்பு</a:t>
            </a:r>
          </a:p>
        </p:txBody>
      </p:sp>
      <p:sp>
        <p:nvSpPr>
          <p:cNvPr id="11" name="Vertical Scroll 10">
            <a:hlinkClick r:id="rId5" action="ppaction://hlinksldjump"/>
          </p:cNvPr>
          <p:cNvSpPr/>
          <p:nvPr/>
        </p:nvSpPr>
        <p:spPr>
          <a:xfrm>
            <a:off x="7343193" y="2528765"/>
            <a:ext cx="2813915" cy="961883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மாநில அரசு</a:t>
            </a:r>
          </a:p>
        </p:txBody>
      </p:sp>
      <p:sp>
        <p:nvSpPr>
          <p:cNvPr id="12" name="Horizontal Scroll 11">
            <a:hlinkClick r:id="rId5" action="ppaction://hlinksldjump"/>
          </p:cNvPr>
          <p:cNvSpPr/>
          <p:nvPr/>
        </p:nvSpPr>
        <p:spPr>
          <a:xfrm>
            <a:off x="2258007" y="4348153"/>
            <a:ext cx="2316673" cy="13558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மைய அரசு</a:t>
            </a:r>
          </a:p>
        </p:txBody>
      </p:sp>
      <p:sp>
        <p:nvSpPr>
          <p:cNvPr id="13" name="Double Wave 12">
            <a:hlinkClick r:id="rId5" action="ppaction://hlinksldjump"/>
          </p:cNvPr>
          <p:cNvSpPr/>
          <p:nvPr/>
        </p:nvSpPr>
        <p:spPr>
          <a:xfrm>
            <a:off x="7875037" y="4562670"/>
            <a:ext cx="1996126" cy="1124835"/>
          </a:xfrm>
          <a:prstGeom prst="doubleWave">
            <a:avLst>
              <a:gd name="adj1" fmla="val 848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வங்கிகள்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365379" y="471505"/>
            <a:ext cx="9722498" cy="96564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M1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மற்றும் 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M2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ஆகிய இரண்டிற்கும்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உள்ள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வித்தியாசம்</a:t>
            </a:r>
            <a:endParaRPr lang="ta-IN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243</a:t>
            </a:fld>
            <a:endParaRPr lang="ta-IN"/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17452" y="2053883"/>
            <a:ext cx="4473526" cy="1533379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அஞ்சலக அனைத்து வைப்புகள்</a:t>
            </a:r>
          </a:p>
        </p:txBody>
      </p:sp>
      <p:sp>
        <p:nvSpPr>
          <p:cNvPr id="12" name="Cloud 11">
            <a:hlinkClick r:id="rId5" action="ppaction://hlinksldjump"/>
          </p:cNvPr>
          <p:cNvSpPr/>
          <p:nvPr/>
        </p:nvSpPr>
        <p:spPr>
          <a:xfrm>
            <a:off x="6417403" y="2002063"/>
            <a:ext cx="4670474" cy="1549025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அஞ்சலக சேமிப்பு வங்கியின்</a:t>
            </a:r>
          </a:p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சேமிப்பு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வைப்புகள்</a:t>
            </a:r>
          </a:p>
        </p:txBody>
      </p:sp>
      <p:sp>
        <p:nvSpPr>
          <p:cNvPr id="13" name="Oval Callout 12">
            <a:hlinkClick r:id="rId4" action="ppaction://hlinksldjump"/>
          </p:cNvPr>
          <p:cNvSpPr/>
          <p:nvPr/>
        </p:nvSpPr>
        <p:spPr>
          <a:xfrm>
            <a:off x="1365379" y="4473096"/>
            <a:ext cx="3685879" cy="1415526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வங்கியின் கால வைப்புகள்</a:t>
            </a: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7445827" y="4473096"/>
            <a:ext cx="3197809" cy="113460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காகிதப்பணம்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89205" y="407156"/>
            <a:ext cx="10813590" cy="115704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இர்விங் ஃபிஷரின் பண அளவுக் கோட்பாடு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பிரபலமான ஆண்டு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246</a:t>
            </a:fld>
            <a:endParaRPr lang="ta-IN"/>
          </a:p>
        </p:txBody>
      </p:sp>
      <p:sp>
        <p:nvSpPr>
          <p:cNvPr id="14" name="Vertical Scroll 13">
            <a:hlinkClick r:id="rId4" action="ppaction://hlinksldjump"/>
          </p:cNvPr>
          <p:cNvSpPr/>
          <p:nvPr/>
        </p:nvSpPr>
        <p:spPr>
          <a:xfrm>
            <a:off x="2427576" y="2209971"/>
            <a:ext cx="2288108" cy="822960"/>
          </a:xfrm>
          <a:prstGeom prst="vertic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1908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Horizontal Scroll 14">
            <a:hlinkClick r:id="rId4" action="ppaction://hlinksldjump"/>
          </p:cNvPr>
          <p:cNvSpPr/>
          <p:nvPr/>
        </p:nvSpPr>
        <p:spPr>
          <a:xfrm>
            <a:off x="7146391" y="2011851"/>
            <a:ext cx="2284132" cy="1132566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1910</a:t>
            </a:r>
          </a:p>
        </p:txBody>
      </p:sp>
      <p:sp>
        <p:nvSpPr>
          <p:cNvPr id="16" name="Wave 15">
            <a:hlinkClick r:id="rId5" action="ppaction://hlinksldjump"/>
          </p:cNvPr>
          <p:cNvSpPr/>
          <p:nvPr/>
        </p:nvSpPr>
        <p:spPr>
          <a:xfrm>
            <a:off x="2546254" y="4501661"/>
            <a:ext cx="2050753" cy="1016000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1911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Double Wave 16">
            <a:hlinkClick r:id="rId4" action="ppaction://hlinksldjump"/>
          </p:cNvPr>
          <p:cNvSpPr/>
          <p:nvPr/>
        </p:nvSpPr>
        <p:spPr>
          <a:xfrm>
            <a:off x="7123425" y="4501661"/>
            <a:ext cx="2307098" cy="914401"/>
          </a:xfrm>
          <a:prstGeom prst="doubleWave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1914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612737" y="627829"/>
            <a:ext cx="2966525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MV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249</a:t>
            </a:fld>
            <a:endParaRPr lang="ta-IN"/>
          </a:p>
        </p:txBody>
      </p:sp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1752486" y="2054155"/>
            <a:ext cx="2860251" cy="1660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பணத் தேவை</a:t>
            </a:r>
          </a:p>
        </p:txBody>
      </p:sp>
      <p:sp>
        <p:nvSpPr>
          <p:cNvPr id="15" name="Left Arrow 14">
            <a:hlinkClick r:id="rId5" action="ppaction://hlinksldjump"/>
          </p:cNvPr>
          <p:cNvSpPr/>
          <p:nvPr/>
        </p:nvSpPr>
        <p:spPr>
          <a:xfrm>
            <a:off x="7146378" y="1983542"/>
            <a:ext cx="3108969" cy="173032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சட்டபூர்வ பண அளிப்பு</a:t>
            </a:r>
          </a:p>
        </p:txBody>
      </p:sp>
      <p:sp>
        <p:nvSpPr>
          <p:cNvPr id="17" name="Right Arrow Callout 16">
            <a:hlinkClick r:id="rId4" action="ppaction://hlinksldjump"/>
          </p:cNvPr>
          <p:cNvSpPr/>
          <p:nvPr/>
        </p:nvSpPr>
        <p:spPr>
          <a:xfrm>
            <a:off x="1752486" y="4353248"/>
            <a:ext cx="3151164" cy="1364566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வங்கிப் பண அளிப்பு</a:t>
            </a:r>
          </a:p>
        </p:txBody>
      </p:sp>
      <p:sp>
        <p:nvSpPr>
          <p:cNvPr id="18" name="Left Arrow Callout 17">
            <a:hlinkClick r:id="rId4" action="ppaction://hlinksldjump"/>
          </p:cNvPr>
          <p:cNvSpPr/>
          <p:nvPr/>
        </p:nvSpPr>
        <p:spPr>
          <a:xfrm>
            <a:off x="6957647" y="4387996"/>
            <a:ext cx="3305906" cy="1294228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பண அளிப்பு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138010" y="649670"/>
            <a:ext cx="3915980" cy="959821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பணவீக்கம் என்பது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252</a:t>
            </a:fld>
            <a:endParaRPr lang="ta-IN"/>
          </a:p>
        </p:txBody>
      </p:sp>
      <p:sp>
        <p:nvSpPr>
          <p:cNvPr id="10" name="Regular Pentagon 9">
            <a:hlinkClick r:id="rId4" action="ppaction://hlinksldjump"/>
          </p:cNvPr>
          <p:cNvSpPr/>
          <p:nvPr/>
        </p:nvSpPr>
        <p:spPr>
          <a:xfrm>
            <a:off x="2015411" y="2313153"/>
            <a:ext cx="3137829" cy="1143444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விலைகள் அதிகரிப்பு</a:t>
            </a:r>
          </a:p>
        </p:txBody>
      </p:sp>
      <p:sp>
        <p:nvSpPr>
          <p:cNvPr id="11" name="Hexagon 10">
            <a:hlinkClick r:id="rId5" action="ppaction://hlinksldjump"/>
          </p:cNvPr>
          <p:cNvSpPr/>
          <p:nvPr/>
        </p:nvSpPr>
        <p:spPr>
          <a:xfrm>
            <a:off x="7324529" y="2384898"/>
            <a:ext cx="2433153" cy="106153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விலைகள் குறைதல்</a:t>
            </a:r>
          </a:p>
        </p:txBody>
      </p:sp>
      <p:sp>
        <p:nvSpPr>
          <p:cNvPr id="12" name="Parallelogram 11">
            <a:hlinkClick r:id="rId5" action="ppaction://hlinksldjump"/>
          </p:cNvPr>
          <p:cNvSpPr/>
          <p:nvPr/>
        </p:nvSpPr>
        <p:spPr>
          <a:xfrm>
            <a:off x="2086315" y="4431969"/>
            <a:ext cx="2996020" cy="97066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பணமதிப்பு அதிகரிப்பு</a:t>
            </a: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7146387" y="4320073"/>
            <a:ext cx="3443858" cy="11944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விலைகள் மாறாதிருத்தல்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572001"/>
            <a:ext cx="4139381" cy="1860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305953" y="179311"/>
            <a:ext cx="9580093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பணவீக்கம்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பணமதிப்பில் தீவிர மதிப்பு குறைவினை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ஏற்படுத்துகிறது.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255</a:t>
            </a:fld>
            <a:endParaRPr lang="ta-IN"/>
          </a:p>
        </p:txBody>
      </p:sp>
      <p:sp>
        <p:nvSpPr>
          <p:cNvPr id="10" name="Plaque 9">
            <a:hlinkClick r:id="rId4" action="ppaction://hlinksldjump"/>
          </p:cNvPr>
          <p:cNvSpPr/>
          <p:nvPr/>
        </p:nvSpPr>
        <p:spPr>
          <a:xfrm>
            <a:off x="1898562" y="2259138"/>
            <a:ext cx="2288442" cy="1316301"/>
          </a:xfrm>
          <a:prstGeom prst="plaqu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தவழும்</a:t>
            </a:r>
          </a:p>
        </p:txBody>
      </p:sp>
      <p:sp>
        <p:nvSpPr>
          <p:cNvPr id="11" name="Flowchart: Preparation 10">
            <a:hlinkClick r:id="rId4" action="ppaction://hlinksldjump"/>
          </p:cNvPr>
          <p:cNvSpPr/>
          <p:nvPr/>
        </p:nvSpPr>
        <p:spPr>
          <a:xfrm>
            <a:off x="7316075" y="2259138"/>
            <a:ext cx="2897070" cy="1168954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நடக்கும்</a:t>
            </a:r>
          </a:p>
        </p:txBody>
      </p:sp>
      <p:sp>
        <p:nvSpPr>
          <p:cNvPr id="12" name="Cross 11"/>
          <p:cNvSpPr/>
          <p:nvPr/>
        </p:nvSpPr>
        <p:spPr>
          <a:xfrm>
            <a:off x="1898562" y="4423259"/>
            <a:ext cx="2349305" cy="1139485"/>
          </a:xfrm>
          <a:prstGeom prst="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ஓடும்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Regular Pentagon 12">
            <a:hlinkClick r:id="rId5" action="ppaction://hlinksldjump"/>
          </p:cNvPr>
          <p:cNvSpPr/>
          <p:nvPr/>
        </p:nvSpPr>
        <p:spPr>
          <a:xfrm>
            <a:off x="7870757" y="4283185"/>
            <a:ext cx="2239751" cy="1218071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உயர்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917309" y="434812"/>
            <a:ext cx="8357382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பணவீக்கத்தின்பொழுது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பயனடைபவர்கள் யார்?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258</a:t>
            </a:fld>
            <a:endParaRPr lang="ta-IN"/>
          </a:p>
        </p:txBody>
      </p:sp>
      <p:sp>
        <p:nvSpPr>
          <p:cNvPr id="10" name="Teardrop 9">
            <a:hlinkClick r:id="rId4" action="ppaction://hlinksldjump"/>
          </p:cNvPr>
          <p:cNvSpPr/>
          <p:nvPr/>
        </p:nvSpPr>
        <p:spPr>
          <a:xfrm>
            <a:off x="2013975" y="2277767"/>
            <a:ext cx="2813540" cy="1153551"/>
          </a:xfrm>
          <a:prstGeom prst="teardrop">
            <a:avLst>
              <a:gd name="adj" fmla="val 406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கடன் பெற்றோர்கள்</a:t>
            </a:r>
          </a:p>
        </p:txBody>
      </p:sp>
      <p:sp>
        <p:nvSpPr>
          <p:cNvPr id="12" name="Teardrop 11"/>
          <p:cNvSpPr/>
          <p:nvPr/>
        </p:nvSpPr>
        <p:spPr>
          <a:xfrm>
            <a:off x="7196797" y="2090176"/>
            <a:ext cx="1913206" cy="1322362"/>
          </a:xfrm>
          <a:prstGeom prst="teardrop">
            <a:avLst>
              <a:gd name="adj" fmla="val 13076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கடன்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வழங்கியோர்</a:t>
            </a:r>
            <a:endParaRPr lang="ta-IN" sz="24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Chord 12"/>
          <p:cNvSpPr/>
          <p:nvPr/>
        </p:nvSpPr>
        <p:spPr>
          <a:xfrm>
            <a:off x="2218102" y="4185796"/>
            <a:ext cx="2729131" cy="1280160"/>
          </a:xfrm>
          <a:prstGeom prst="chord">
            <a:avLst>
              <a:gd name="adj1" fmla="val 21483204"/>
              <a:gd name="adj2" fmla="val 193306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கூலி மற்றும் சம்பளம்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பெறுவோர்</a:t>
            </a:r>
          </a:p>
        </p:txBody>
      </p:sp>
      <p:sp>
        <p:nvSpPr>
          <p:cNvPr id="17" name="Oval 16">
            <a:hlinkClick r:id="rId5" action="ppaction://hlinksldjump"/>
          </p:cNvPr>
          <p:cNvSpPr/>
          <p:nvPr/>
        </p:nvSpPr>
        <p:spPr>
          <a:xfrm>
            <a:off x="7070187" y="4080288"/>
            <a:ext cx="2912013" cy="1491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அரசு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19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776836" y="475674"/>
            <a:ext cx="10638328" cy="841818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என்பது பணவீக்க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விகிதம் குறைந்து செல்வது ஆகும்.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261</a:t>
            </a:fld>
            <a:endParaRPr lang="ta-IN"/>
          </a:p>
        </p:txBody>
      </p:sp>
      <p:sp>
        <p:nvSpPr>
          <p:cNvPr id="14" name="Chevron 13">
            <a:hlinkClick r:id="rId4" action="ppaction://hlinksldjump"/>
          </p:cNvPr>
          <p:cNvSpPr/>
          <p:nvPr/>
        </p:nvSpPr>
        <p:spPr>
          <a:xfrm>
            <a:off x="1411075" y="2278882"/>
            <a:ext cx="4009292" cy="77372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எதிர் பணவீக்கம்</a:t>
            </a:r>
          </a:p>
        </p:txBody>
      </p:sp>
      <p:sp>
        <p:nvSpPr>
          <p:cNvPr id="15" name="Left-Right Arrow 14">
            <a:hlinkClick r:id="rId5" action="ppaction://hlinksldjump"/>
          </p:cNvPr>
          <p:cNvSpPr/>
          <p:nvPr/>
        </p:nvSpPr>
        <p:spPr>
          <a:xfrm>
            <a:off x="6552409" y="2152356"/>
            <a:ext cx="3274016" cy="114155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பணவாட்டம்</a:t>
            </a:r>
          </a:p>
        </p:txBody>
      </p:sp>
      <p:sp>
        <p:nvSpPr>
          <p:cNvPr id="16" name="Striped Right Arrow 15"/>
          <p:cNvSpPr/>
          <p:nvPr/>
        </p:nvSpPr>
        <p:spPr>
          <a:xfrm>
            <a:off x="1411075" y="3883609"/>
            <a:ext cx="4051495" cy="1195753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தேக்கவீக்கம்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Notched Right Arrow 16">
            <a:hlinkClick r:id="rId5" action="ppaction://hlinksldjump"/>
          </p:cNvPr>
          <p:cNvSpPr/>
          <p:nvPr/>
        </p:nvSpPr>
        <p:spPr>
          <a:xfrm>
            <a:off x="6839339" y="3904345"/>
            <a:ext cx="2987085" cy="138255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மந்தம்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745587" y="235656"/>
            <a:ext cx="10832123" cy="145246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தேக்கவீக்கத்தில் பணவீக்க விகிதத்துடன்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இணைந்திருப்பது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264</a:t>
            </a:fld>
            <a:endParaRPr lang="ta-IN"/>
          </a:p>
        </p:txBody>
      </p:sp>
      <p:sp>
        <p:nvSpPr>
          <p:cNvPr id="10" name="Can 9">
            <a:hlinkClick r:id="rId4" action="ppaction://hlinksldjump"/>
          </p:cNvPr>
          <p:cNvSpPr/>
          <p:nvPr/>
        </p:nvSpPr>
        <p:spPr>
          <a:xfrm>
            <a:off x="2235910" y="2095763"/>
            <a:ext cx="1970213" cy="1463686"/>
          </a:xfrm>
          <a:prstGeom prst="can">
            <a:avLst>
              <a:gd name="adj" fmla="val 1541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தேக்கம்</a:t>
            </a:r>
          </a:p>
        </p:txBody>
      </p:sp>
      <p:sp>
        <p:nvSpPr>
          <p:cNvPr id="11" name="Cube 10">
            <a:hlinkClick r:id="rId5" action="ppaction://hlinksldjump"/>
          </p:cNvPr>
          <p:cNvSpPr/>
          <p:nvPr/>
        </p:nvSpPr>
        <p:spPr>
          <a:xfrm>
            <a:off x="6626028" y="2095763"/>
            <a:ext cx="3546383" cy="1182979"/>
          </a:xfrm>
          <a:prstGeom prst="cube">
            <a:avLst>
              <a:gd name="adj" fmla="val 88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வேலைவாய்ப்பு</a:t>
            </a:r>
          </a:p>
        </p:txBody>
      </p:sp>
      <p:sp>
        <p:nvSpPr>
          <p:cNvPr id="12" name="Flowchart: Direct Access Storage 11">
            <a:hlinkClick r:id="rId5" action="ppaction://hlinksldjump"/>
          </p:cNvPr>
          <p:cNvSpPr/>
          <p:nvPr/>
        </p:nvSpPr>
        <p:spPr>
          <a:xfrm>
            <a:off x="1744395" y="4290648"/>
            <a:ext cx="3123027" cy="1181686"/>
          </a:xfrm>
          <a:prstGeom prst="flowChartMagneticDru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</a:t>
            </a:r>
          </a:p>
        </p:txBody>
      </p:sp>
      <p:sp>
        <p:nvSpPr>
          <p:cNvPr id="13" name="Flowchart: Display 12">
            <a:hlinkClick r:id="rId5" action="ppaction://hlinksldjump"/>
          </p:cNvPr>
          <p:cNvSpPr/>
          <p:nvPr/>
        </p:nvSpPr>
        <p:spPr>
          <a:xfrm>
            <a:off x="6944540" y="4600137"/>
            <a:ext cx="3474740" cy="872197"/>
          </a:xfrm>
          <a:prstGeom prst="flowChartDispla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விலை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820830" y="382077"/>
            <a:ext cx="10532970" cy="1266087"/>
          </a:xfrm>
          <a:prstGeom prst="horizontalScroll">
            <a:avLst>
              <a:gd name="adj" fmla="val 1166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 நடவடிக்கைகளில் ஏற்படும்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ஏற்றத்தாழ்வுகளை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அழைக்கின்றோம்.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267</a:t>
            </a:fld>
            <a:endParaRPr lang="ta-IN"/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6708079" y="2440744"/>
            <a:ext cx="3274121" cy="91440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பின்னிறக்கம்</a:t>
            </a:r>
          </a:p>
        </p:txBody>
      </p:sp>
      <p:sp>
        <p:nvSpPr>
          <p:cNvPr id="11" name="Snip Single Corner Rectangle 10">
            <a:hlinkClick r:id="rId4" action="ppaction://hlinksldjump"/>
          </p:cNvPr>
          <p:cNvSpPr/>
          <p:nvPr/>
        </p:nvSpPr>
        <p:spPr>
          <a:xfrm>
            <a:off x="2733640" y="2440744"/>
            <a:ext cx="2321335" cy="914400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பூரிப்பு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828919" y="4107766"/>
            <a:ext cx="2130776" cy="914400"/>
          </a:xfrm>
          <a:prstGeom prst="snip2DiagRect">
            <a:avLst>
              <a:gd name="adj1" fmla="val 16154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மீட்சி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Snip Same Side Corner Rectangle 12">
            <a:hlinkClick r:id="rId5" action="ppaction://hlinksldjump"/>
          </p:cNvPr>
          <p:cNvSpPr/>
          <p:nvPr/>
        </p:nvSpPr>
        <p:spPr>
          <a:xfrm>
            <a:off x="7022775" y="4232128"/>
            <a:ext cx="2644728" cy="914400"/>
          </a:xfrm>
          <a:prstGeom prst="snip2SameRect">
            <a:avLst>
              <a:gd name="adj1" fmla="val 25385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வணிகச்சுழற்சி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111364" y="235656"/>
            <a:ext cx="9805182" cy="145246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அமைப்பின்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அடிப்படை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நடவடிக்கைகளை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குறிப்பிடுக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ta-IN"/>
          </a:p>
        </p:txBody>
      </p:sp>
      <p:sp>
        <p:nvSpPr>
          <p:cNvPr id="10" name="Can 9">
            <a:hlinkClick r:id="rId4" action="ppaction://hlinksldjump"/>
          </p:cNvPr>
          <p:cNvSpPr/>
          <p:nvPr/>
        </p:nvSpPr>
        <p:spPr>
          <a:xfrm>
            <a:off x="1611620" y="2194560"/>
            <a:ext cx="2321169" cy="2053883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உற்பத்தி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பகிர்வும்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1" name="Cube 10">
            <a:hlinkClick r:id="rId4" action="ppaction://hlinksldjump"/>
          </p:cNvPr>
          <p:cNvSpPr/>
          <p:nvPr/>
        </p:nvSpPr>
        <p:spPr>
          <a:xfrm>
            <a:off x="5804096" y="2291910"/>
            <a:ext cx="4178104" cy="1659988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உற்பத்தி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பரிமாற்றம்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Flowchart: Direct Access Storage 11">
            <a:hlinkClick r:id="rId5" action="ppaction://hlinksldjump"/>
          </p:cNvPr>
          <p:cNvSpPr/>
          <p:nvPr/>
        </p:nvSpPr>
        <p:spPr>
          <a:xfrm>
            <a:off x="1324804" y="4555685"/>
            <a:ext cx="3334043" cy="1617785"/>
          </a:xfrm>
          <a:prstGeom prst="flowChartMagneticDru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உற்பத்திமற்றும்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நுகர்வு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Flowchart: Display 12">
            <a:hlinkClick r:id="rId4" action="ppaction://hlinksldjump"/>
          </p:cNvPr>
          <p:cNvSpPr/>
          <p:nvPr/>
        </p:nvSpPr>
        <p:spPr>
          <a:xfrm>
            <a:off x="6189621" y="4638606"/>
            <a:ext cx="4093699" cy="1223890"/>
          </a:xfrm>
          <a:prstGeom prst="flowChartDispla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சந்தையிடுகை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2800" dirty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88302" y="246708"/>
            <a:ext cx="11215396" cy="945975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மந்த காலத்தில் பொருளியல்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நடவடிக்கைகள் இவ்வாறு இருக்கும்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270</a:t>
            </a:fld>
            <a:endParaRPr lang="ta-IN"/>
          </a:p>
        </p:txBody>
      </p:sp>
      <p:sp>
        <p:nvSpPr>
          <p:cNvPr id="15" name="Snip Same Side Corner Rectangle 14">
            <a:hlinkClick r:id="rId4" action="ppaction://hlinksldjump"/>
          </p:cNvPr>
          <p:cNvSpPr/>
          <p:nvPr/>
        </p:nvSpPr>
        <p:spPr>
          <a:xfrm>
            <a:off x="1408132" y="2036277"/>
            <a:ext cx="3078097" cy="840503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உயர்ந்தபட்சமாக</a:t>
            </a:r>
          </a:p>
        </p:txBody>
      </p:sp>
      <p:sp>
        <p:nvSpPr>
          <p:cNvPr id="16" name="Snip Diagonal Corner Rectangle 15">
            <a:hlinkClick r:id="rId4" action="ppaction://hlinksldjump"/>
          </p:cNvPr>
          <p:cNvSpPr/>
          <p:nvPr/>
        </p:nvSpPr>
        <p:spPr>
          <a:xfrm>
            <a:off x="7012601" y="2105482"/>
            <a:ext cx="3036469" cy="80185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மிக மோசமாக</a:t>
            </a:r>
          </a:p>
        </p:txBody>
      </p:sp>
      <p:sp>
        <p:nvSpPr>
          <p:cNvPr id="17" name="Round Diagonal Corner Rectangle 16">
            <a:hlinkClick r:id="rId5" action="ppaction://hlinksldjump"/>
          </p:cNvPr>
          <p:cNvSpPr/>
          <p:nvPr/>
        </p:nvSpPr>
        <p:spPr>
          <a:xfrm>
            <a:off x="1408132" y="4298541"/>
            <a:ext cx="3040774" cy="84050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மிக குறைந்தபட்சமாக</a:t>
            </a:r>
          </a:p>
        </p:txBody>
      </p:sp>
      <p:sp>
        <p:nvSpPr>
          <p:cNvPr id="18" name="Snip Single Corner Rectangle 17">
            <a:hlinkClick r:id="rId4" action="ppaction://hlinksldjump"/>
          </p:cNvPr>
          <p:cNvSpPr/>
          <p:nvPr/>
        </p:nvSpPr>
        <p:spPr>
          <a:xfrm>
            <a:off x="7012601" y="4337185"/>
            <a:ext cx="3246622" cy="80185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மிக நல்லநிலையில்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738410" y="219173"/>
            <a:ext cx="10514309" cy="2447778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பரிவர்த்தனைகளில் பொதுவாக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ஏற்றுக்கொள்ளப்படும் ஒரு</a:t>
            </a:r>
          </a:p>
          <a:p>
            <a:pPr algn="just"/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இடையீட்டுக்கருவியாகவும், அளவீடு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மற்றும் மதிப்பினை இருப்பு வைத்தல்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ஆகியவற்றினை செய்யும் ஒரு பொருள்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பணம்” என்ற இலக்ணத்தை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வழங்கியவா;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273</a:t>
            </a:fld>
            <a:endParaRPr lang="ta-IN"/>
          </a:p>
        </p:txBody>
      </p:sp>
      <p:sp>
        <p:nvSpPr>
          <p:cNvPr id="26" name="Flowchart: Off-page Connector 25">
            <a:hlinkClick r:id="rId4" action="ppaction://hlinksldjump"/>
          </p:cNvPr>
          <p:cNvSpPr/>
          <p:nvPr/>
        </p:nvSpPr>
        <p:spPr>
          <a:xfrm>
            <a:off x="1532803" y="3066758"/>
            <a:ext cx="3418450" cy="1139483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கிரௌதர்</a:t>
            </a:r>
          </a:p>
        </p:txBody>
      </p:sp>
      <p:sp>
        <p:nvSpPr>
          <p:cNvPr id="27" name="Flowchart: Punched Tape 26">
            <a:hlinkClick r:id="rId5" action="ppaction://hlinksldjump"/>
          </p:cNvPr>
          <p:cNvSpPr/>
          <p:nvPr/>
        </p:nvSpPr>
        <p:spPr>
          <a:xfrm>
            <a:off x="6499275" y="3066758"/>
            <a:ext cx="3967089" cy="94253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பிகு</a:t>
            </a:r>
          </a:p>
        </p:txBody>
      </p:sp>
      <p:sp>
        <p:nvSpPr>
          <p:cNvPr id="28" name="Double Wave 27">
            <a:hlinkClick r:id="rId5" action="ppaction://hlinksldjump"/>
          </p:cNvPr>
          <p:cNvSpPr/>
          <p:nvPr/>
        </p:nvSpPr>
        <p:spPr>
          <a:xfrm>
            <a:off x="1560939" y="4895557"/>
            <a:ext cx="3390314" cy="970671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வாக்கர்</a:t>
            </a:r>
          </a:p>
        </p:txBody>
      </p:sp>
      <p:sp>
        <p:nvSpPr>
          <p:cNvPr id="29" name="Horizontal Scroll 28">
            <a:hlinkClick r:id="rId5" action="ppaction://hlinksldjump"/>
          </p:cNvPr>
          <p:cNvSpPr/>
          <p:nvPr/>
        </p:nvSpPr>
        <p:spPr>
          <a:xfrm>
            <a:off x="6797566" y="4586068"/>
            <a:ext cx="3868615" cy="12801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பிரான்சிஸ்டி பேக்கான்</a:t>
            </a:r>
            <a:endParaRPr lang="en-US" sz="2800" dirty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14466" y="631822"/>
            <a:ext cx="8563068" cy="86047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பற்று அட்டை என்பது </a:t>
            </a:r>
            <a:r>
              <a:rPr lang="en-US" sz="3200" dirty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உதாரணம் ஆகும்.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276</a:t>
            </a:fld>
            <a:endParaRPr lang="ta-IN"/>
          </a:p>
        </p:txBody>
      </p:sp>
      <p:sp>
        <p:nvSpPr>
          <p:cNvPr id="10" name="Regular Pentagon 9">
            <a:hlinkClick r:id="rId4" action="ppaction://hlinksldjump"/>
          </p:cNvPr>
          <p:cNvSpPr/>
          <p:nvPr/>
        </p:nvSpPr>
        <p:spPr>
          <a:xfrm>
            <a:off x="1814466" y="2307107"/>
            <a:ext cx="3948205" cy="976976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கட்டளைப்பண</a:t>
            </a:r>
          </a:p>
        </p:txBody>
      </p:sp>
      <p:sp>
        <p:nvSpPr>
          <p:cNvPr id="11" name="Hexagon 10">
            <a:hlinkClick r:id="rId4" action="ppaction://hlinksldjump"/>
          </p:cNvPr>
          <p:cNvSpPr/>
          <p:nvPr/>
        </p:nvSpPr>
        <p:spPr>
          <a:xfrm>
            <a:off x="6891437" y="2350302"/>
            <a:ext cx="3040407" cy="745586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காகிதப்பண</a:t>
            </a:r>
          </a:p>
        </p:txBody>
      </p:sp>
      <p:sp>
        <p:nvSpPr>
          <p:cNvPr id="12" name="Parallelogram 11">
            <a:hlinkClick r:id="rId5" action="ppaction://hlinksldjump"/>
          </p:cNvPr>
          <p:cNvSpPr/>
          <p:nvPr/>
        </p:nvSpPr>
        <p:spPr>
          <a:xfrm>
            <a:off x="2230016" y="4600136"/>
            <a:ext cx="3120172" cy="68099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நெகிழிப்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</a:t>
            </a: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6985121" y="4564565"/>
            <a:ext cx="3250957" cy="100268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கடன் பண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588498" y="474807"/>
            <a:ext cx="11015003" cy="108670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ஃ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பிஷரின்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 அளவுக் கோட்பாடு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பணத்தின் இந்த பணியின் அடிப்படையில்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அமைக்கப்பட்டது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279</a:t>
            </a:fld>
            <a:endParaRPr lang="ta-IN"/>
          </a:p>
        </p:txBody>
      </p:sp>
      <p:sp>
        <p:nvSpPr>
          <p:cNvPr id="14" name="Flowchart: Extract 13">
            <a:hlinkClick r:id="rId4" action="ppaction://hlinksldjump"/>
          </p:cNvPr>
          <p:cNvSpPr/>
          <p:nvPr/>
        </p:nvSpPr>
        <p:spPr>
          <a:xfrm>
            <a:off x="1317625" y="2442083"/>
            <a:ext cx="3425770" cy="1024265"/>
          </a:xfrm>
          <a:prstGeom prst="flowChartExtra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மதிப்பளவு</a:t>
            </a:r>
          </a:p>
        </p:txBody>
      </p:sp>
      <p:sp>
        <p:nvSpPr>
          <p:cNvPr id="15" name="Flowchart: Merge 14">
            <a:hlinkClick r:id="rId4" action="ppaction://hlinksldjump"/>
          </p:cNvPr>
          <p:cNvSpPr/>
          <p:nvPr/>
        </p:nvSpPr>
        <p:spPr>
          <a:xfrm>
            <a:off x="6443003" y="2172022"/>
            <a:ext cx="4740813" cy="1588215"/>
          </a:xfrm>
          <a:prstGeom prst="flowChartMerg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மதிப்பின் நிலைக்கலன்</a:t>
            </a:r>
          </a:p>
        </p:txBody>
      </p:sp>
      <p:sp>
        <p:nvSpPr>
          <p:cNvPr id="16" name="Flowchart: Stored Data 15">
            <a:hlinkClick r:id="rId4" action="ppaction://hlinksldjump"/>
          </p:cNvPr>
          <p:cNvSpPr/>
          <p:nvPr/>
        </p:nvSpPr>
        <p:spPr>
          <a:xfrm>
            <a:off x="6500447" y="4443236"/>
            <a:ext cx="4853353" cy="1277864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வருங்கால செலுத்துதல்களுக்கான</a:t>
            </a:r>
          </a:p>
          <a:p>
            <a:pPr algn="ctr"/>
            <a:r>
              <a:rPr lang="ta-IN" sz="2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அடிப்படை</a:t>
            </a:r>
            <a:endParaRPr lang="en-US" sz="36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entagon 16">
            <a:hlinkClick r:id="rId5" action="ppaction://hlinksldjump"/>
          </p:cNvPr>
          <p:cNvSpPr/>
          <p:nvPr/>
        </p:nvSpPr>
        <p:spPr>
          <a:xfrm>
            <a:off x="1317625" y="4771244"/>
            <a:ext cx="3882683" cy="621849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பரிவர்த்தனை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கருவி</a:t>
            </a:r>
          </a:p>
          <a:p>
            <a:pPr algn="ctr"/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325858" y="331293"/>
            <a:ext cx="7540283" cy="1033272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chemeClr val="bg2"/>
                </a:solidFill>
                <a:latin typeface="TAU-Marutham" pitchFamily="34" charset="0"/>
                <a:cs typeface="TAU-Marutham" pitchFamily="34" charset="0"/>
              </a:rPr>
              <a:t>MV = PT </a:t>
            </a:r>
            <a:r>
              <a:rPr lang="ta-IN" sz="3200" dirty="0" smtClean="0">
                <a:solidFill>
                  <a:schemeClr val="bg2"/>
                </a:solidFill>
                <a:latin typeface="TAU-Marutham" pitchFamily="34" charset="0"/>
                <a:cs typeface="TAU-Marutham" pitchFamily="34" charset="0"/>
              </a:rPr>
              <a:t>என்ற சமன்பாட்டில், </a:t>
            </a:r>
            <a:r>
              <a:rPr lang="en-IN" sz="3200" dirty="0" smtClean="0">
                <a:solidFill>
                  <a:schemeClr val="bg2"/>
                </a:solidFill>
                <a:latin typeface="TAU-Marutham" pitchFamily="34" charset="0"/>
                <a:cs typeface="TAU-Marutham" pitchFamily="34" charset="0"/>
              </a:rPr>
              <a:t>V </a:t>
            </a:r>
            <a:r>
              <a:rPr lang="ta-IN" sz="3200" dirty="0" smtClean="0">
                <a:solidFill>
                  <a:schemeClr val="bg2"/>
                </a:solidFill>
                <a:latin typeface="TAU-Marutham" pitchFamily="34" charset="0"/>
                <a:cs typeface="TAU-Marutham" pitchFamily="34" charset="0"/>
              </a:rPr>
              <a:t>என்பது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282</a:t>
            </a:fld>
            <a:endParaRPr lang="ta-IN"/>
          </a:p>
        </p:txBody>
      </p:sp>
      <p:sp>
        <p:nvSpPr>
          <p:cNvPr id="11" name="Flowchart: Predefined Process 10">
            <a:hlinkClick r:id="rId4" action="ppaction://hlinksldjump"/>
          </p:cNvPr>
          <p:cNvSpPr/>
          <p:nvPr/>
        </p:nvSpPr>
        <p:spPr>
          <a:xfrm>
            <a:off x="2171304" y="2079770"/>
            <a:ext cx="3024554" cy="1256521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வாணிபத்தின் அளவு</a:t>
            </a:r>
          </a:p>
        </p:txBody>
      </p:sp>
      <p:sp>
        <p:nvSpPr>
          <p:cNvPr id="12" name="Flowchart: Internal Storage 11">
            <a:hlinkClick r:id="rId5" action="ppaction://hlinksldjump"/>
          </p:cNvPr>
          <p:cNvSpPr/>
          <p:nvPr/>
        </p:nvSpPr>
        <p:spPr>
          <a:xfrm>
            <a:off x="7403506" y="2143600"/>
            <a:ext cx="3418449" cy="1128860"/>
          </a:xfrm>
          <a:prstGeom prst="flowChartInternalStora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bg2"/>
                </a:solidFill>
                <a:latin typeface="TAU-Marutham" pitchFamily="34" charset="0"/>
                <a:cs typeface="TAU-Marutham" pitchFamily="34" charset="0"/>
              </a:rPr>
              <a:t>பணத்தின் சுழற்சி வேகம்</a:t>
            </a:r>
          </a:p>
        </p:txBody>
      </p:sp>
      <p:sp>
        <p:nvSpPr>
          <p:cNvPr id="14" name="Flowchart: Manual Input 13">
            <a:hlinkClick r:id="rId4" action="ppaction://hlinksldjump"/>
          </p:cNvPr>
          <p:cNvSpPr/>
          <p:nvPr/>
        </p:nvSpPr>
        <p:spPr>
          <a:xfrm>
            <a:off x="2307102" y="4506686"/>
            <a:ext cx="2954215" cy="1134459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bg2"/>
                </a:solidFill>
                <a:latin typeface="TAU-Marutham" pitchFamily="34" charset="0"/>
                <a:cs typeface="TAU-Marutham" pitchFamily="34" charset="0"/>
              </a:rPr>
              <a:t>ரொக்கப் பணத்தின் அளவு</a:t>
            </a:r>
          </a:p>
        </p:txBody>
      </p:sp>
      <p:sp>
        <p:nvSpPr>
          <p:cNvPr id="15" name="Flowchart: Multidocument 14">
            <a:hlinkClick r:id="rId4" action="ppaction://hlinksldjump"/>
          </p:cNvPr>
          <p:cNvSpPr/>
          <p:nvPr/>
        </p:nvSpPr>
        <p:spPr>
          <a:xfrm>
            <a:off x="7639929" y="4425752"/>
            <a:ext cx="3713871" cy="1355380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வங்கி மற்றும் கடன் பணஅளவு</a:t>
            </a:r>
            <a:endParaRPr lang="en-US" sz="2800" dirty="0" smtClean="0">
              <a:solidFill>
                <a:schemeClr val="bg1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09607" y="495906"/>
            <a:ext cx="10972785" cy="115704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விலைவாசி மெதுவாக உயரும் பொழுது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அது அழைக்கப்படுவது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285</a:t>
            </a:fld>
            <a:endParaRPr lang="ta-IN"/>
          </a:p>
        </p:txBody>
      </p:sp>
      <p:sp>
        <p:nvSpPr>
          <p:cNvPr id="10" name="Rectangular Callout 9">
            <a:hlinkClick r:id="rId4" action="ppaction://hlinksldjump"/>
          </p:cNvPr>
          <p:cNvSpPr/>
          <p:nvPr/>
        </p:nvSpPr>
        <p:spPr>
          <a:xfrm>
            <a:off x="2002205" y="2264896"/>
            <a:ext cx="3052689" cy="115355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தாவும் பணவீக்கம்</a:t>
            </a:r>
          </a:p>
        </p:txBody>
      </p:sp>
      <p:sp>
        <p:nvSpPr>
          <p:cNvPr id="11" name="Rounded Rectangular Callout 10">
            <a:hlinkClick r:id="rId5" action="ppaction://hlinksldjump"/>
          </p:cNvPr>
          <p:cNvSpPr/>
          <p:nvPr/>
        </p:nvSpPr>
        <p:spPr>
          <a:xfrm>
            <a:off x="6549683" y="2257861"/>
            <a:ext cx="3207433" cy="1167619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மிதமான பணவீக்கம்</a:t>
            </a:r>
          </a:p>
        </p:txBody>
      </p:sp>
      <p:sp>
        <p:nvSpPr>
          <p:cNvPr id="12" name="Cloud Callout 11">
            <a:hlinkClick r:id="rId4" action="ppaction://hlinksldjump"/>
          </p:cNvPr>
          <p:cNvSpPr/>
          <p:nvPr/>
        </p:nvSpPr>
        <p:spPr>
          <a:xfrm>
            <a:off x="2002205" y="4198776"/>
            <a:ext cx="3102213" cy="140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உயர் பணவீக்கம்</a:t>
            </a:r>
          </a:p>
        </p:txBody>
      </p:sp>
      <p:sp>
        <p:nvSpPr>
          <p:cNvPr id="13" name="Oval Callout 12">
            <a:hlinkClick r:id="rId4" action="ppaction://hlinksldjump"/>
          </p:cNvPr>
          <p:cNvSpPr/>
          <p:nvPr/>
        </p:nvSpPr>
        <p:spPr>
          <a:xfrm>
            <a:off x="6634089" y="4473521"/>
            <a:ext cx="3348111" cy="1125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பணவாட்டம்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72983" y="373503"/>
            <a:ext cx="11646034" cy="82081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பணவீக்கம்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பொருளாதாரத்தினை எந்த வகையிலும்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பாதிக்காது.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288</a:t>
            </a:fld>
            <a:endParaRPr lang="ta-IN"/>
          </a:p>
        </p:txBody>
      </p:sp>
      <p:sp>
        <p:nvSpPr>
          <p:cNvPr id="14" name="Up Ribbon 13">
            <a:hlinkClick r:id="rId4" action="ppaction://hlinksldjump"/>
          </p:cNvPr>
          <p:cNvSpPr/>
          <p:nvPr/>
        </p:nvSpPr>
        <p:spPr>
          <a:xfrm>
            <a:off x="2124220" y="2434333"/>
            <a:ext cx="3812343" cy="894001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நடக்கும்</a:t>
            </a:r>
          </a:p>
        </p:txBody>
      </p:sp>
      <p:sp>
        <p:nvSpPr>
          <p:cNvPr id="15" name="Down Ribbon 14">
            <a:hlinkClick r:id="rId4" action="ppaction://hlinksldjump"/>
          </p:cNvPr>
          <p:cNvSpPr/>
          <p:nvPr/>
        </p:nvSpPr>
        <p:spPr>
          <a:xfrm>
            <a:off x="7439081" y="2663004"/>
            <a:ext cx="2785403" cy="612648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ஓடும்</a:t>
            </a:r>
          </a:p>
        </p:txBody>
      </p:sp>
      <p:sp>
        <p:nvSpPr>
          <p:cNvPr id="16" name="Curved Up Ribbon 15">
            <a:hlinkClick r:id="rId5" action="ppaction://hlinksldjump"/>
          </p:cNvPr>
          <p:cNvSpPr/>
          <p:nvPr/>
        </p:nvSpPr>
        <p:spPr>
          <a:xfrm>
            <a:off x="1942513" y="4462866"/>
            <a:ext cx="4192173" cy="758952"/>
          </a:xfrm>
          <a:prstGeom prst="ellipse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தவழும்</a:t>
            </a:r>
          </a:p>
        </p:txBody>
      </p:sp>
      <p:sp>
        <p:nvSpPr>
          <p:cNvPr id="17" name="Curved Down Ribbon 16"/>
          <p:cNvSpPr/>
          <p:nvPr/>
        </p:nvSpPr>
        <p:spPr>
          <a:xfrm>
            <a:off x="7199929" y="4323632"/>
            <a:ext cx="3263705" cy="984738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தாவும்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முதல் இடைப்பருவத்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>
              <a:buNone/>
            </a:pP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291</a:t>
            </a:fld>
            <a:endParaRPr lang="ta-IN"/>
          </a:p>
        </p:txBody>
      </p:sp>
      <p:pic>
        <p:nvPicPr>
          <p:cNvPr id="7" name="Picture 6" descr="clapping-inclus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2423886"/>
            <a:ext cx="3487058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14951" y="3826412"/>
            <a:ext cx="3972975" cy="222269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நுண்ணியல்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பேரியல்</a:t>
            </a:r>
            <a:endParaRPr lang="en-IN" sz="2800" dirty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47377" y="1710744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உற்பத்தி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நுகர்வு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367281" y="4243999"/>
            <a:ext cx="4000607" cy="12846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தேவையும்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அளிப்பும்</a:t>
            </a:r>
            <a:endParaRPr lang="en-IN" sz="2800" dirty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42527" y="1954658"/>
            <a:ext cx="3110825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சொத்து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நலமும்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062066" y="404468"/>
            <a:ext cx="7977673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பொருளியல்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பாடத்தின்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கிளைகள்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என்பவை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99155" y="277859"/>
            <a:ext cx="8088907" cy="108670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அமைப்பில்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காணப்படுவது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ta-IN"/>
          </a:p>
        </p:txBody>
      </p:sp>
      <p:sp>
        <p:nvSpPr>
          <p:cNvPr id="14" name="Flowchart: Extract 13">
            <a:hlinkClick r:id="rId4" action="ppaction://hlinksldjump"/>
          </p:cNvPr>
          <p:cNvSpPr/>
          <p:nvPr/>
        </p:nvSpPr>
        <p:spPr>
          <a:xfrm>
            <a:off x="1470935" y="1694034"/>
            <a:ext cx="3165231" cy="2166424"/>
          </a:xfrm>
          <a:prstGeom prst="flowChartExtra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உற்பத்திதுறை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Flowchart: Merge 14">
            <a:hlinkClick r:id="rId4" action="ppaction://hlinksldjump"/>
          </p:cNvPr>
          <p:cNvSpPr/>
          <p:nvPr/>
        </p:nvSpPr>
        <p:spPr>
          <a:xfrm>
            <a:off x="6400800" y="2011680"/>
            <a:ext cx="3151163" cy="1885071"/>
          </a:xfrm>
          <a:prstGeom prst="flowChartMerg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நுகர்வு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துறை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Flowchart: Stored Data 15">
            <a:hlinkClick r:id="rId5" action="ppaction://hlinksldjump"/>
          </p:cNvPr>
          <p:cNvSpPr/>
          <p:nvPr/>
        </p:nvSpPr>
        <p:spPr>
          <a:xfrm>
            <a:off x="6697394" y="4346916"/>
            <a:ext cx="3826412" cy="1702191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மேலே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கூறப்பட்ட</a:t>
            </a:r>
            <a:r>
              <a:rPr lang="en-US" sz="2400" dirty="0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அனைத்தும்</a:t>
            </a:r>
            <a:endParaRPr lang="en-US" sz="36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entagon 16">
            <a:hlinkClick r:id="rId4" action="ppaction://hlinksldjump"/>
          </p:cNvPr>
          <p:cNvSpPr/>
          <p:nvPr/>
        </p:nvSpPr>
        <p:spPr>
          <a:xfrm>
            <a:off x="1470935" y="4375052"/>
            <a:ext cx="3882683" cy="164592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அரசு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துறை</a:t>
            </a:r>
            <a:endParaRPr lang="en-US" sz="2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562714" y="277859"/>
            <a:ext cx="10846191" cy="133992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எந்த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அமைப்பில்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,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உரிமை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தனியாருக்கு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மட்டுமே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உள்ளது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?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ta-IN"/>
          </a:p>
        </p:txBody>
      </p:sp>
      <p:sp>
        <p:nvSpPr>
          <p:cNvPr id="10" name="Regular Pentagon 9">
            <a:hlinkClick r:id="rId4" action="ppaction://hlinksldjump"/>
          </p:cNvPr>
          <p:cNvSpPr/>
          <p:nvPr/>
        </p:nvSpPr>
        <p:spPr>
          <a:xfrm>
            <a:off x="1262504" y="2017591"/>
            <a:ext cx="3854547" cy="1603716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முதலாளித்துவ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அமைப்பு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1" name="Hexagon 10">
            <a:hlinkClick r:id="rId5" action="ppaction://hlinksldjump"/>
          </p:cNvPr>
          <p:cNvSpPr/>
          <p:nvPr/>
        </p:nvSpPr>
        <p:spPr>
          <a:xfrm>
            <a:off x="6669258" y="2151235"/>
            <a:ext cx="2968284" cy="1223888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சமத்துவ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அமைப்பு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Parallelogram 11">
            <a:hlinkClick r:id="rId5" action="ppaction://hlinksldjump"/>
          </p:cNvPr>
          <p:cNvSpPr/>
          <p:nvPr/>
        </p:nvSpPr>
        <p:spPr>
          <a:xfrm>
            <a:off x="1459452" y="4469590"/>
            <a:ext cx="3657599" cy="103847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உலகமய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அமைப்பு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6669258" y="4021114"/>
            <a:ext cx="3545058" cy="1645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கலப்புப்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அமைப்பு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179917" y="193435"/>
            <a:ext cx="9832165" cy="133992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பகிர்வில்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சமத்துவத்தை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கடைப்பிடிக்கிற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அமைப்பு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_________ 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ta-IN"/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1179917" y="1737351"/>
            <a:ext cx="3629465" cy="2039816"/>
          </a:xfrm>
          <a:prstGeom prst="hear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முதலாளித்துவ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அமைப்பு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6419554" y="1885062"/>
            <a:ext cx="3798277" cy="174439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கலப்புப்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பொருளாதாரம்அமைப்பு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24-Point Star 16">
            <a:hlinkClick r:id="rId5" action="ppaction://hlinksldjump"/>
          </p:cNvPr>
          <p:cNvSpPr/>
          <p:nvPr/>
        </p:nvSpPr>
        <p:spPr>
          <a:xfrm>
            <a:off x="6095999" y="4110206"/>
            <a:ext cx="4121832" cy="2096086"/>
          </a:xfrm>
          <a:prstGeom prst="star2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சமத்துவ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அமைப்பு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8" name="8-Point Star 17">
            <a:hlinkClick r:id="rId4" action="ppaction://hlinksldjump"/>
          </p:cNvPr>
          <p:cNvSpPr/>
          <p:nvPr/>
        </p:nvSpPr>
        <p:spPr>
          <a:xfrm>
            <a:off x="1179917" y="3864022"/>
            <a:ext cx="3713871" cy="2588455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உலகமயத்துவ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அமைப்பு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026958" y="277859"/>
            <a:ext cx="9791110" cy="115704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முதலாளித்துவத்தின்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தந்தை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அழைக்கப்படுவர்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யார்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?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ta-IN"/>
          </a:p>
        </p:txBody>
      </p:sp>
      <p:sp>
        <p:nvSpPr>
          <p:cNvPr id="10" name="12-Point Star 9">
            <a:hlinkClick r:id="rId4" action="ppaction://hlinksldjump"/>
          </p:cNvPr>
          <p:cNvSpPr/>
          <p:nvPr/>
        </p:nvSpPr>
        <p:spPr>
          <a:xfrm>
            <a:off x="1153551" y="2082018"/>
            <a:ext cx="4037427" cy="1336431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ஆடம்ஸ்மித்</a:t>
            </a:r>
            <a:endParaRPr lang="en-US" sz="2800" dirty="0" smtClean="0">
              <a:solidFill>
                <a:schemeClr val="tx1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1" name="16-Point Star 10">
            <a:hlinkClick r:id="rId5" action="ppaction://hlinksldjump"/>
          </p:cNvPr>
          <p:cNvSpPr/>
          <p:nvPr/>
        </p:nvSpPr>
        <p:spPr>
          <a:xfrm>
            <a:off x="6119445" y="2082018"/>
            <a:ext cx="4642340" cy="140677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காரல்</a:t>
            </a:r>
            <a:r>
              <a:rPr lang="en-IN" sz="28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மார்க்ஸ்</a:t>
            </a:r>
            <a:endParaRPr lang="en-US" sz="2800" dirty="0" smtClean="0">
              <a:solidFill>
                <a:schemeClr val="tx1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24-Point Star 11">
            <a:hlinkClick r:id="rId5" action="ppaction://hlinksldjump"/>
          </p:cNvPr>
          <p:cNvSpPr/>
          <p:nvPr/>
        </p:nvSpPr>
        <p:spPr>
          <a:xfrm>
            <a:off x="886269" y="4121824"/>
            <a:ext cx="4346917" cy="1575591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தக்கேரி</a:t>
            </a:r>
            <a:endParaRPr lang="en-US" sz="2800" dirty="0" smtClean="0">
              <a:solidFill>
                <a:schemeClr val="tx1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32-Point Star 12">
            <a:hlinkClick r:id="rId5" action="ppaction://hlinksldjump"/>
          </p:cNvPr>
          <p:cNvSpPr/>
          <p:nvPr/>
        </p:nvSpPr>
        <p:spPr>
          <a:xfrm>
            <a:off x="6288258" y="3981157"/>
            <a:ext cx="4600135" cy="164592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ஜே.எம்.கீன்ஸ்</a:t>
            </a:r>
            <a:endParaRPr lang="en-US" sz="2800" dirty="0" smtClean="0">
              <a:solidFill>
                <a:schemeClr val="tx1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584944" y="107516"/>
            <a:ext cx="9022112" cy="1639125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முதலாளித்துவத்தை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பின்பற்றும்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நாடு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____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lang="ta-IN"/>
          </a:p>
        </p:txBody>
      </p:sp>
      <p:sp>
        <p:nvSpPr>
          <p:cNvPr id="14" name="Vertical Scroll 13">
            <a:hlinkClick r:id="rId4" action="ppaction://hlinksldjump"/>
          </p:cNvPr>
          <p:cNvSpPr/>
          <p:nvPr/>
        </p:nvSpPr>
        <p:spPr>
          <a:xfrm>
            <a:off x="1584944" y="2450507"/>
            <a:ext cx="3390313" cy="1139482"/>
          </a:xfrm>
          <a:prstGeom prst="vertic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ரஷ்யா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Horizontal Scroll 14">
            <a:hlinkClick r:id="rId4" action="ppaction://hlinksldjump"/>
          </p:cNvPr>
          <p:cNvSpPr/>
          <p:nvPr/>
        </p:nvSpPr>
        <p:spPr>
          <a:xfrm>
            <a:off x="6380871" y="2222696"/>
            <a:ext cx="3545058" cy="1688123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சீனா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Wave 15">
            <a:hlinkClick r:id="rId5" action="ppaction://hlinksldjump"/>
          </p:cNvPr>
          <p:cNvSpPr/>
          <p:nvPr/>
        </p:nvSpPr>
        <p:spPr>
          <a:xfrm>
            <a:off x="1840286" y="4614202"/>
            <a:ext cx="3038621" cy="1406769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அமெரிக்கா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Double Wave 16">
            <a:hlinkClick r:id="rId4" action="ppaction://hlinksldjump"/>
          </p:cNvPr>
          <p:cNvSpPr/>
          <p:nvPr/>
        </p:nvSpPr>
        <p:spPr>
          <a:xfrm>
            <a:off x="6563750" y="4540995"/>
            <a:ext cx="3418450" cy="1266093"/>
          </a:xfrm>
          <a:prstGeom prst="doubleWave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இந்தியா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718613" y="444832"/>
            <a:ext cx="6754774" cy="115704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சமத்துவத்தின்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தந்தையை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கண்டுபிடி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ta-IN"/>
          </a:p>
        </p:txBody>
      </p:sp>
      <p:sp>
        <p:nvSpPr>
          <p:cNvPr id="10" name="Rectangular Callout 9">
            <a:hlinkClick r:id="rId4" action="ppaction://hlinksldjump"/>
          </p:cNvPr>
          <p:cNvSpPr/>
          <p:nvPr/>
        </p:nvSpPr>
        <p:spPr>
          <a:xfrm>
            <a:off x="1899138" y="2076104"/>
            <a:ext cx="3052689" cy="1167618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ஜே.எம்.கீன்ஸ்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1" name="Rounded Rectangular Callout 10">
            <a:hlinkClick r:id="rId4" action="ppaction://hlinksldjump"/>
          </p:cNvPr>
          <p:cNvSpPr/>
          <p:nvPr/>
        </p:nvSpPr>
        <p:spPr>
          <a:xfrm>
            <a:off x="6632534" y="2143424"/>
            <a:ext cx="3207433" cy="1167619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ஆடம்ஸ்மித்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Cloud Callout 11">
            <a:hlinkClick r:id="rId5" action="ppaction://hlinksldjump"/>
          </p:cNvPr>
          <p:cNvSpPr/>
          <p:nvPr/>
        </p:nvSpPr>
        <p:spPr>
          <a:xfrm>
            <a:off x="1768510" y="4136188"/>
            <a:ext cx="3545059" cy="16318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காரல்மார்க்ஸ்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Oval Callout 12">
            <a:hlinkClick r:id="rId4" action="ppaction://hlinksldjump"/>
          </p:cNvPr>
          <p:cNvSpPr/>
          <p:nvPr/>
        </p:nvSpPr>
        <p:spPr>
          <a:xfrm>
            <a:off x="6632534" y="4270989"/>
            <a:ext cx="3348111" cy="1125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சாமுவேல்சன்</a:t>
            </a:r>
            <a:endParaRPr lang="en-US" sz="2800" dirty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97631" y="211225"/>
            <a:ext cx="11007013" cy="2118049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தனியார்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அரசு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சேர்ந்து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நடவடிக்கையில்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ஈடுபடும்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பொருளாதார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அமைப்பை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குறிப்பிடும்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பதம்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 lang="ta-IN"/>
          </a:p>
        </p:txBody>
      </p:sp>
      <p:sp>
        <p:nvSpPr>
          <p:cNvPr id="15" name="Snip Same Side Corner Rectangle 14">
            <a:hlinkClick r:id="rId4" action="ppaction://hlinksldjump"/>
          </p:cNvPr>
          <p:cNvSpPr/>
          <p:nvPr/>
        </p:nvSpPr>
        <p:spPr>
          <a:xfrm>
            <a:off x="1524000" y="2862031"/>
            <a:ext cx="3629465" cy="122389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முதலாளித்துவ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பொருளாதாரம்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Snip Diagonal Corner Rectangle 15">
            <a:hlinkClick r:id="rId4" action="ppaction://hlinksldjump"/>
          </p:cNvPr>
          <p:cNvSpPr/>
          <p:nvPr/>
        </p:nvSpPr>
        <p:spPr>
          <a:xfrm>
            <a:off x="6381852" y="2876061"/>
            <a:ext cx="4037428" cy="116761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சமத்துவ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பொருளாதாரம்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Round Diagonal Corner Rectangle 16">
            <a:hlinkClick r:id="rId4" action="ppaction://hlinksldjump"/>
          </p:cNvPr>
          <p:cNvSpPr/>
          <p:nvPr/>
        </p:nvSpPr>
        <p:spPr>
          <a:xfrm>
            <a:off x="1735016" y="4693346"/>
            <a:ext cx="3418449" cy="12238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உலகமயத்துவ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பொருளாதாரம்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8" name="Snip Single Corner Rectangle 17">
            <a:hlinkClick r:id="rId5" action="ppaction://hlinksldjump"/>
          </p:cNvPr>
          <p:cNvSpPr/>
          <p:nvPr/>
        </p:nvSpPr>
        <p:spPr>
          <a:xfrm>
            <a:off x="6479609" y="4777585"/>
            <a:ext cx="4023360" cy="116761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கலப்புப்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பொருளாதாரம்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141445" y="333958"/>
            <a:ext cx="9909110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குறிப்பிட்ட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காலத்தில்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(Point of time)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குவிந்த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சரக்குகளின்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அளவை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குறிப்பிடும்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பதம்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________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lang="ta-IN"/>
          </a:p>
        </p:txBody>
      </p:sp>
      <p:sp>
        <p:nvSpPr>
          <p:cNvPr id="15" name="Snip Same Side Corner Rectangle 14">
            <a:hlinkClick r:id="rId4" action="ppaction://hlinksldjump"/>
          </p:cNvPr>
          <p:cNvSpPr/>
          <p:nvPr/>
        </p:nvSpPr>
        <p:spPr>
          <a:xfrm>
            <a:off x="1268963" y="2413727"/>
            <a:ext cx="3629465" cy="122389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உற்பத்தி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Snip Diagonal Corner Rectangle 15">
            <a:hlinkClick r:id="rId5" action="ppaction://hlinksldjump"/>
          </p:cNvPr>
          <p:cNvSpPr/>
          <p:nvPr/>
        </p:nvSpPr>
        <p:spPr>
          <a:xfrm>
            <a:off x="6213900" y="2469998"/>
            <a:ext cx="4037428" cy="116761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இருப்பு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Round Diagonal Corner Rectangle 16">
            <a:hlinkClick r:id="rId4" action="ppaction://hlinksldjump"/>
          </p:cNvPr>
          <p:cNvSpPr/>
          <p:nvPr/>
        </p:nvSpPr>
        <p:spPr>
          <a:xfrm>
            <a:off x="1268963" y="4515729"/>
            <a:ext cx="3418449" cy="12238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மாறிலி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8" name="Snip Single Corner Rectangle 17">
            <a:hlinkClick r:id="rId4" action="ppaction://hlinksldjump"/>
          </p:cNvPr>
          <p:cNvSpPr/>
          <p:nvPr/>
        </p:nvSpPr>
        <p:spPr>
          <a:xfrm>
            <a:off x="6263735" y="4515729"/>
            <a:ext cx="4023360" cy="116761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ஓட்டம்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448982" y="436105"/>
            <a:ext cx="8918907" cy="1097274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கீழ்வருவனவற்றுள்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ஓட்ட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மாறிலியை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கண்டுபிடி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lang="ta-IN"/>
          </a:p>
        </p:txBody>
      </p:sp>
      <p:sp>
        <p:nvSpPr>
          <p:cNvPr id="26" name="Flowchart: Off-page Connector 25">
            <a:hlinkClick r:id="rId4" action="ppaction://hlinksldjump"/>
          </p:cNvPr>
          <p:cNvSpPr/>
          <p:nvPr/>
        </p:nvSpPr>
        <p:spPr>
          <a:xfrm>
            <a:off x="1727239" y="2293035"/>
            <a:ext cx="2608696" cy="1139483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பணஅளிப்பு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27" name="Flowchart: Punched Tape 26">
            <a:hlinkClick r:id="rId4" action="ppaction://hlinksldjump"/>
          </p:cNvPr>
          <p:cNvSpPr/>
          <p:nvPr/>
        </p:nvSpPr>
        <p:spPr>
          <a:xfrm>
            <a:off x="6770101" y="2263775"/>
            <a:ext cx="2766598" cy="94253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சொத்துக்கள்</a:t>
            </a:r>
            <a:endParaRPr lang="en-US" sz="28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28" name="Double Wave 27">
            <a:hlinkClick r:id="rId5" action="ppaction://hlinksldjump"/>
          </p:cNvPr>
          <p:cNvSpPr/>
          <p:nvPr/>
        </p:nvSpPr>
        <p:spPr>
          <a:xfrm>
            <a:off x="1848538" y="4428671"/>
            <a:ext cx="2487397" cy="970671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வருவாய்</a:t>
            </a:r>
            <a:endParaRPr lang="en-US" sz="4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Horizontal Scroll 28">
            <a:hlinkClick r:id="rId4" action="ppaction://hlinksldjump"/>
          </p:cNvPr>
          <p:cNvSpPr/>
          <p:nvPr/>
        </p:nvSpPr>
        <p:spPr>
          <a:xfrm>
            <a:off x="6601672" y="4345101"/>
            <a:ext cx="3378973" cy="12801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வெளிநாட்டுச்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செலாவணி</a:t>
            </a:r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AU-Marutham" pitchFamily="34" charset="0"/>
                <a:ea typeface="Calibri" pitchFamily="34" charset="0"/>
                <a:cs typeface="TAU-Marutham" pitchFamily="34" charset="0"/>
              </a:rPr>
              <a:t>இருப்பு</a:t>
            </a:r>
            <a:endParaRPr lang="en-US" sz="4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057469" y="395022"/>
            <a:ext cx="10077061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துறை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மாதிரியில்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உள்ள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துறைகளை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குறிப்பிடுக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 lang="ta-IN"/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880186" y="2249826"/>
            <a:ext cx="4133509" cy="134246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குடும்பங்களும்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நிறுவனங்களும்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Cloud 11">
            <a:hlinkClick r:id="rId5" action="ppaction://hlinksldjump"/>
          </p:cNvPr>
          <p:cNvSpPr/>
          <p:nvPr/>
        </p:nvSpPr>
        <p:spPr>
          <a:xfrm>
            <a:off x="6288833" y="2259731"/>
            <a:ext cx="3981300" cy="1332555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தனியார்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பொதுத்துறை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Oval Callout 12">
            <a:hlinkClick r:id="rId5" action="ppaction://hlinksldjump"/>
          </p:cNvPr>
          <p:cNvSpPr/>
          <p:nvPr/>
        </p:nvSpPr>
        <p:spPr>
          <a:xfrm>
            <a:off x="880186" y="4165092"/>
            <a:ext cx="4320361" cy="1547446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உள்நாட்டு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மற்றும்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வெளி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நாட்டுத்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துறைகள்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6532140" y="4236098"/>
            <a:ext cx="3924886" cy="13504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நிறுவனங்களும்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அரசும்</a:t>
            </a:r>
            <a:endParaRPr lang="en-US" sz="2800" dirty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hlinkClick r:id="rId3" action="ppaction://hlinksldjump"/>
          </p:cNvPr>
          <p:cNvSpPr/>
          <p:nvPr/>
        </p:nvSpPr>
        <p:spPr>
          <a:xfrm>
            <a:off x="1167618" y="2025748"/>
            <a:ext cx="4093699" cy="1547446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ஆடம்ஸ்மித்</a:t>
            </a:r>
            <a:endParaRPr lang="en-US" sz="2800" dirty="0" smtClean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4" name="Heart 3">
            <a:hlinkClick r:id="rId4" action="ppaction://hlinksldjump"/>
          </p:cNvPr>
          <p:cNvSpPr/>
          <p:nvPr/>
        </p:nvSpPr>
        <p:spPr>
          <a:xfrm>
            <a:off x="1414951" y="3826412"/>
            <a:ext cx="3972975" cy="2222696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ராக்னர்</a:t>
            </a:r>
            <a:r>
              <a:rPr lang="en-IN" sz="2800" dirty="0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பிரிக்ஸ்</a:t>
            </a:r>
            <a:endParaRPr lang="en-US" sz="2800" dirty="0" smtClean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09489" y="277859"/>
            <a:ext cx="11657428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“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மேக்ரே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”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(Macro)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என்ற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வார்த்தையை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அறிமுகப்படுத்தியவர்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யார்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?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ta-IN"/>
          </a:p>
        </p:txBody>
      </p:sp>
      <p:sp>
        <p:nvSpPr>
          <p:cNvPr id="12" name="Explosion 1 11">
            <a:hlinkClick r:id="rId3" action="ppaction://hlinksldjump"/>
          </p:cNvPr>
          <p:cNvSpPr/>
          <p:nvPr/>
        </p:nvSpPr>
        <p:spPr>
          <a:xfrm>
            <a:off x="6668088" y="1519311"/>
            <a:ext cx="4318780" cy="2391508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ஜே.எம்</a:t>
            </a:r>
            <a:r>
              <a:rPr lang="en-IN" sz="2400" dirty="0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. </a:t>
            </a:r>
            <a:r>
              <a:rPr lang="en-IN" sz="24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கீன்ஸ்</a:t>
            </a:r>
            <a:endParaRPr lang="en-US" sz="2400" dirty="0" smtClean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Flowchart: Sequential Access Storage 12">
            <a:hlinkClick r:id="rId3" action="ppaction://hlinksldjump"/>
          </p:cNvPr>
          <p:cNvSpPr/>
          <p:nvPr/>
        </p:nvSpPr>
        <p:spPr>
          <a:xfrm>
            <a:off x="7396304" y="4287631"/>
            <a:ext cx="2996419" cy="1547446"/>
          </a:xfrm>
          <a:prstGeom prst="flowChartMagnetic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 smtClean="0">
                <a:solidFill>
                  <a:srgbClr val="FF0000"/>
                </a:solidFill>
                <a:latin typeface="TAU-Marutham" pitchFamily="34" charset="0"/>
                <a:cs typeface="TAU-Marutham" pitchFamily="34" charset="0"/>
              </a:rPr>
              <a:t>காரல்மார்க்ஸ்</a:t>
            </a:r>
            <a:endParaRPr lang="en-US" sz="2400" dirty="0" smtClean="0">
              <a:solidFill>
                <a:srgbClr val="FF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223081" y="298381"/>
            <a:ext cx="7745838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திறந்து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விடப்பட்ட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பொருளதாரத்தின்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வட்ட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ஓட்ட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மாதிரி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என்பது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_________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ஆகும்</a:t>
            </a:r>
            <a:endParaRPr lang="en-US" sz="32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 lang="ta-IN"/>
          </a:p>
        </p:txBody>
      </p:sp>
      <p:sp>
        <p:nvSpPr>
          <p:cNvPr id="15" name="Right Arrow Callout 14">
            <a:hlinkClick r:id="rId4" action="ppaction://hlinksldjump"/>
          </p:cNvPr>
          <p:cNvSpPr/>
          <p:nvPr/>
        </p:nvSpPr>
        <p:spPr>
          <a:xfrm>
            <a:off x="1648790" y="4445751"/>
            <a:ext cx="3148293" cy="130829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நான்கு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துறை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மாதிரி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Left Arrow Callout 15">
            <a:hlinkClick r:id="rId5" action="ppaction://hlinksldjump"/>
          </p:cNvPr>
          <p:cNvSpPr/>
          <p:nvPr/>
        </p:nvSpPr>
        <p:spPr>
          <a:xfrm>
            <a:off x="6541035" y="2218616"/>
            <a:ext cx="3004182" cy="1266092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முத்துறை</a:t>
            </a:r>
            <a:r>
              <a:rPr lang="en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மாதிரி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Down Arrow Callout 16">
            <a:hlinkClick r:id="rId5" action="ppaction://hlinksldjump"/>
          </p:cNvPr>
          <p:cNvSpPr/>
          <p:nvPr/>
        </p:nvSpPr>
        <p:spPr>
          <a:xfrm>
            <a:off x="1583476" y="2462947"/>
            <a:ext cx="2715065" cy="13805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இருதுறைமாதிரி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8" name="Up Arrow Callout 17">
            <a:hlinkClick r:id="rId5" action="ppaction://hlinksldjump"/>
          </p:cNvPr>
          <p:cNvSpPr/>
          <p:nvPr/>
        </p:nvSpPr>
        <p:spPr>
          <a:xfrm>
            <a:off x="7253068" y="3928757"/>
            <a:ext cx="2729132" cy="198354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மேல்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சொல்லப்பட்ட</a:t>
            </a:r>
            <a:r>
              <a:rPr lang="en-IN" sz="2800" dirty="0" smtClean="0"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2800" dirty="0" err="1" smtClean="0">
                <a:latin typeface="TAU-Marutham" pitchFamily="34" charset="0"/>
                <a:cs typeface="TAU-Marutham" pitchFamily="34" charset="0"/>
              </a:rPr>
              <a:t>அனைத்தும்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015607" y="324348"/>
            <a:ext cx="10171797" cy="1039429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உற்பத்திக்காரணியின் செலவின்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அடிப்படையிலான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NNP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 lang="ta-IN"/>
          </a:p>
        </p:txBody>
      </p:sp>
      <p:sp>
        <p:nvSpPr>
          <p:cNvPr id="10" name="Plaque 9">
            <a:hlinkClick r:id="rId4" action="ppaction://hlinksldjump"/>
          </p:cNvPr>
          <p:cNvSpPr/>
          <p:nvPr/>
        </p:nvSpPr>
        <p:spPr>
          <a:xfrm>
            <a:off x="1926700" y="2250962"/>
            <a:ext cx="2152931" cy="1072734"/>
          </a:xfrm>
          <a:prstGeom prst="plaqu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தேசிய வருவாய்</a:t>
            </a:r>
          </a:p>
        </p:txBody>
      </p:sp>
      <p:sp>
        <p:nvSpPr>
          <p:cNvPr id="11" name="Flowchart: Preparation 10">
            <a:hlinkClick r:id="rId5" action="ppaction://hlinksldjump"/>
          </p:cNvPr>
          <p:cNvSpPr/>
          <p:nvPr/>
        </p:nvSpPr>
        <p:spPr>
          <a:xfrm>
            <a:off x="6988628" y="2218770"/>
            <a:ext cx="3060441" cy="1259085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உள்நாட்டு வருமானம்</a:t>
            </a:r>
          </a:p>
        </p:txBody>
      </p:sp>
      <p:sp>
        <p:nvSpPr>
          <p:cNvPr id="12" name="Cross 11">
            <a:hlinkClick r:id="rId5" action="ppaction://hlinksldjump"/>
          </p:cNvPr>
          <p:cNvSpPr/>
          <p:nvPr/>
        </p:nvSpPr>
        <p:spPr>
          <a:xfrm>
            <a:off x="1849184" y="4122086"/>
            <a:ext cx="2307962" cy="1396474"/>
          </a:xfrm>
          <a:prstGeom prst="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தலை வீத வருமானம்</a:t>
            </a:r>
          </a:p>
        </p:txBody>
      </p:sp>
      <p:sp>
        <p:nvSpPr>
          <p:cNvPr id="13" name="Regular Pentagon 12">
            <a:hlinkClick r:id="rId5" action="ppaction://hlinksldjump"/>
          </p:cNvPr>
          <p:cNvSpPr/>
          <p:nvPr/>
        </p:nvSpPr>
        <p:spPr>
          <a:xfrm>
            <a:off x="7539135" y="4122086"/>
            <a:ext cx="2273940" cy="1185712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சம்பளம்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955534" y="457199"/>
            <a:ext cx="6280932" cy="95545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முதன்மைதுறை என்பது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66</a:t>
            </a:fld>
            <a:endParaRPr lang="ta-IN"/>
          </a:p>
        </p:txBody>
      </p:sp>
      <p:sp>
        <p:nvSpPr>
          <p:cNvPr id="14" name="Chevron 13">
            <a:hlinkClick r:id="rId4" action="ppaction://hlinksldjump"/>
          </p:cNvPr>
          <p:cNvSpPr/>
          <p:nvPr/>
        </p:nvSpPr>
        <p:spPr>
          <a:xfrm>
            <a:off x="2435290" y="2369833"/>
            <a:ext cx="2544673" cy="85812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தொழில்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6538892" y="2165850"/>
            <a:ext cx="2941009" cy="126609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விவசாயம்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2435290" y="4274569"/>
            <a:ext cx="2403996" cy="149117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வியாபாரம்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6422068" y="4337063"/>
            <a:ext cx="3560132" cy="153337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கட்டடம்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கட்டுதல்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717028" y="363894"/>
            <a:ext cx="10720748" cy="890142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எத்தனை முறைகளால் தேசிய வருவாய்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கணக்கிடப்படுகிறது?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69</a:t>
            </a:fld>
            <a:endParaRPr lang="ta-IN"/>
          </a:p>
        </p:txBody>
      </p:sp>
      <p:sp>
        <p:nvSpPr>
          <p:cNvPr id="10" name="Flowchart: Punched Tape 9">
            <a:hlinkClick r:id="rId4" action="ppaction://hlinksldjump"/>
          </p:cNvPr>
          <p:cNvSpPr/>
          <p:nvPr/>
        </p:nvSpPr>
        <p:spPr>
          <a:xfrm>
            <a:off x="2324901" y="2284174"/>
            <a:ext cx="2166424" cy="7473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இரண்டு</a:t>
            </a:r>
          </a:p>
        </p:txBody>
      </p:sp>
      <p:sp>
        <p:nvSpPr>
          <p:cNvPr id="11" name="Vertical Scroll 10">
            <a:hlinkClick r:id="rId4" action="ppaction://hlinksldjump"/>
          </p:cNvPr>
          <p:cNvSpPr/>
          <p:nvPr/>
        </p:nvSpPr>
        <p:spPr>
          <a:xfrm>
            <a:off x="7338883" y="2343861"/>
            <a:ext cx="2363373" cy="55337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ஐந்து</a:t>
            </a:r>
          </a:p>
        </p:txBody>
      </p:sp>
      <p:sp>
        <p:nvSpPr>
          <p:cNvPr id="12" name="Horizontal Scroll 11">
            <a:hlinkClick r:id="rId5" action="ppaction://hlinksldjump"/>
          </p:cNvPr>
          <p:cNvSpPr/>
          <p:nvPr/>
        </p:nvSpPr>
        <p:spPr>
          <a:xfrm>
            <a:off x="2407298" y="3987066"/>
            <a:ext cx="1971486" cy="7260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மூன்று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7338883" y="4208546"/>
            <a:ext cx="2180493" cy="663790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நான்கு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70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71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187753" y="280619"/>
            <a:ext cx="9779911" cy="1282028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எவற்றைக் கூட்டி வருமான முறையில்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தேசிய வருவாய் கணக்கிடப்படுகிறது?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72</a:t>
            </a:fld>
            <a:endParaRPr lang="ta-IN"/>
          </a:p>
        </p:txBody>
      </p:sp>
      <p:sp>
        <p:nvSpPr>
          <p:cNvPr id="18" name="Explosion 2 17">
            <a:hlinkClick r:id="rId4" action="ppaction://hlinksldjump"/>
          </p:cNvPr>
          <p:cNvSpPr/>
          <p:nvPr/>
        </p:nvSpPr>
        <p:spPr>
          <a:xfrm rot="693182">
            <a:off x="1504095" y="2124867"/>
            <a:ext cx="3671668" cy="1294228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வருவாய்</a:t>
            </a:r>
          </a:p>
        </p:txBody>
      </p:sp>
      <p:sp>
        <p:nvSpPr>
          <p:cNvPr id="19" name="12-Point Star 18">
            <a:hlinkClick r:id="rId4" action="ppaction://hlinksldjump"/>
          </p:cNvPr>
          <p:cNvSpPr/>
          <p:nvPr/>
        </p:nvSpPr>
        <p:spPr>
          <a:xfrm rot="21118522">
            <a:off x="6905385" y="1976796"/>
            <a:ext cx="2790604" cy="1193541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செலவு</a:t>
            </a:r>
          </a:p>
        </p:txBody>
      </p:sp>
      <p:sp>
        <p:nvSpPr>
          <p:cNvPr id="20" name="32-Point Star 19">
            <a:hlinkClick r:id="rId4" action="ppaction://hlinksldjump"/>
          </p:cNvPr>
          <p:cNvSpPr/>
          <p:nvPr/>
        </p:nvSpPr>
        <p:spPr>
          <a:xfrm rot="998368">
            <a:off x="1813006" y="4134359"/>
            <a:ext cx="2735061" cy="87616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வரி</a:t>
            </a:r>
          </a:p>
        </p:txBody>
      </p:sp>
      <p:sp>
        <p:nvSpPr>
          <p:cNvPr id="21" name="32-Point Star 20">
            <a:hlinkClick r:id="rId5" action="ppaction://hlinksldjump"/>
          </p:cNvPr>
          <p:cNvSpPr/>
          <p:nvPr/>
        </p:nvSpPr>
        <p:spPr>
          <a:xfrm rot="21104485">
            <a:off x="6732869" y="3958867"/>
            <a:ext cx="3520917" cy="1178131"/>
          </a:xfrm>
          <a:prstGeom prst="star3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வருமானம்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73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74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699849" y="337630"/>
            <a:ext cx="8792302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கீழே கொடுக்கப்பட்டுள்ளவற்றில் எது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மிகப்பெரிய எண்ணாக இருக்கும்?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75</a:t>
            </a:fld>
            <a:endParaRPr lang="ta-IN"/>
          </a:p>
        </p:txBody>
      </p:sp>
      <p:sp>
        <p:nvSpPr>
          <p:cNvPr id="10" name="Rectangular Callout 9"/>
          <p:cNvSpPr/>
          <p:nvPr/>
        </p:nvSpPr>
        <p:spPr>
          <a:xfrm>
            <a:off x="1944929" y="2804406"/>
            <a:ext cx="2827608" cy="984738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செலவிடக்கூடிய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வருமானம்</a:t>
            </a:r>
          </a:p>
        </p:txBody>
      </p:sp>
      <p:sp>
        <p:nvSpPr>
          <p:cNvPr id="11" name="Rounded Rectangular Callout 10">
            <a:hlinkClick r:id="rId4" action="ppaction://hlinksldjump"/>
          </p:cNvPr>
          <p:cNvSpPr/>
          <p:nvPr/>
        </p:nvSpPr>
        <p:spPr>
          <a:xfrm>
            <a:off x="1944929" y="4485008"/>
            <a:ext cx="2841674" cy="886265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தனிநபர் </a:t>
            </a:r>
            <a:endParaRPr lang="en-US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வருமானம்</a:t>
            </a:r>
          </a:p>
        </p:txBody>
      </p:sp>
      <p:sp>
        <p:nvSpPr>
          <p:cNvPr id="12" name="Cloud Callout 11">
            <a:hlinkClick r:id="rId5" action="ppaction://hlinksldjump"/>
          </p:cNvPr>
          <p:cNvSpPr/>
          <p:nvPr/>
        </p:nvSpPr>
        <p:spPr>
          <a:xfrm>
            <a:off x="7770390" y="4396008"/>
            <a:ext cx="2447779" cy="95660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GNP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Oval Callout 12">
            <a:hlinkClick r:id="rId4" action="ppaction://hlinksldjump"/>
          </p:cNvPr>
          <p:cNvSpPr/>
          <p:nvPr/>
        </p:nvSpPr>
        <p:spPr>
          <a:xfrm>
            <a:off x="7531240" y="2603073"/>
            <a:ext cx="2686929" cy="1069144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AU-Marutham" pitchFamily="34" charset="0"/>
                <a:cs typeface="TAU-Marutham" pitchFamily="34" charset="0"/>
              </a:rPr>
              <a:t>NNP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76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19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77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752668" y="194459"/>
            <a:ext cx="10601132" cy="146303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____________ துறையில் செலவு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முறையில் தேசிய வருவாய்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மதிப்பிடப்படுகிறது.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78</a:t>
            </a:fld>
            <a:endParaRPr lang="ta-IN"/>
          </a:p>
        </p:txBody>
      </p:sp>
      <p:sp>
        <p:nvSpPr>
          <p:cNvPr id="14" name="Flowchart: Direct Access Storage 13">
            <a:hlinkClick r:id="rId4" action="ppaction://hlinksldjump"/>
          </p:cNvPr>
          <p:cNvSpPr/>
          <p:nvPr/>
        </p:nvSpPr>
        <p:spPr>
          <a:xfrm>
            <a:off x="1303173" y="2656973"/>
            <a:ext cx="4562670" cy="760803"/>
          </a:xfrm>
          <a:prstGeom prst="flowChartMagneticDrum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கட்டடத்துறை</a:t>
            </a:r>
          </a:p>
        </p:txBody>
      </p:sp>
      <p:sp>
        <p:nvSpPr>
          <p:cNvPr id="15" name="Flowchart: Magnetic Disk 14">
            <a:hlinkClick r:id="rId5" action="ppaction://hlinksldjump"/>
          </p:cNvPr>
          <p:cNvSpPr/>
          <p:nvPr/>
        </p:nvSpPr>
        <p:spPr>
          <a:xfrm>
            <a:off x="7519564" y="2703913"/>
            <a:ext cx="2616591" cy="713863"/>
          </a:xfrm>
          <a:prstGeom prst="flowChartMagneticDis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பணித்துறை</a:t>
            </a:r>
          </a:p>
        </p:txBody>
      </p:sp>
      <p:sp>
        <p:nvSpPr>
          <p:cNvPr id="16" name="Can 15">
            <a:hlinkClick r:id="rId5" action="ppaction://hlinksldjump"/>
          </p:cNvPr>
          <p:cNvSpPr/>
          <p:nvPr/>
        </p:nvSpPr>
        <p:spPr>
          <a:xfrm>
            <a:off x="2122713" y="4332848"/>
            <a:ext cx="2733869" cy="1252024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விவசாயத் துறை</a:t>
            </a:r>
          </a:p>
        </p:txBody>
      </p:sp>
      <p:sp>
        <p:nvSpPr>
          <p:cNvPr id="17" name="Flowchart: Stored Data 16">
            <a:hlinkClick r:id="rId5" action="ppaction://hlinksldjump"/>
          </p:cNvPr>
          <p:cNvSpPr/>
          <p:nvPr/>
        </p:nvSpPr>
        <p:spPr>
          <a:xfrm>
            <a:off x="7120357" y="4219183"/>
            <a:ext cx="3415004" cy="1167619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வங்கித் துறை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79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80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518620" y="330599"/>
            <a:ext cx="9154760" cy="1111343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மூன்றாம் துறை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எனவும்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அழைக்கப்படுகிறது.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81</a:t>
            </a:fld>
            <a:endParaRPr lang="ta-IN"/>
          </a:p>
        </p:txBody>
      </p:sp>
      <p:sp>
        <p:nvSpPr>
          <p:cNvPr id="10" name="Heart 9">
            <a:hlinkClick r:id="rId4" action="ppaction://hlinksldjump"/>
          </p:cNvPr>
          <p:cNvSpPr/>
          <p:nvPr/>
        </p:nvSpPr>
        <p:spPr>
          <a:xfrm>
            <a:off x="2393805" y="2266016"/>
            <a:ext cx="2630658" cy="1308295"/>
          </a:xfrm>
          <a:prstGeom prst="hear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பணிகள்</a:t>
            </a:r>
          </a:p>
        </p:txBody>
      </p:sp>
      <p:sp>
        <p:nvSpPr>
          <p:cNvPr id="11" name="Smiley Face 10">
            <a:hlinkClick r:id="rId5" action="ppaction://hlinksldjump"/>
          </p:cNvPr>
          <p:cNvSpPr/>
          <p:nvPr/>
        </p:nvSpPr>
        <p:spPr>
          <a:xfrm>
            <a:off x="7400753" y="2181334"/>
            <a:ext cx="2715065" cy="1519311"/>
          </a:xfrm>
          <a:prstGeom prst="smileyFace">
            <a:avLst>
              <a:gd name="adj" fmla="val 465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வருமானம்</a:t>
            </a:r>
          </a:p>
        </p:txBody>
      </p:sp>
      <p:sp>
        <p:nvSpPr>
          <p:cNvPr id="12" name="Decagon 11">
            <a:hlinkClick r:id="rId5" action="ppaction://hlinksldjump"/>
          </p:cNvPr>
          <p:cNvSpPr/>
          <p:nvPr/>
        </p:nvSpPr>
        <p:spPr>
          <a:xfrm>
            <a:off x="2668124" y="4163471"/>
            <a:ext cx="2082019" cy="1603719"/>
          </a:xfrm>
          <a:prstGeom prst="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தொழில்</a:t>
            </a:r>
          </a:p>
        </p:txBody>
      </p:sp>
      <p:sp>
        <p:nvSpPr>
          <p:cNvPr id="13" name="Heptagon 12">
            <a:hlinkClick r:id="rId5" action="ppaction://hlinksldjump"/>
          </p:cNvPr>
          <p:cNvSpPr/>
          <p:nvPr/>
        </p:nvSpPr>
        <p:spPr>
          <a:xfrm>
            <a:off x="7815775" y="4163471"/>
            <a:ext cx="2166425" cy="1491176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82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83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879472" y="386722"/>
            <a:ext cx="10563683" cy="1111343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ஒரு நாட்டின் 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செயலை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தேசிய வருவாய் குறிப்பிடுகிறது.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84</a:t>
            </a:fld>
            <a:endParaRPr lang="ta-IN"/>
          </a:p>
        </p:txBody>
      </p:sp>
      <p:sp>
        <p:nvSpPr>
          <p:cNvPr id="14" name="Folded Corner 13">
            <a:hlinkClick r:id="rId4" action="ppaction://hlinksldjump"/>
          </p:cNvPr>
          <p:cNvSpPr/>
          <p:nvPr/>
        </p:nvSpPr>
        <p:spPr>
          <a:xfrm>
            <a:off x="1684390" y="1900262"/>
            <a:ext cx="2504049" cy="1026941"/>
          </a:xfrm>
          <a:prstGeom prst="foldedCorner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தொழில்</a:t>
            </a:r>
            <a:endParaRPr lang="ta-IN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Bevel 14">
            <a:hlinkClick r:id="rId4" action="ppaction://hlinksldjump"/>
          </p:cNvPr>
          <p:cNvSpPr/>
          <p:nvPr/>
        </p:nvSpPr>
        <p:spPr>
          <a:xfrm>
            <a:off x="7602459" y="1903355"/>
            <a:ext cx="2841673" cy="1042416"/>
          </a:xfrm>
          <a:prstGeom prst="bevel">
            <a:avLst/>
          </a:prstGeom>
          <a:solidFill>
            <a:srgbClr val="00B05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விவசாயம்</a:t>
            </a:r>
          </a:p>
        </p:txBody>
      </p:sp>
      <p:sp>
        <p:nvSpPr>
          <p:cNvPr id="18" name="5-Point Star 17">
            <a:hlinkClick r:id="rId4" action="ppaction://hlinksldjump"/>
          </p:cNvPr>
          <p:cNvSpPr/>
          <p:nvPr/>
        </p:nvSpPr>
        <p:spPr>
          <a:xfrm>
            <a:off x="7197778" y="3750164"/>
            <a:ext cx="3896752" cy="2039816"/>
          </a:xfrm>
          <a:prstGeom prst="star5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itchFamily="34" charset="0"/>
                <a:cs typeface="TAU-Marutham" pitchFamily="34" charset="0"/>
              </a:rPr>
              <a:t>நுகர்வு</a:t>
            </a:r>
            <a:endParaRPr lang="en-US" sz="2800" dirty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9" name="6-Point Star 18">
            <a:hlinkClick r:id="rId5" action="ppaction://hlinksldjump"/>
          </p:cNvPr>
          <p:cNvSpPr/>
          <p:nvPr/>
        </p:nvSpPr>
        <p:spPr>
          <a:xfrm>
            <a:off x="1003899" y="3489912"/>
            <a:ext cx="3865029" cy="2560320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85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86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33052" y="359375"/>
            <a:ext cx="11155680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ஆல் தேசிய வருவாயை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வகுத்தால் தலைவீத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வருமானம்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கண்டறியலாம்.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87</a:t>
            </a:fld>
            <a:endParaRPr lang="ta-IN"/>
          </a:p>
        </p:txBody>
      </p:sp>
      <p:sp>
        <p:nvSpPr>
          <p:cNvPr id="10" name="7-Point Star 9">
            <a:hlinkClick r:id="rId4" action="ppaction://hlinksldjump"/>
          </p:cNvPr>
          <p:cNvSpPr/>
          <p:nvPr/>
        </p:nvSpPr>
        <p:spPr>
          <a:xfrm>
            <a:off x="1166471" y="1972098"/>
            <a:ext cx="2799470" cy="1702191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உற்பத்தி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7259217" y="1625462"/>
            <a:ext cx="3265714" cy="2277199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நாட்டின்</a:t>
            </a:r>
            <a:r>
              <a:rPr lang="ta-IN" sz="28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AU-Marutham" pitchFamily="34" charset="0"/>
              <a:cs typeface="TAU-Marutham" pitchFamily="34" charset="0"/>
            </a:endParaRPr>
          </a:p>
          <a:p>
            <a:pPr algn="ctr"/>
            <a:r>
              <a:rPr lang="ta-IN" sz="28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மக்கள்</a:t>
            </a:r>
            <a:r>
              <a:rPr lang="en-US" sz="2800" dirty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2800" dirty="0" smtClean="0">
                <a:solidFill>
                  <a:schemeClr val="tx1"/>
                </a:solidFill>
                <a:latin typeface="TAU-Marutham" pitchFamily="34" charset="0"/>
                <a:cs typeface="TAU-Marutham" pitchFamily="34" charset="0"/>
              </a:rPr>
              <a:t>தொகை</a:t>
            </a:r>
          </a:p>
        </p:txBody>
      </p:sp>
      <p:sp>
        <p:nvSpPr>
          <p:cNvPr id="12" name="Flowchart: Extract 11">
            <a:hlinkClick r:id="rId4" action="ppaction://hlinksldjump"/>
          </p:cNvPr>
          <p:cNvSpPr/>
          <p:nvPr/>
        </p:nvSpPr>
        <p:spPr>
          <a:xfrm>
            <a:off x="1222741" y="3910818"/>
            <a:ext cx="2686930" cy="1645920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செலவு</a:t>
            </a:r>
          </a:p>
        </p:txBody>
      </p:sp>
      <p:sp>
        <p:nvSpPr>
          <p:cNvPr id="13" name="Flowchart: Merge 12">
            <a:hlinkClick r:id="rId4" action="ppaction://hlinksldjump"/>
          </p:cNvPr>
          <p:cNvSpPr/>
          <p:nvPr/>
        </p:nvSpPr>
        <p:spPr>
          <a:xfrm>
            <a:off x="7731369" y="4484257"/>
            <a:ext cx="2250831" cy="1477108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GNP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88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89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09489" y="277859"/>
            <a:ext cx="11657428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“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நவீன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பேரியல்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பொருளியலின்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தந்தை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”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எனஅழைக்கப்படுபவர்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en-IN" sz="3200" dirty="0" err="1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யார்</a:t>
            </a:r>
            <a:r>
              <a:rPr lang="en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ta-IN"/>
          </a:p>
        </p:txBody>
      </p:sp>
      <p:sp>
        <p:nvSpPr>
          <p:cNvPr id="10" name="Rectangular Callout 9">
            <a:hlinkClick r:id="rId4" action="ppaction://hlinksldjump"/>
          </p:cNvPr>
          <p:cNvSpPr/>
          <p:nvPr/>
        </p:nvSpPr>
        <p:spPr>
          <a:xfrm>
            <a:off x="1399591" y="1879163"/>
            <a:ext cx="3000725" cy="1631852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ஆடம்ஸ்மித்</a:t>
            </a:r>
            <a:endParaRPr lang="en-US" sz="32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1" name="Rounded Rectangular Callout 10">
            <a:hlinkClick r:id="rId5" action="ppaction://hlinksldjump"/>
          </p:cNvPr>
          <p:cNvSpPr/>
          <p:nvPr/>
        </p:nvSpPr>
        <p:spPr>
          <a:xfrm>
            <a:off x="7188592" y="1913205"/>
            <a:ext cx="3516923" cy="165998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ஜே.எம்</a:t>
            </a:r>
            <a:r>
              <a:rPr lang="en-IN" sz="3200" dirty="0" smtClean="0">
                <a:latin typeface="TAU-Marutham" pitchFamily="34" charset="0"/>
                <a:cs typeface="TAU-Marutham" pitchFamily="34" charset="0"/>
              </a:rPr>
              <a:t>. </a:t>
            </a:r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கீன்ஸ்</a:t>
            </a:r>
            <a:endParaRPr lang="en-US" sz="32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2" name="Oval Callout 11">
            <a:hlinkClick r:id="rId4" action="ppaction://hlinksldjump"/>
          </p:cNvPr>
          <p:cNvSpPr/>
          <p:nvPr/>
        </p:nvSpPr>
        <p:spPr>
          <a:xfrm>
            <a:off x="1073020" y="4389121"/>
            <a:ext cx="3935079" cy="180066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ராக்னர்பிரிக்ஸ்</a:t>
            </a:r>
            <a:endParaRPr lang="en-US" sz="3200" dirty="0" smtClean="0"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3" name="Cloud Callout 12">
            <a:hlinkClick r:id="rId4" action="ppaction://hlinksldjump"/>
          </p:cNvPr>
          <p:cNvSpPr/>
          <p:nvPr/>
        </p:nvSpPr>
        <p:spPr>
          <a:xfrm>
            <a:off x="7348788" y="4492906"/>
            <a:ext cx="3938954" cy="157558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 err="1" smtClean="0">
                <a:latin typeface="TAU-Marutham" pitchFamily="34" charset="0"/>
                <a:cs typeface="TAU-Marutham" pitchFamily="34" charset="0"/>
              </a:rPr>
              <a:t>காரல்மார்க்ஸ்</a:t>
            </a:r>
            <a:endParaRPr lang="en-US" sz="3200" dirty="0"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633052" y="182885"/>
            <a:ext cx="11155680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GNP = 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........ </a:t>
            </a:r>
            <a:r>
              <a:rPr lang="en-US" sz="54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+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வெளிநாட்டிலிருந்து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வரும் நிகர காரணி வருமானம்.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90</a:t>
            </a:fld>
            <a:endParaRPr lang="ta-IN"/>
          </a:p>
        </p:txBody>
      </p:sp>
      <p:sp>
        <p:nvSpPr>
          <p:cNvPr id="14" name="Flowchart: Data 13">
            <a:hlinkClick r:id="rId4" action="ppaction://hlinksldjump"/>
          </p:cNvPr>
          <p:cNvSpPr/>
          <p:nvPr/>
        </p:nvSpPr>
        <p:spPr>
          <a:xfrm>
            <a:off x="1867271" y="1993534"/>
            <a:ext cx="3137095" cy="98473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NNP</a:t>
            </a:r>
          </a:p>
        </p:txBody>
      </p:sp>
      <p:sp>
        <p:nvSpPr>
          <p:cNvPr id="15" name="Trapezoid 14">
            <a:hlinkClick r:id="rId4" action="ppaction://hlinksldjump"/>
          </p:cNvPr>
          <p:cNvSpPr/>
          <p:nvPr/>
        </p:nvSpPr>
        <p:spPr>
          <a:xfrm>
            <a:off x="7371471" y="2110154"/>
            <a:ext cx="3123028" cy="1111348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NDP</a:t>
            </a:r>
          </a:p>
        </p:txBody>
      </p:sp>
      <p:sp>
        <p:nvSpPr>
          <p:cNvPr id="16" name="Diamond 15">
            <a:hlinkClick r:id="rId5" action="ppaction://hlinksldjump"/>
          </p:cNvPr>
          <p:cNvSpPr/>
          <p:nvPr/>
        </p:nvSpPr>
        <p:spPr>
          <a:xfrm>
            <a:off x="2354184" y="4133461"/>
            <a:ext cx="2546252" cy="169216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GDP</a:t>
            </a:r>
          </a:p>
        </p:txBody>
      </p:sp>
      <p:sp>
        <p:nvSpPr>
          <p:cNvPr id="17" name="Regular Pentagon 16">
            <a:hlinkClick r:id="rId4" action="ppaction://hlinksldjump"/>
          </p:cNvPr>
          <p:cNvSpPr/>
          <p:nvPr/>
        </p:nvSpPr>
        <p:spPr>
          <a:xfrm>
            <a:off x="7413674" y="4046293"/>
            <a:ext cx="3080825" cy="1561514"/>
          </a:xfrm>
          <a:prstGeom prst="pent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தனிநபர் வருமானம்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91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92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992856" y="325809"/>
            <a:ext cx="6206287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NNP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என்பது ___________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93</a:t>
            </a:fld>
            <a:endParaRPr lang="ta-IN"/>
          </a:p>
        </p:txBody>
      </p:sp>
      <p:sp>
        <p:nvSpPr>
          <p:cNvPr id="10" name="Flowchart: Predefined Process 9">
            <a:hlinkClick r:id="rId4" action="ppaction://hlinksldjump"/>
          </p:cNvPr>
          <p:cNvSpPr/>
          <p:nvPr/>
        </p:nvSpPr>
        <p:spPr>
          <a:xfrm>
            <a:off x="1294228" y="2166425"/>
            <a:ext cx="3446584" cy="133643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Net National Product</a:t>
            </a:r>
          </a:p>
        </p:txBody>
      </p:sp>
      <p:sp>
        <p:nvSpPr>
          <p:cNvPr id="11" name="Flowchart: Internal Storage 10">
            <a:hlinkClick r:id="rId5" action="ppaction://hlinksldjump"/>
          </p:cNvPr>
          <p:cNvSpPr/>
          <p:nvPr/>
        </p:nvSpPr>
        <p:spPr>
          <a:xfrm>
            <a:off x="7540283" y="2152356"/>
            <a:ext cx="4093698" cy="1209822"/>
          </a:xfrm>
          <a:prstGeom prst="flowChartInternal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National Net Product</a:t>
            </a:r>
          </a:p>
        </p:txBody>
      </p:sp>
      <p:sp>
        <p:nvSpPr>
          <p:cNvPr id="12" name="Flowchart: Multidocument 11">
            <a:hlinkClick r:id="rId5" action="ppaction://hlinksldjump"/>
          </p:cNvPr>
          <p:cNvSpPr/>
          <p:nvPr/>
        </p:nvSpPr>
        <p:spPr>
          <a:xfrm>
            <a:off x="1125415" y="4529797"/>
            <a:ext cx="3784210" cy="1547446"/>
          </a:xfrm>
          <a:prstGeom prst="flowChartMulti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National Net Provident</a:t>
            </a:r>
          </a:p>
        </p:txBody>
      </p:sp>
      <p:sp>
        <p:nvSpPr>
          <p:cNvPr id="13" name="Flowchart: Document 12">
            <a:hlinkClick r:id="rId5" action="ppaction://hlinksldjump"/>
          </p:cNvPr>
          <p:cNvSpPr/>
          <p:nvPr/>
        </p:nvSpPr>
        <p:spPr>
          <a:xfrm>
            <a:off x="7540283" y="4389121"/>
            <a:ext cx="4051495" cy="1406769"/>
          </a:xfrm>
          <a:prstGeom prst="flowChart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Net National Provident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94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95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518160" y="590056"/>
            <a:ext cx="11155680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மொத்த மதிப்பிலிருந்து ___________ ஐ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கழித்தால் நிகர மதிப்பு கிடைக்கும்?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96</a:t>
            </a:fld>
            <a:endParaRPr lang="ta-IN"/>
          </a:p>
        </p:txBody>
      </p:sp>
      <p:sp>
        <p:nvSpPr>
          <p:cNvPr id="14" name="Up Ribbon 13"/>
          <p:cNvSpPr/>
          <p:nvPr/>
        </p:nvSpPr>
        <p:spPr>
          <a:xfrm>
            <a:off x="1733840" y="2515080"/>
            <a:ext cx="3812343" cy="894001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வருமானம்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5" name="Down Ribbon 14"/>
          <p:cNvSpPr/>
          <p:nvPr/>
        </p:nvSpPr>
        <p:spPr>
          <a:xfrm>
            <a:off x="7087963" y="2551014"/>
            <a:ext cx="2785403" cy="612648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செலவு</a:t>
            </a:r>
            <a:endParaRPr lang="ta-IN" sz="2800" dirty="0" smtClean="0">
              <a:solidFill>
                <a:sysClr val="windowText" lastClr="000000"/>
              </a:solidFill>
              <a:latin typeface="TAU-Marutham" pitchFamily="34" charset="0"/>
              <a:cs typeface="TAU-Marutham" pitchFamily="34" charset="0"/>
            </a:endParaRPr>
          </a:p>
        </p:txBody>
      </p:sp>
      <p:sp>
        <p:nvSpPr>
          <p:cNvPr id="16" name="Curved Up Ribbon 15">
            <a:hlinkClick r:id="rId5" action="ppaction://hlinksldjump"/>
          </p:cNvPr>
          <p:cNvSpPr/>
          <p:nvPr/>
        </p:nvSpPr>
        <p:spPr>
          <a:xfrm>
            <a:off x="1198691" y="4423936"/>
            <a:ext cx="4192173" cy="758952"/>
          </a:xfrm>
          <a:prstGeom prst="ellipse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தேய்மானம்</a:t>
            </a:r>
          </a:p>
        </p:txBody>
      </p:sp>
      <p:sp>
        <p:nvSpPr>
          <p:cNvPr id="17" name="Curved Down Ribbon 16"/>
          <p:cNvSpPr/>
          <p:nvPr/>
        </p:nvSpPr>
        <p:spPr>
          <a:xfrm>
            <a:off x="6096000" y="3738085"/>
            <a:ext cx="5416062" cy="1603716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முடிவடைந்த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4" action="ppaction://hlinksldjump"/>
              </a:rPr>
              <a:t>பொருட்களின்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மதிப்பு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4" action="ppaction://hlinksldjump"/>
              </a:rPr>
              <a:t>அடுத்த</a:t>
            </a:r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97</a:t>
            </a:fld>
            <a:endParaRPr lang="ta-IN"/>
          </a:p>
        </p:txBody>
      </p:sp>
      <p:pic>
        <p:nvPicPr>
          <p:cNvPr id="7" name="Picture 6" descr="cxyduck-cxyd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29" y="773723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  <a:solidFill>
            <a:srgbClr val="8A4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98</a:t>
            </a:fld>
            <a:endParaRPr lang="ta-IN"/>
          </a:p>
        </p:txBody>
      </p:sp>
      <p:pic>
        <p:nvPicPr>
          <p:cNvPr id="7" name="Picture 6" descr="a11a4893658133.5e98adbead4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857250"/>
            <a:ext cx="5143500" cy="29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604152" y="255460"/>
            <a:ext cx="8594924" cy="1266087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இந்தியாவில் நிதி ஆண்டு என்பது</a:t>
            </a:r>
            <a:r>
              <a:rPr lang="en-US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</a:t>
            </a:r>
            <a:r>
              <a:rPr lang="ta-IN" sz="32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___________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99</a:t>
            </a:fld>
            <a:endParaRPr lang="ta-IN"/>
          </a:p>
        </p:txBody>
      </p:sp>
      <p:sp>
        <p:nvSpPr>
          <p:cNvPr id="10" name="16-Point Star 9">
            <a:hlinkClick r:id="rId4" action="ppaction://hlinksldjump"/>
          </p:cNvPr>
          <p:cNvSpPr/>
          <p:nvPr/>
        </p:nvSpPr>
        <p:spPr>
          <a:xfrm>
            <a:off x="633045" y="1885071"/>
            <a:ext cx="4431323" cy="170219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ஏப்ரல் 1 முதல் மார்ச் 31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6203851" y="2082018"/>
            <a:ext cx="3995225" cy="132236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மார்ச் 1 முதல் 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  <a:hlinkClick r:id="rId5" action="ppaction://hlinksldjump"/>
              </a:rPr>
              <a:t>ஏப்ரல்</a:t>
            </a:r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 30</a:t>
            </a:r>
          </a:p>
        </p:txBody>
      </p:sp>
      <p:sp>
        <p:nvSpPr>
          <p:cNvPr id="13" name="32-Point Star 12">
            <a:hlinkClick r:id="rId5" action="ppaction://hlinksldjump"/>
          </p:cNvPr>
          <p:cNvSpPr/>
          <p:nvPr/>
        </p:nvSpPr>
        <p:spPr>
          <a:xfrm>
            <a:off x="6822829" y="3964854"/>
            <a:ext cx="3840482" cy="1845104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ஜனவரி 1 முதல் டிசம்பர் 31</a:t>
            </a:r>
          </a:p>
        </p:txBody>
      </p:sp>
      <p:sp>
        <p:nvSpPr>
          <p:cNvPr id="18" name="16-Point Star 17">
            <a:hlinkClick r:id="rId5" action="ppaction://hlinksldjump"/>
          </p:cNvPr>
          <p:cNvSpPr/>
          <p:nvPr/>
        </p:nvSpPr>
        <p:spPr>
          <a:xfrm>
            <a:off x="618966" y="4037417"/>
            <a:ext cx="4276579" cy="195540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solidFill>
                  <a:sysClr val="windowText" lastClr="000000"/>
                </a:solidFill>
                <a:latin typeface="TAU-Marutham" pitchFamily="34" charset="0"/>
                <a:cs typeface="TAU-Marutham" pitchFamily="34" charset="0"/>
              </a:rPr>
              <a:t>மார்ச் 1 முதல் மார்ச்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44501</TotalTime>
  <Words>5691</Words>
  <Application>Microsoft Office PowerPoint</Application>
  <PresentationFormat>Widescreen</PresentationFormat>
  <Paragraphs>1487</Paragraphs>
  <Slides>291</Slides>
  <Notes>290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291</vt:i4>
      </vt:variant>
    </vt:vector>
  </HeadingPairs>
  <TitlesOfParts>
    <vt:vector size="295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948</cp:revision>
  <dcterms:created xsi:type="dcterms:W3CDTF">2022-09-24T06:45:25Z</dcterms:created>
  <dcterms:modified xsi:type="dcterms:W3CDTF">2024-06-07T15:28:23Z</dcterms:modified>
</cp:coreProperties>
</file>