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5"/>
  </p:notesMasterIdLst>
  <p:handoutMasterIdLst>
    <p:handoutMasterId r:id="rId346"/>
  </p:handoutMasterIdLst>
  <p:sldIdLst>
    <p:sldId id="256" r:id="rId2"/>
    <p:sldId id="257" r:id="rId3"/>
    <p:sldId id="261" r:id="rId4"/>
    <p:sldId id="839" r:id="rId5"/>
    <p:sldId id="262" r:id="rId6"/>
    <p:sldId id="263" r:id="rId7"/>
    <p:sldId id="264" r:id="rId8"/>
    <p:sldId id="840" r:id="rId9"/>
    <p:sldId id="422" r:id="rId10"/>
    <p:sldId id="423" r:id="rId11"/>
    <p:sldId id="421" r:id="rId12"/>
    <p:sldId id="841" r:id="rId13"/>
    <p:sldId id="424" r:id="rId14"/>
    <p:sldId id="425" r:id="rId15"/>
    <p:sldId id="426" r:id="rId16"/>
    <p:sldId id="842" r:id="rId17"/>
    <p:sldId id="427" r:id="rId18"/>
    <p:sldId id="428" r:id="rId19"/>
    <p:sldId id="429" r:id="rId20"/>
    <p:sldId id="843" r:id="rId21"/>
    <p:sldId id="430" r:id="rId22"/>
    <p:sldId id="431" r:id="rId23"/>
    <p:sldId id="432" r:id="rId24"/>
    <p:sldId id="844" r:id="rId25"/>
    <p:sldId id="433" r:id="rId26"/>
    <p:sldId id="434" r:id="rId27"/>
    <p:sldId id="435" r:id="rId28"/>
    <p:sldId id="845" r:id="rId29"/>
    <p:sldId id="436" r:id="rId30"/>
    <p:sldId id="437" r:id="rId31"/>
    <p:sldId id="438" r:id="rId32"/>
    <p:sldId id="846" r:id="rId33"/>
    <p:sldId id="439" r:id="rId34"/>
    <p:sldId id="440" r:id="rId35"/>
    <p:sldId id="441" r:id="rId36"/>
    <p:sldId id="847" r:id="rId37"/>
    <p:sldId id="442" r:id="rId38"/>
    <p:sldId id="443" r:id="rId39"/>
    <p:sldId id="444" r:id="rId40"/>
    <p:sldId id="848" r:id="rId41"/>
    <p:sldId id="445" r:id="rId42"/>
    <p:sldId id="446" r:id="rId43"/>
    <p:sldId id="447" r:id="rId44"/>
    <p:sldId id="849" r:id="rId45"/>
    <p:sldId id="448" r:id="rId46"/>
    <p:sldId id="449" r:id="rId47"/>
    <p:sldId id="450" r:id="rId48"/>
    <p:sldId id="850" r:id="rId49"/>
    <p:sldId id="451" r:id="rId50"/>
    <p:sldId id="452" r:id="rId51"/>
    <p:sldId id="453" r:id="rId52"/>
    <p:sldId id="851" r:id="rId53"/>
    <p:sldId id="454" r:id="rId54"/>
    <p:sldId id="455" r:id="rId55"/>
    <p:sldId id="456" r:id="rId56"/>
    <p:sldId id="852" r:id="rId57"/>
    <p:sldId id="457" r:id="rId58"/>
    <p:sldId id="458" r:id="rId59"/>
    <p:sldId id="459" r:id="rId60"/>
    <p:sldId id="853" r:id="rId61"/>
    <p:sldId id="460" r:id="rId62"/>
    <p:sldId id="461" r:id="rId63"/>
    <p:sldId id="824" r:id="rId64"/>
    <p:sldId id="854" r:id="rId65"/>
    <p:sldId id="825" r:id="rId66"/>
    <p:sldId id="826" r:id="rId67"/>
    <p:sldId id="827" r:id="rId68"/>
    <p:sldId id="855" r:id="rId69"/>
    <p:sldId id="828" r:id="rId70"/>
    <p:sldId id="829" r:id="rId71"/>
    <p:sldId id="831" r:id="rId72"/>
    <p:sldId id="856" r:id="rId73"/>
    <p:sldId id="832" r:id="rId74"/>
    <p:sldId id="833" r:id="rId75"/>
    <p:sldId id="830" r:id="rId76"/>
    <p:sldId id="857" r:id="rId77"/>
    <p:sldId id="834" r:id="rId78"/>
    <p:sldId id="835" r:id="rId79"/>
    <p:sldId id="836" r:id="rId80"/>
    <p:sldId id="858" r:id="rId81"/>
    <p:sldId id="837" r:id="rId82"/>
    <p:sldId id="838" r:id="rId83"/>
    <p:sldId id="462" r:id="rId84"/>
    <p:sldId id="859" r:id="rId85"/>
    <p:sldId id="463" r:id="rId86"/>
    <p:sldId id="464" r:id="rId87"/>
    <p:sldId id="465" r:id="rId88"/>
    <p:sldId id="860" r:id="rId89"/>
    <p:sldId id="466" r:id="rId90"/>
    <p:sldId id="467" r:id="rId91"/>
    <p:sldId id="468" r:id="rId92"/>
    <p:sldId id="861" r:id="rId93"/>
    <p:sldId id="469" r:id="rId94"/>
    <p:sldId id="470" r:id="rId95"/>
    <p:sldId id="471" r:id="rId96"/>
    <p:sldId id="862" r:id="rId97"/>
    <p:sldId id="472" r:id="rId98"/>
    <p:sldId id="473" r:id="rId99"/>
    <p:sldId id="474" r:id="rId100"/>
    <p:sldId id="863" r:id="rId101"/>
    <p:sldId id="475" r:id="rId102"/>
    <p:sldId id="476" r:id="rId103"/>
    <p:sldId id="477" r:id="rId104"/>
    <p:sldId id="864" r:id="rId105"/>
    <p:sldId id="534" r:id="rId106"/>
    <p:sldId id="535" r:id="rId107"/>
    <p:sldId id="478" r:id="rId108"/>
    <p:sldId id="865" r:id="rId109"/>
    <p:sldId id="536" r:id="rId110"/>
    <p:sldId id="537" r:id="rId111"/>
    <p:sldId id="479" r:id="rId112"/>
    <p:sldId id="866" r:id="rId113"/>
    <p:sldId id="538" r:id="rId114"/>
    <p:sldId id="539" r:id="rId115"/>
    <p:sldId id="480" r:id="rId116"/>
    <p:sldId id="867" r:id="rId117"/>
    <p:sldId id="540" r:id="rId118"/>
    <p:sldId id="541" r:id="rId119"/>
    <p:sldId id="481" r:id="rId120"/>
    <p:sldId id="869" r:id="rId121"/>
    <p:sldId id="542" r:id="rId122"/>
    <p:sldId id="543" r:id="rId123"/>
    <p:sldId id="482" r:id="rId124"/>
    <p:sldId id="868" r:id="rId125"/>
    <p:sldId id="544" r:id="rId126"/>
    <p:sldId id="545" r:id="rId127"/>
    <p:sldId id="483" r:id="rId128"/>
    <p:sldId id="870" r:id="rId129"/>
    <p:sldId id="546" r:id="rId130"/>
    <p:sldId id="547" r:id="rId131"/>
    <p:sldId id="484" r:id="rId132"/>
    <p:sldId id="871" r:id="rId133"/>
    <p:sldId id="548" r:id="rId134"/>
    <p:sldId id="549" r:id="rId135"/>
    <p:sldId id="485" r:id="rId136"/>
    <p:sldId id="872" r:id="rId137"/>
    <p:sldId id="550" r:id="rId138"/>
    <p:sldId id="551" r:id="rId139"/>
    <p:sldId id="552" r:id="rId140"/>
    <p:sldId id="873" r:id="rId141"/>
    <p:sldId id="553" r:id="rId142"/>
    <p:sldId id="554" r:id="rId143"/>
    <p:sldId id="487" r:id="rId144"/>
    <p:sldId id="874" r:id="rId145"/>
    <p:sldId id="555" r:id="rId146"/>
    <p:sldId id="556" r:id="rId147"/>
    <p:sldId id="488" r:id="rId148"/>
    <p:sldId id="875" r:id="rId149"/>
    <p:sldId id="615" r:id="rId150"/>
    <p:sldId id="616" r:id="rId151"/>
    <p:sldId id="489" r:id="rId152"/>
    <p:sldId id="876" r:id="rId153"/>
    <p:sldId id="617" r:id="rId154"/>
    <p:sldId id="618" r:id="rId155"/>
    <p:sldId id="490" r:id="rId156"/>
    <p:sldId id="877" r:id="rId157"/>
    <p:sldId id="619" r:id="rId158"/>
    <p:sldId id="620" r:id="rId159"/>
    <p:sldId id="491" r:id="rId160"/>
    <p:sldId id="878" r:id="rId161"/>
    <p:sldId id="621" r:id="rId162"/>
    <p:sldId id="622" r:id="rId163"/>
    <p:sldId id="492" r:id="rId164"/>
    <p:sldId id="879" r:id="rId165"/>
    <p:sldId id="623" r:id="rId166"/>
    <p:sldId id="624" r:id="rId167"/>
    <p:sldId id="493" r:id="rId168"/>
    <p:sldId id="880" r:id="rId169"/>
    <p:sldId id="625" r:id="rId170"/>
    <p:sldId id="626" r:id="rId171"/>
    <p:sldId id="494" r:id="rId172"/>
    <p:sldId id="881" r:id="rId173"/>
    <p:sldId id="627" r:id="rId174"/>
    <p:sldId id="628" r:id="rId175"/>
    <p:sldId id="495" r:id="rId176"/>
    <p:sldId id="882" r:id="rId177"/>
    <p:sldId id="629" r:id="rId178"/>
    <p:sldId id="630" r:id="rId179"/>
    <p:sldId id="496" r:id="rId180"/>
    <p:sldId id="883" r:id="rId181"/>
    <p:sldId id="631" r:id="rId182"/>
    <p:sldId id="632" r:id="rId183"/>
    <p:sldId id="497" r:id="rId184"/>
    <p:sldId id="884" r:id="rId185"/>
    <p:sldId id="633" r:id="rId186"/>
    <p:sldId id="634" r:id="rId187"/>
    <p:sldId id="498" r:id="rId188"/>
    <p:sldId id="885" r:id="rId189"/>
    <p:sldId id="635" r:id="rId190"/>
    <p:sldId id="636" r:id="rId191"/>
    <p:sldId id="499" r:id="rId192"/>
    <p:sldId id="886" r:id="rId193"/>
    <p:sldId id="637" r:id="rId194"/>
    <p:sldId id="638" r:id="rId195"/>
    <p:sldId id="500" r:id="rId196"/>
    <p:sldId id="887" r:id="rId197"/>
    <p:sldId id="639" r:id="rId198"/>
    <p:sldId id="640" r:id="rId199"/>
    <p:sldId id="501" r:id="rId200"/>
    <p:sldId id="888" r:id="rId201"/>
    <p:sldId id="641" r:id="rId202"/>
    <p:sldId id="642" r:id="rId203"/>
    <p:sldId id="502" r:id="rId204"/>
    <p:sldId id="889" r:id="rId205"/>
    <p:sldId id="643" r:id="rId206"/>
    <p:sldId id="644" r:id="rId207"/>
    <p:sldId id="503" r:id="rId208"/>
    <p:sldId id="890" r:id="rId209"/>
    <p:sldId id="645" r:id="rId210"/>
    <p:sldId id="646" r:id="rId211"/>
    <p:sldId id="504" r:id="rId212"/>
    <p:sldId id="891" r:id="rId213"/>
    <p:sldId id="647" r:id="rId214"/>
    <p:sldId id="648" r:id="rId215"/>
    <p:sldId id="505" r:id="rId216"/>
    <p:sldId id="892" r:id="rId217"/>
    <p:sldId id="649" r:id="rId218"/>
    <p:sldId id="650" r:id="rId219"/>
    <p:sldId id="506" r:id="rId220"/>
    <p:sldId id="893" r:id="rId221"/>
    <p:sldId id="651" r:id="rId222"/>
    <p:sldId id="652" r:id="rId223"/>
    <p:sldId id="507" r:id="rId224"/>
    <p:sldId id="894" r:id="rId225"/>
    <p:sldId id="653" r:id="rId226"/>
    <p:sldId id="654" r:id="rId227"/>
    <p:sldId id="508" r:id="rId228"/>
    <p:sldId id="895" r:id="rId229"/>
    <p:sldId id="655" r:id="rId230"/>
    <p:sldId id="656" r:id="rId231"/>
    <p:sldId id="509" r:id="rId232"/>
    <p:sldId id="896" r:id="rId233"/>
    <p:sldId id="657" r:id="rId234"/>
    <p:sldId id="658" r:id="rId235"/>
    <p:sldId id="510" r:id="rId236"/>
    <p:sldId id="897" r:id="rId237"/>
    <p:sldId id="659" r:id="rId238"/>
    <p:sldId id="660" r:id="rId239"/>
    <p:sldId id="511" r:id="rId240"/>
    <p:sldId id="898" r:id="rId241"/>
    <p:sldId id="661" r:id="rId242"/>
    <p:sldId id="662" r:id="rId243"/>
    <p:sldId id="512" r:id="rId244"/>
    <p:sldId id="899" r:id="rId245"/>
    <p:sldId id="663" r:id="rId246"/>
    <p:sldId id="664" r:id="rId247"/>
    <p:sldId id="513" r:id="rId248"/>
    <p:sldId id="900" r:id="rId249"/>
    <p:sldId id="665" r:id="rId250"/>
    <p:sldId id="666" r:id="rId251"/>
    <p:sldId id="514" r:id="rId252"/>
    <p:sldId id="901" r:id="rId253"/>
    <p:sldId id="667" r:id="rId254"/>
    <p:sldId id="668" r:id="rId255"/>
    <p:sldId id="515" r:id="rId256"/>
    <p:sldId id="902" r:id="rId257"/>
    <p:sldId id="669" r:id="rId258"/>
    <p:sldId id="670" r:id="rId259"/>
    <p:sldId id="516" r:id="rId260"/>
    <p:sldId id="903" r:id="rId261"/>
    <p:sldId id="671" r:id="rId262"/>
    <p:sldId id="672" r:id="rId263"/>
    <p:sldId id="517" r:id="rId264"/>
    <p:sldId id="904" r:id="rId265"/>
    <p:sldId id="673" r:id="rId266"/>
    <p:sldId id="674" r:id="rId267"/>
    <p:sldId id="518" r:id="rId268"/>
    <p:sldId id="905" r:id="rId269"/>
    <p:sldId id="675" r:id="rId270"/>
    <p:sldId id="676" r:id="rId271"/>
    <p:sldId id="519" r:id="rId272"/>
    <p:sldId id="906" r:id="rId273"/>
    <p:sldId id="677" r:id="rId274"/>
    <p:sldId id="678" r:id="rId275"/>
    <p:sldId id="520" r:id="rId276"/>
    <p:sldId id="907" r:id="rId277"/>
    <p:sldId id="679" r:id="rId278"/>
    <p:sldId id="680" r:id="rId279"/>
    <p:sldId id="521" r:id="rId280"/>
    <p:sldId id="908" r:id="rId281"/>
    <p:sldId id="681" r:id="rId282"/>
    <p:sldId id="682" r:id="rId283"/>
    <p:sldId id="522" r:id="rId284"/>
    <p:sldId id="909" r:id="rId285"/>
    <p:sldId id="683" r:id="rId286"/>
    <p:sldId id="684" r:id="rId287"/>
    <p:sldId id="523" r:id="rId288"/>
    <p:sldId id="910" r:id="rId289"/>
    <p:sldId id="685" r:id="rId290"/>
    <p:sldId id="686" r:id="rId291"/>
    <p:sldId id="524" r:id="rId292"/>
    <p:sldId id="911" r:id="rId293"/>
    <p:sldId id="687" r:id="rId294"/>
    <p:sldId id="688" r:id="rId295"/>
    <p:sldId id="525" r:id="rId296"/>
    <p:sldId id="912" r:id="rId297"/>
    <p:sldId id="689" r:id="rId298"/>
    <p:sldId id="690" r:id="rId299"/>
    <p:sldId id="526" r:id="rId300"/>
    <p:sldId id="913" r:id="rId301"/>
    <p:sldId id="691" r:id="rId302"/>
    <p:sldId id="692" r:id="rId303"/>
    <p:sldId id="527" r:id="rId304"/>
    <p:sldId id="914" r:id="rId305"/>
    <p:sldId id="693" r:id="rId306"/>
    <p:sldId id="694" r:id="rId307"/>
    <p:sldId id="528" r:id="rId308"/>
    <p:sldId id="915" r:id="rId309"/>
    <p:sldId id="695" r:id="rId310"/>
    <p:sldId id="696" r:id="rId311"/>
    <p:sldId id="529" r:id="rId312"/>
    <p:sldId id="916" r:id="rId313"/>
    <p:sldId id="697" r:id="rId314"/>
    <p:sldId id="698" r:id="rId315"/>
    <p:sldId id="530" r:id="rId316"/>
    <p:sldId id="917" r:id="rId317"/>
    <p:sldId id="699" r:id="rId318"/>
    <p:sldId id="700" r:id="rId319"/>
    <p:sldId id="531" r:id="rId320"/>
    <p:sldId id="918" r:id="rId321"/>
    <p:sldId id="701" r:id="rId322"/>
    <p:sldId id="702" r:id="rId323"/>
    <p:sldId id="532" r:id="rId324"/>
    <p:sldId id="919" r:id="rId325"/>
    <p:sldId id="703" r:id="rId326"/>
    <p:sldId id="704" r:id="rId327"/>
    <p:sldId id="533" r:id="rId328"/>
    <p:sldId id="920" r:id="rId329"/>
    <p:sldId id="705" r:id="rId330"/>
    <p:sldId id="706" r:id="rId331"/>
    <p:sldId id="557" r:id="rId332"/>
    <p:sldId id="921" r:id="rId333"/>
    <p:sldId id="707" r:id="rId334"/>
    <p:sldId id="708" r:id="rId335"/>
    <p:sldId id="558" r:id="rId336"/>
    <p:sldId id="922" r:id="rId337"/>
    <p:sldId id="709" r:id="rId338"/>
    <p:sldId id="710" r:id="rId339"/>
    <p:sldId id="559" r:id="rId340"/>
    <p:sldId id="923" r:id="rId341"/>
    <p:sldId id="711" r:id="rId342"/>
    <p:sldId id="712" r:id="rId343"/>
    <p:sldId id="823" r:id="rId3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7" roundtripDataSignature="AMtx7mj1R5tO690/Iu2z+s3x9W/gLPbvf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hamani S" initials="KS" lastIdx="1" clrIdx="0">
    <p:extLst>
      <p:ext uri="{19B8F6BF-5375-455C-9EA6-DF929625EA0E}">
        <p15:presenceInfo xmlns:p15="http://schemas.microsoft.com/office/powerpoint/2012/main" userId="14a67a6ae089e9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handoutMaster" Target="handoutMasters/handoutMaster1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339" Type="http://schemas.openxmlformats.org/officeDocument/2006/relationships/slide" Target="slides/slide338.xml"/><Relationship Id="rId567" Type="http://customschemas.google.com/relationships/presentationmetadata" Target="metadata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568" Type="http://schemas.openxmlformats.org/officeDocument/2006/relationships/commentAuthors" Target="commentAuthors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341" Type="http://schemas.openxmlformats.org/officeDocument/2006/relationships/slide" Target="slides/slide340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569" Type="http://schemas.openxmlformats.org/officeDocument/2006/relationships/presProps" Target="presProps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slide" Target="slides/slide330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42" Type="http://schemas.openxmlformats.org/officeDocument/2006/relationships/slide" Target="slides/slide341.xml"/><Relationship Id="rId570" Type="http://schemas.openxmlformats.org/officeDocument/2006/relationships/viewProps" Target="viewProps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slide" Target="slides/slide331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343" Type="http://schemas.openxmlformats.org/officeDocument/2006/relationships/slide" Target="slides/slide342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571" Type="http://schemas.openxmlformats.org/officeDocument/2006/relationships/theme" Target="theme/theme1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slide" Target="slides/slide332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344" Type="http://schemas.openxmlformats.org/officeDocument/2006/relationships/slide" Target="slides/slide34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572" Type="http://schemas.openxmlformats.org/officeDocument/2006/relationships/tableStyles" Target="tableStyle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notesMaster" Target="notesMasters/notesMaster1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2-14T10:18:36.484" idx="1">
    <p:pos x="3133" y="2436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smtClean="0"/>
              <a:t>1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0A5EB-6758-442D-A9EB-A6BB9055E8C1}" type="datetimeFigureOut">
              <a:rPr lang="en-IN" smtClean="0"/>
              <a:t>02-09-2023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7ACAF-F427-4904-B022-32BC5E9814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0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5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6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9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7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49625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03126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03871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900041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241134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755842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89671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843881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561857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69192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6891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21526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46226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73846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64926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728065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8648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839763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53271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98395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662687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535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002238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889018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491734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9065392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266480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20858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421560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0842086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2258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338132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657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9318822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43928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37541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470832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32351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795735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41852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075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0187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392674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3227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348947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888467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96619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5375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097816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039692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269315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419324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502144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194864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9383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403060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117904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14623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9311271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7876369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576079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82922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677895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6714274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533659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43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345665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633233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7286220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64859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710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77832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5277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100971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72287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85231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0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437999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9299917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8674870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638154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855401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289155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7563110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1974961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880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98653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74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0942083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9938778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852050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48914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813830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215159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681552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7728013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10311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324713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26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594854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312867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840102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94651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8735648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845609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676725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336147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202803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0532899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271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8841179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940732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6280207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911324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53633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0177208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83980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2025910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11461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8175840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03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831547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74467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5109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1796019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848975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0017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5196692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43572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609584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922407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8918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78065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0721920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6114289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8589649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745054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77938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399555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151617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730862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2803092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6034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413762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41567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637735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9717445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699790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347747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4035500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9011510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527219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500338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9219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5498695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108115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45856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0920511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1267400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4753875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2706054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2964347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413257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9085999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529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254732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832617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7418500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380781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962583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2311647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487334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61395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0025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121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49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650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12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59894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7633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0156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53496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8254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3344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813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320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0238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779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593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1199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9444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188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4770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9104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00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18129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93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4236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5004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57555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9344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2327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4777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37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50863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33973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900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07808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792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6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1627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8078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15539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0299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1866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9182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121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7656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286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773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086807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901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7781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259590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591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98116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7837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69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87145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1446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87371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698831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1407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691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1470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70322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0366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25688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43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762975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082881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4293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6726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23031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776022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85974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23266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58065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22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4" name="Google Shape;14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3" name="Google Shape;73;p1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79" name="Google Shape;79;p1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31522" y="1248508"/>
            <a:ext cx="5322277" cy="442180"/>
          </a:xfrm>
        </p:spPr>
        <p:txBody>
          <a:bodyPr/>
          <a:lstStyle/>
          <a:p>
            <a:r>
              <a:rPr lang="en-US" dirty="0" smtClean="0"/>
              <a:t>M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‹#›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8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26" name="Google Shape;26;p1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2" name="Google Shape;32;p1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39" name="Google Shape;39;p1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48" name="Google Shape;48;p1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53" name="Google Shape;53;p1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0" name="Google Shape;60;p1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67" name="Google Shape;67;p1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M. MuthuSelvam, Madurai. Cell No: 9842104826</a:t>
            </a:r>
            <a:endParaRPr/>
          </a:p>
        </p:txBody>
      </p:sp>
      <p:sp>
        <p:nvSpPr>
          <p:cNvPr id="10" name="Google Shape;10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5.xml"/><Relationship Id="rId4" Type="http://schemas.openxmlformats.org/officeDocument/2006/relationships/slide" Target="slide10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" Target="slide103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0.xml"/><Relationship Id="rId4" Type="http://schemas.openxmlformats.org/officeDocument/2006/relationships/slide" Target="slide10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.xml"/><Relationship Id="rId4" Type="http://schemas.openxmlformats.org/officeDocument/2006/relationships/slide" Target="slide1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3.xml"/><Relationship Id="rId4" Type="http://schemas.openxmlformats.org/officeDocument/2006/relationships/slide" Target="slide1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" Target="slide111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117.xm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15.xml"/><Relationship Id="rId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" Target="slide115.xml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1.xml"/><Relationship Id="rId4" Type="http://schemas.openxmlformats.org/officeDocument/2006/relationships/slide" Target="slide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119.xm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5.xml"/><Relationship Id="rId4" Type="http://schemas.openxmlformats.org/officeDocument/2006/relationships/slide" Target="slide12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3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" Target="slide123.xm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29.xml"/><Relationship Id="rId4" Type="http://schemas.openxmlformats.org/officeDocument/2006/relationships/slide" Target="slide13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" Target="slide127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" Target="slide127.xm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33.xml"/><Relationship Id="rId4" Type="http://schemas.openxmlformats.org/officeDocument/2006/relationships/slide" Target="slide13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slide" Target="slide13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" Target="slide131.xm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5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7.xml"/><Relationship Id="rId5" Type="http://schemas.openxmlformats.org/officeDocument/2006/relationships/image" Target="../media/image6.jpeg"/><Relationship Id="rId4" Type="http://schemas.openxmlformats.org/officeDocument/2006/relationships/slide" Target="slide138.xml"/><Relationship Id="rId9" Type="http://schemas.openxmlformats.org/officeDocument/2006/relationships/image" Target="../media/image9.jpeg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slide" Target="slide13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" Target="slide135.xm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39.xml"/><Relationship Id="rId7" Type="http://schemas.openxmlformats.org/officeDocument/2006/relationships/slide" Target="slide141.xm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142.xml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slide" Target="slide13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139.xm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6.xml"/><Relationship Id="rId4" Type="http://schemas.openxmlformats.org/officeDocument/2006/relationships/slide" Target="slide145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slide" Target="slide14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" Target="slide143.xm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49.xml"/><Relationship Id="rId4" Type="http://schemas.openxmlformats.org/officeDocument/2006/relationships/slide" Target="slide15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slide" Target="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" Target="slide14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4.xml"/><Relationship Id="rId4" Type="http://schemas.openxmlformats.org/officeDocument/2006/relationships/slide" Target="slide15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slide" Target="slide15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151.xm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" Target="slide158.xm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55.xml"/><Relationship Id="rId4" Type="http://schemas.openxmlformats.org/officeDocument/2006/relationships/slide" Target="slide15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15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" Target="slide155.xm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1.xml"/><Relationship Id="rId4" Type="http://schemas.openxmlformats.org/officeDocument/2006/relationships/slide" Target="slide1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slide" Target="slide159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slide" Target="slide159.xm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65.xml"/><Relationship Id="rId4" Type="http://schemas.openxmlformats.org/officeDocument/2006/relationships/slide" Target="slide166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slide" Target="slide163.xm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0.xml"/><Relationship Id="rId4" Type="http://schemas.openxmlformats.org/officeDocument/2006/relationships/slide" Target="slide16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slide" Target="slide167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slide" Target="slide167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3.xml"/><Relationship Id="rId4" Type="http://schemas.openxmlformats.org/officeDocument/2006/relationships/slide" Target="slide174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slide" Target="slide171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171.xm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slide" Target="slide178.xm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75.xml"/><Relationship Id="rId4" Type="http://schemas.openxmlformats.org/officeDocument/2006/relationships/slide" Target="slide17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slide" Target="slide175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75.xm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1.xml"/><Relationship Id="rId4" Type="http://schemas.openxmlformats.org/officeDocument/2006/relationships/slide" Target="slide1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slide" Target="slide179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slide" Target="slide179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86.xml"/><Relationship Id="rId4" Type="http://schemas.openxmlformats.org/officeDocument/2006/relationships/slide" Target="slide185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slide" Target="slide18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slide" Target="slide183.xml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0.xml"/><Relationship Id="rId4" Type="http://schemas.openxmlformats.org/officeDocument/2006/relationships/slide" Target="slide18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slide" Target="slide187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slide" Target="slide187.xml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3.xml"/><Relationship Id="rId4" Type="http://schemas.openxmlformats.org/officeDocument/2006/relationships/slide" Target="slide194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slide" Target="slide191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slide" Target="slide191.xml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slide" Target="slide198.xml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95.xml"/><Relationship Id="rId4" Type="http://schemas.openxmlformats.org/officeDocument/2006/relationships/slide" Target="slide197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slide" Target="slide195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slide" Target="slide195.xml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1.xml"/><Relationship Id="rId4" Type="http://schemas.openxmlformats.org/officeDocument/2006/relationships/slide" Target="slide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slide" Target="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slide" Target="slide199.xml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5.xml"/><Relationship Id="rId4" Type="http://schemas.openxmlformats.org/officeDocument/2006/relationships/slide" Target="slide206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slide" Target="slide203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slide" Target="slide203.xml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09.xml"/><Relationship Id="rId4" Type="http://schemas.openxmlformats.org/officeDocument/2006/relationships/slide" Target="slide210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slide" Target="slide207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" Target="slide207.xml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3.xml"/><Relationship Id="rId4" Type="http://schemas.openxmlformats.org/officeDocument/2006/relationships/slide" Target="slide21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slide" Target="slide211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slide" Target="slide211.xml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slide" Target="slide218.xml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15.xml"/><Relationship Id="rId4" Type="http://schemas.openxmlformats.org/officeDocument/2006/relationships/slide" Target="slide217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slide" Target="slide215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slide" Target="slide215.xml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1.xml"/><Relationship Id="rId4" Type="http://schemas.openxmlformats.org/officeDocument/2006/relationships/slide" Target="slide2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slide" Target="slide219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slide" Target="slide219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5.xml"/><Relationship Id="rId4" Type="http://schemas.openxmlformats.org/officeDocument/2006/relationships/slide" Target="slide226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slide" Target="slide223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slide" Target="slide223.xml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29.xml"/><Relationship Id="rId4" Type="http://schemas.openxmlformats.org/officeDocument/2006/relationships/slide" Target="slide230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slide" Target="slide227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slide" Target="slide26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slide" Target="slide227.xml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4.xml"/><Relationship Id="rId4" Type="http://schemas.openxmlformats.org/officeDocument/2006/relationships/slide" Target="slide23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slide" Target="slide231.xml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slide" Target="slide231.xml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slide" Target="slide238.xml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5.xml"/><Relationship Id="rId4" Type="http://schemas.openxmlformats.org/officeDocument/2006/relationships/slide" Target="slide237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slide" Target="slide235.xml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slide" Target="slide235.xml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39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2.xml"/><Relationship Id="rId4" Type="http://schemas.openxmlformats.org/officeDocument/2006/relationships/slide" Target="slide2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slide" Target="slide239.xml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2.xml.rels><?xml version="1.0" encoding="UTF-8" standalone="yes"?>
<Relationships xmlns="http://schemas.openxmlformats.org/package/2006/relationships"><Relationship Id="rId3" Type="http://schemas.openxmlformats.org/officeDocument/2006/relationships/slide" Target="slide239.xml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3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5.xml"/><Relationship Id="rId4" Type="http://schemas.openxmlformats.org/officeDocument/2006/relationships/slide" Target="slide24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slide" Target="slide243.xml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6.xml.rels><?xml version="1.0" encoding="UTF-8" standalone="yes"?>
<Relationships xmlns="http://schemas.openxmlformats.org/package/2006/relationships"><Relationship Id="rId3" Type="http://schemas.openxmlformats.org/officeDocument/2006/relationships/slide" Target="slide243.xml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49.xml"/><Relationship Id="rId4" Type="http://schemas.openxmlformats.org/officeDocument/2006/relationships/slide" Target="slide250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slide" Target="slide247.xml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0.xml.rels><?xml version="1.0" encoding="UTF-8" standalone="yes"?>
<Relationships xmlns="http://schemas.openxmlformats.org/package/2006/relationships"><Relationship Id="rId3" Type="http://schemas.openxmlformats.org/officeDocument/2006/relationships/slide" Target="slide247.xml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1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3.xml"/><Relationship Id="rId4" Type="http://schemas.openxmlformats.org/officeDocument/2006/relationships/slide" Target="slide254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slide" Target="slide251.xml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slide" Target="slide251.xml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5.xml.rels><?xml version="1.0" encoding="UTF-8" standalone="yes"?>
<Relationships xmlns="http://schemas.openxmlformats.org/package/2006/relationships"><Relationship Id="rId3" Type="http://schemas.openxmlformats.org/officeDocument/2006/relationships/slide" Target="slide258.xml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55.xml"/><Relationship Id="rId4" Type="http://schemas.openxmlformats.org/officeDocument/2006/relationships/slide" Target="slide257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slide" Target="slide255.xml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8.xml.rels><?xml version="1.0" encoding="UTF-8" standalone="yes"?>
<Relationships xmlns="http://schemas.openxmlformats.org/package/2006/relationships"><Relationship Id="rId3" Type="http://schemas.openxmlformats.org/officeDocument/2006/relationships/slide" Target="slide255.xm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9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1.xml"/><Relationship Id="rId4" Type="http://schemas.openxmlformats.org/officeDocument/2006/relationships/slide" Target="slide2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slide" Target="slide259.xml"/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slide" Target="slide259.xml"/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3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65.xml"/><Relationship Id="rId4" Type="http://schemas.openxmlformats.org/officeDocument/2006/relationships/slide" Target="slide26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slide" Target="slide263.xml"/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slide" Target="slide263.xml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0.xml"/><Relationship Id="rId4" Type="http://schemas.openxmlformats.org/officeDocument/2006/relationships/slide" Target="slide269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slide" Target="slide267.xml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slide" Target="slide267.xml"/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1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3.xml"/><Relationship Id="rId4" Type="http://schemas.openxmlformats.org/officeDocument/2006/relationships/slide" Target="slide274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slide" Target="slide271.xml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slide" Target="slide271.xml"/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slide" Target="slide277.xml"/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75.xml"/><Relationship Id="rId4" Type="http://schemas.openxmlformats.org/officeDocument/2006/relationships/slide" Target="slide278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slide" Target="slide275.xml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8.xml.rels><?xml version="1.0" encoding="UTF-8" standalone="yes"?>
<Relationships xmlns="http://schemas.openxmlformats.org/package/2006/relationships"><Relationship Id="rId3" Type="http://schemas.openxmlformats.org/officeDocument/2006/relationships/slide" Target="slide275.xml"/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79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2.xml"/><Relationship Id="rId4" Type="http://schemas.openxmlformats.org/officeDocument/2006/relationships/slide" Target="slide2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slide" Target="slide279.xml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slide" Target="slide279.xml"/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5.xml"/><Relationship Id="rId4" Type="http://schemas.openxmlformats.org/officeDocument/2006/relationships/slide" Target="slide286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slide" Target="slide283.xml"/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slide" Target="slide283.xml"/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89.xml"/><Relationship Id="rId4" Type="http://schemas.openxmlformats.org/officeDocument/2006/relationships/slide" Target="slide290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slide" Target="slide287.xml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slide" Target="slide287.xml"/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3.xml"/><Relationship Id="rId4" Type="http://schemas.openxmlformats.org/officeDocument/2006/relationships/slide" Target="slide294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slide" Target="slide291.xml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slide" Target="slide291.xml"/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slide" Target="slide298.xml"/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95.xml"/><Relationship Id="rId4" Type="http://schemas.openxmlformats.org/officeDocument/2006/relationships/slide" Target="slide297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slide" Target="slide295.xml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slide" Target="slide295.xml"/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1.xml"/><Relationship Id="rId4" Type="http://schemas.openxmlformats.org/officeDocument/2006/relationships/slide" Target="slide3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slide" Target="slide299.xml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2.xml.rels><?xml version="1.0" encoding="UTF-8" standalone="yes"?>
<Relationships xmlns="http://schemas.openxmlformats.org/package/2006/relationships"><Relationship Id="rId3" Type="http://schemas.openxmlformats.org/officeDocument/2006/relationships/slide" Target="slide299.xml"/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3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6.xml"/><Relationship Id="rId4" Type="http://schemas.openxmlformats.org/officeDocument/2006/relationships/slide" Target="slide305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slide" Target="slide303.xml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slide" Target="slide303.xml"/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09.xml"/><Relationship Id="rId4" Type="http://schemas.openxmlformats.org/officeDocument/2006/relationships/slide" Target="slide310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slide" Target="slide307.xml"/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slide" Target="slide307.xml"/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1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3.xml"/><Relationship Id="rId4" Type="http://schemas.openxmlformats.org/officeDocument/2006/relationships/slide" Target="slide314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slide" Target="slide311.xml"/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slide" Target="slide311.xml"/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slide" Target="slide317.xml"/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5.xml"/><Relationship Id="rId4" Type="http://schemas.openxmlformats.org/officeDocument/2006/relationships/slide" Target="slide318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slide" Target="slide315.xml"/><Relationship Id="rId1" Type="http://schemas.openxmlformats.org/officeDocument/2006/relationships/slideLayout" Target="../slideLayouts/slideLayout2.xml"/></Relationships>
</file>

<file path=ppt/slides/_rels/slide317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8.xml.rels><?xml version="1.0" encoding="UTF-8" standalone="yes"?>
<Relationships xmlns="http://schemas.openxmlformats.org/package/2006/relationships"><Relationship Id="rId3" Type="http://schemas.openxmlformats.org/officeDocument/2006/relationships/slide" Target="slide315.xml"/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19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1.xml"/><Relationship Id="rId4" Type="http://schemas.openxmlformats.org/officeDocument/2006/relationships/slide" Target="slide3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slide" Target="slide319.xml"/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2.xml.rels><?xml version="1.0" encoding="UTF-8" standalone="yes"?>
<Relationships xmlns="http://schemas.openxmlformats.org/package/2006/relationships"><Relationship Id="rId3" Type="http://schemas.openxmlformats.org/officeDocument/2006/relationships/slide" Target="slide319.xml"/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25.xml"/><Relationship Id="rId4" Type="http://schemas.openxmlformats.org/officeDocument/2006/relationships/slide" Target="slide326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slide" Target="slide323.xml"/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slide" Target="slide323.xml"/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27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0.xml"/><Relationship Id="rId4" Type="http://schemas.openxmlformats.org/officeDocument/2006/relationships/slide" Target="slide329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slide" Target="slide327.xml"/><Relationship Id="rId1" Type="http://schemas.openxmlformats.org/officeDocument/2006/relationships/slideLayout" Target="../slideLayouts/slideLayout2.xml"/></Relationships>
</file>

<file path=ppt/slides/_rels/slide329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slide" Target="slide327.xml"/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1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3.xml"/><Relationship Id="rId4" Type="http://schemas.openxmlformats.org/officeDocument/2006/relationships/slide" Target="slide334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slide" Target="slide331.xml"/><Relationship Id="rId1" Type="http://schemas.openxmlformats.org/officeDocument/2006/relationships/slideLayout" Target="../slideLayouts/slideLayout2.xml"/></Relationships>
</file>

<file path=ppt/slides/_rels/slide333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4.xml.rels><?xml version="1.0" encoding="UTF-8" standalone="yes"?>
<Relationships xmlns="http://schemas.openxmlformats.org/package/2006/relationships"><Relationship Id="rId3" Type="http://schemas.openxmlformats.org/officeDocument/2006/relationships/slide" Target="slide331.xml"/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5.xml.rels><?xml version="1.0" encoding="UTF-8" standalone="yes"?>
<Relationships xmlns="http://schemas.openxmlformats.org/package/2006/relationships"><Relationship Id="rId3" Type="http://schemas.openxmlformats.org/officeDocument/2006/relationships/slide" Target="slide337.xml"/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35.xml"/><Relationship Id="rId4" Type="http://schemas.openxmlformats.org/officeDocument/2006/relationships/slide" Target="slide338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slide" Target="slide335.xml"/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8.xml.rels><?xml version="1.0" encoding="UTF-8" standalone="yes"?>
<Relationships xmlns="http://schemas.openxmlformats.org/package/2006/relationships"><Relationship Id="rId3" Type="http://schemas.openxmlformats.org/officeDocument/2006/relationships/slide" Target="slide335.xml"/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39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42.xml"/><Relationship Id="rId4" Type="http://schemas.openxmlformats.org/officeDocument/2006/relationships/slide" Target="slide3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slide" Target="slide339.xml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3" Type="http://schemas.openxmlformats.org/officeDocument/2006/relationships/slide" Target="slide343.xml"/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2.xml.rels><?xml version="1.0" encoding="UTF-8" standalone="yes"?>
<Relationships xmlns="http://schemas.openxmlformats.org/package/2006/relationships"><Relationship Id="rId3" Type="http://schemas.openxmlformats.org/officeDocument/2006/relationships/slide" Target="slide339.xml"/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7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2.xml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6.xml"/><Relationship Id="rId4" Type="http://schemas.openxmlformats.org/officeDocument/2006/relationships/slide" Target="slide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9.xml"/><Relationship Id="rId4" Type="http://schemas.openxmlformats.org/officeDocument/2006/relationships/slide" Target="slide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1.xml"/><Relationship Id="rId4" Type="http://schemas.openxmlformats.org/officeDocument/2006/relationships/slide" Target="slide5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57.xml"/><Relationship Id="rId4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2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9.xml"/><Relationship Id="rId4" Type="http://schemas.openxmlformats.org/officeDocument/2006/relationships/slide" Target="slide7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3.xml"/><Relationship Id="rId4" Type="http://schemas.openxmlformats.org/officeDocument/2006/relationships/slide" Target="slide7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8.xml"/><Relationship Id="rId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9.xml"/><Relationship Id="rId4" Type="http://schemas.openxmlformats.org/officeDocument/2006/relationships/slide" Target="slide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6.xml"/><Relationship Id="rId4" Type="http://schemas.openxmlformats.org/officeDocument/2006/relationships/slide" Target="slide8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3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9.xml"/><Relationship Id="rId4" Type="http://schemas.openxmlformats.org/officeDocument/2006/relationships/slide" Target="slide9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1.xml"/><Relationship Id="rId4" Type="http://schemas.openxmlformats.org/officeDocument/2006/relationships/slide" Target="slide9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1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7.xml"/><Relationship Id="rId4" Type="http://schemas.openxmlformats.org/officeDocument/2006/relationships/slide" Target="slide9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9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99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95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9.xml"/><Relationship Id="rId4" Type="http://schemas.openxmlformats.org/officeDocument/2006/relationships/slide" Target="slide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98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1735492" y="195198"/>
            <a:ext cx="3769569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+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ta-IN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2 </a:t>
            </a:r>
            <a:r>
              <a:rPr lang="en-US" sz="4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Commerce</a:t>
            </a:r>
            <a:endParaRPr lang="ta-IN" sz="4000" b="1" dirty="0">
              <a:solidFill>
                <a:srgbClr val="002060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3522" y="3195520"/>
            <a:ext cx="23631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a-IN" sz="80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4563619" y="4902197"/>
            <a:ext cx="743554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6000" b="1" dirty="0" smtClean="0">
                <a:solidFill>
                  <a:srgbClr val="00B0F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One Mark Test</a:t>
            </a:r>
            <a:r>
              <a:rPr lang="ta-IN" sz="6000" b="1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endParaRPr lang="ta-IN" sz="9600" b="1" dirty="0">
              <a:solidFill>
                <a:srgbClr val="002060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2" name="Frame 1"/>
          <p:cNvSpPr/>
          <p:nvPr/>
        </p:nvSpPr>
        <p:spPr>
          <a:xfrm>
            <a:off x="6671388" y="513184"/>
            <a:ext cx="5327779" cy="3452326"/>
          </a:xfrm>
          <a:prstGeom prst="fram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9" name="Picture 2" descr="Best Courses after 12th Commerce Stream 2022: High Salary Courses - Jobs  Dig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7" y="942393"/>
            <a:ext cx="4441371" cy="257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ardrop 2"/>
          <p:cNvSpPr/>
          <p:nvPr/>
        </p:nvSpPr>
        <p:spPr>
          <a:xfrm>
            <a:off x="681135" y="1912776"/>
            <a:ext cx="3974841" cy="4562669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4" descr="School Writing Test Learning Lesson, PNG, 4367x3459px, Watercolor, Cartoon,  Flower, Frame, Heart Downlo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64" y="2796944"/>
            <a:ext cx="3250099" cy="2572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607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55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69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45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54832" y="349897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money invested in the call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 market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provides high liquidity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with  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301623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Limited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896947" y="1859712"/>
            <a:ext cx="4870579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High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43913" y="4026168"/>
            <a:ext cx="3769567" cy="194075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Low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Profitability</a:t>
            </a:r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316825" y="3923532"/>
            <a:ext cx="4310743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Profitability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474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990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0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01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371602" y="457200"/>
            <a:ext cx="9181323" cy="108235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major player in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the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71602" y="2780522"/>
            <a:ext cx="2957802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93493" y="2765362"/>
            <a:ext cx="2099388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State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Central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Bank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Reserve Bank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9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284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282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95535" y="485191"/>
            <a:ext cx="853750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Scientific management is developed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72817" y="2785187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122506" y="2677886"/>
            <a:ext cx="2724539" cy="148356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Taylor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8546840" y="2677886"/>
            <a:ext cx="2164702" cy="167018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Mayo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4842588" y="4497354"/>
            <a:ext cx="3004457" cy="177281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Jacob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19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75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30290" y="111968"/>
            <a:ext cx="10823510" cy="205273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Debt Instruments are issued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 Houses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are raising short-term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financial resources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from the money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 called 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225143" y="249127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Paper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184988" y="4348065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Government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652727" y="4702627"/>
            <a:ext cx="3853541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Deposit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77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4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56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549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27585" y="4366726"/>
            <a:ext cx="3433666" cy="15488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80922" y="2360645"/>
            <a:ext cx="4537383" cy="1484954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Bill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652728" y="4483358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27585" y="2491459"/>
            <a:ext cx="316307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Paper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427585" y="313084"/>
            <a:ext cx="9062731" cy="14098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market for buying and selling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Commercial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Bills of Exchange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known as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9188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66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85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8987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577444"/>
            <a:ext cx="10907485" cy="13850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marketable document of title to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 deposit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 a specified period may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 referred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as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82146" y="3020903"/>
            <a:ext cx="264989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Treasury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792689" y="3000026"/>
            <a:ext cx="3256384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Certificate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Deposit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792689" y="4772479"/>
            <a:ext cx="306976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Government. Securities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901110" y="4643012"/>
            <a:ext cx="241196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Commercial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Bill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12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18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12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8140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3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04865" y="428111"/>
            <a:ext cx="8136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 is the oldest stock exchange in the world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287624" y="2164707"/>
            <a:ext cx="3242388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London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789645" y="1934357"/>
            <a:ext cx="4814187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Bombay 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08922" y="4208105"/>
            <a:ext cx="3338027" cy="21897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National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673012" y="3974851"/>
            <a:ext cx="4930820" cy="204339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Amsterdam Stock Exchange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2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95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477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664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679506" y="1022351"/>
            <a:ext cx="8182947" cy="108235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There are _____ stock exchange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country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89446" y="2824261"/>
            <a:ext cx="1800809" cy="12036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21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7" y="2836506"/>
            <a:ext cx="1828801" cy="11161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95324" y="4594162"/>
            <a:ext cx="2351313" cy="933060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25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09322" y="2765362"/>
            <a:ext cx="2090058" cy="1209480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24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067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3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59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718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59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220686" y="474800"/>
            <a:ext cx="6389914" cy="9045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Jobbers transact in a stock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exchange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55576" y="1950098"/>
            <a:ext cx="2583024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Clients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756988" y="1646402"/>
            <a:ext cx="4385387" cy="228891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their Own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380930" y="4091214"/>
            <a:ext cx="5007265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839340" y="4572000"/>
            <a:ext cx="274319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For other Members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2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70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29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80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2997902" y="496611"/>
            <a:ext cx="5155498" cy="8769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 pessimistic speculator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8" y="1810631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49" y="4507405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2" y="4507405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45" y="166343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064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63283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54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855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7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>
            <a:hlinkClick r:id="rId3" action="ppaction://hlinksldjump"/>
          </p:cNvPr>
          <p:cNvSpPr/>
          <p:nvPr/>
        </p:nvSpPr>
        <p:spPr>
          <a:xfrm>
            <a:off x="3077547" y="269815"/>
            <a:ext cx="5075853" cy="123716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 optimistic speculator is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1026" name="Picture 2" descr="Covid-19 in animals: Coronavirus spillover to deer could affect humans - Vo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619" y="1732810"/>
            <a:ext cx="2406900" cy="240690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r - Wikipedi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54" y="4591381"/>
            <a:ext cx="2870750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allikattu news: 1 dead, 60 wounded as bulls run amok in Madurai - Report |  Latest News India - Hindustan Time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84" y="4591381"/>
            <a:ext cx="2991044" cy="168246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03 Lame Duck Images, Stock Photos &amp; Vectors | Shutterstock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07" y="1732810"/>
            <a:ext cx="2560359" cy="247628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91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085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27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9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8373" y="335903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Exchange Board of India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was first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established in the year 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40766" y="2397967"/>
            <a:ext cx="2202025" cy="83976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1988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298165" y="2321569"/>
            <a:ext cx="2873828" cy="117274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099387" y="4192358"/>
            <a:ext cx="2153039" cy="14555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1995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84777" y="4170783"/>
            <a:ext cx="2687216" cy="14771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962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2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60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5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425959" y="861907"/>
            <a:ext cx="6512768" cy="107302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headquarters of SEBI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299994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Calcutta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593493" y="2765362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Chennai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702630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Delhi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16016" y="2737369"/>
            <a:ext cx="2332654" cy="143341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Bombay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04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88637" y="37322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24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77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5" y="662473"/>
            <a:ext cx="834156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Dividing the work into small tasks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known 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60239" y="2841172"/>
            <a:ext cx="1898781" cy="1045028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Discipline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4739952" y="2827176"/>
            <a:ext cx="2351314" cy="107302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Unity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136293" y="2827176"/>
            <a:ext cx="2799184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Division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875246" y="4637314"/>
            <a:ext cx="2080726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Equity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0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29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17036" y="344578"/>
            <a:ext cx="10356980" cy="12969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Registering and controlling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functioning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collective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investment schemes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092501" y="2454442"/>
            <a:ext cx="3208911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114008" y="2172887"/>
            <a:ext cx="4364270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Listing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017035" y="4348065"/>
            <a:ext cx="576631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Rematerialisation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932645" y="4739951"/>
            <a:ext cx="3806890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Dematerialization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8581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3" y="41054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3463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3373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212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782147" y="4562669"/>
            <a:ext cx="2687217" cy="1296955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559420" y="2575249"/>
            <a:ext cx="3240428" cy="96244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28589" y="4562669"/>
            <a:ext cx="2248677" cy="109168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3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875453" y="2439288"/>
            <a:ext cx="235131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5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25014" y="354562"/>
            <a:ext cx="10528786" cy="192197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SEBI is empowered by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 ministry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to nominate ______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members on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Governing body of every stock</a:t>
            </a:r>
          </a:p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exchange.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7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07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6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42257" y="496524"/>
            <a:ext cx="10907485" cy="136750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Trading is dematerialized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shares commenced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 the NSE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35494" y="3081553"/>
            <a:ext cx="2705878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January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1996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07288" y="3020903"/>
            <a:ext cx="2537927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June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13980" y="4867987"/>
            <a:ext cx="2631235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35494" y="4860990"/>
            <a:ext cx="2701211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December 1996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993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47871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70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70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88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044182" y="349458"/>
            <a:ext cx="686577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is a _________ asset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50098" y="2225355"/>
            <a:ext cx="237930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Tangible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096000" y="2225355"/>
            <a:ext cx="3396343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Intangible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75453" y="4068146"/>
            <a:ext cx="2304661" cy="124097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Fixed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515877" y="4163212"/>
            <a:ext cx="2976466" cy="119431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Current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7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194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73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47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129004" y="597158"/>
            <a:ext cx="9442580" cy="11383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management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both_____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19" y="2677889"/>
            <a:ext cx="2677885" cy="141825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Science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34871" y="2597411"/>
            <a:ext cx="2528597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History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Geography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78694" y="4711960"/>
            <a:ext cx="2743200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81330" y="2547841"/>
            <a:ext cx="2799184" cy="171624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Theory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practice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280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08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92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595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794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509934" y="574368"/>
            <a:ext cx="6260841" cy="76511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Planning is a _________ function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3294" y="1951754"/>
            <a:ext cx="2425306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69653" y="1951754"/>
            <a:ext cx="3412547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pervasive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707502" y="3865969"/>
            <a:ext cx="3825551" cy="1938435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432321" y="4618247"/>
            <a:ext cx="3442157" cy="110895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selective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pervasive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615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743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1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50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502228" y="4044596"/>
            <a:ext cx="2985795" cy="166847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Servant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23518" y="2491459"/>
            <a:ext cx="4509392" cy="1279495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employer,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10671" y="4255447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Principle,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Agent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954763" y="2435661"/>
            <a:ext cx="2080726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internal,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67932" y="578499"/>
            <a:ext cx="11111172" cy="1091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Human resource management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determines the 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relationship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887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058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94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09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373223"/>
            <a:ext cx="1090748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Labour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turnover is the rate at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which employees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 the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organisation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153818" y="2671005"/>
            <a:ext cx="1884782" cy="771991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76660" y="2549707"/>
            <a:ext cx="2425959" cy="77199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leave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876660" y="4241796"/>
            <a:ext cx="2509933" cy="93306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220686" y="4241796"/>
            <a:ext cx="1884782" cy="78144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Salary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253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580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077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94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38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76395" y="492369"/>
            <a:ext cx="8067391" cy="8322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 is the process of identifying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875453" y="2304666"/>
            <a:ext cx="292048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man for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108371" y="2304666"/>
            <a:ext cx="3004457" cy="143969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good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performer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40184" y="4049505"/>
            <a:ext cx="2791020" cy="176347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662057" y="4049505"/>
            <a:ext cx="3797560" cy="160340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01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72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7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60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0139" y="633958"/>
            <a:ext cx="8969230" cy="117566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 bridges gap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between  ____  and _____ 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810139" y="2409093"/>
            <a:ext cx="2673216" cy="15476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seeker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552865"/>
            <a:ext cx="2295332" cy="140391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provider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owner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83355" y="4656598"/>
            <a:ext cx="3046449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owner and servant</a:t>
            </a: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821233" y="2409091"/>
            <a:ext cx="2406044" cy="154769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seeker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73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9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399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56996" y="418776"/>
            <a:ext cx="95918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With a wider span, there will be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___hierarchical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levels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2917" y="2733870"/>
            <a:ext cx="1898781" cy="113833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More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4655975" y="2864498"/>
            <a:ext cx="2407298" cy="100770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Less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8192277" y="2864498"/>
            <a:ext cx="2379306" cy="1119673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Multiple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4791270" y="4599991"/>
            <a:ext cx="2323322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Additional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01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957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2730" y="694591"/>
            <a:ext cx="9500896" cy="8898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Advertisement is a ________ source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recruitment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211355" y="2438519"/>
            <a:ext cx="2193412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7286310" y="2250137"/>
            <a:ext cx="3018275" cy="203734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356339" y="4394718"/>
            <a:ext cx="2995305" cy="123863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agent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547118" y="4648981"/>
            <a:ext cx="2692239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outsourcing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749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551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8539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en-US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248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175657" y="4196479"/>
            <a:ext cx="3853543" cy="1782148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outsourcing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820678" y="2416628"/>
            <a:ext cx="3259088" cy="10916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external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44681" y="4196479"/>
            <a:ext cx="3135085" cy="188478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 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94116" y="2487461"/>
            <a:ext cx="2127378" cy="1283493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internal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40972" y="685842"/>
            <a:ext cx="8538794" cy="97169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Transfer is an ________ source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recruitment.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302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78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8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8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46453" y="844061"/>
            <a:ext cx="10534258" cy="81084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E-recruitment is possible only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through 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facility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56792" y="2591699"/>
            <a:ext cx="266855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Broadband</a:t>
            </a:r>
            <a:r>
              <a:rPr lang="ta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904654" y="2591699"/>
            <a:ext cx="2220686" cy="828210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Computer 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904654" y="4332540"/>
            <a:ext cx="2435287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4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992085" y="4337893"/>
            <a:ext cx="2397968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199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873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/>
        </p:nvSpPr>
        <p:spPr>
          <a:xfrm>
            <a:off x="1026488" y="894206"/>
            <a:ext cx="33091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Prepared by ….</a:t>
            </a:r>
            <a:endParaRPr sz="1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5617031" y="2677302"/>
            <a:ext cx="5775648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M.MuthuSelvam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.,M.Com.M.Ed.,</a:t>
            </a:r>
            <a:r>
              <a:rPr lang="en-US" sz="2000" b="1" dirty="0" err="1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M.Phil</a:t>
            </a: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2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PG Asst. in Commerce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MLWA HSS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(Run by Jain Educational &amp; Empowerment Trust)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Madurai 625 001</a:t>
            </a:r>
            <a:endParaRPr lang="en-US" sz="3200" b="1" dirty="0" smtClean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Cell No: 98421 04826</a:t>
            </a:r>
          </a:p>
        </p:txBody>
      </p:sp>
      <p:sp>
        <p:nvSpPr>
          <p:cNvPr id="3" name="Oval 2"/>
          <p:cNvSpPr/>
          <p:nvPr/>
        </p:nvSpPr>
        <p:spPr>
          <a:xfrm>
            <a:off x="270588" y="1996750"/>
            <a:ext cx="5486400" cy="376023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02" name="Picture 6" descr="5,506,772 Prepared Images, Stock Photos &amp; Vector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26" y="2578902"/>
            <a:ext cx="3402524" cy="259593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561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861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500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110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071465" y="352011"/>
            <a:ext cx="1028233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recruitment and Selection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Process aimed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kind of people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75796" y="2743017"/>
            <a:ext cx="2666043" cy="84909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people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515101" y="2624261"/>
            <a:ext cx="3101172" cy="117751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At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15651" y="4057367"/>
            <a:ext cx="2986334" cy="1414794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do right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things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559838" y="4057367"/>
            <a:ext cx="3187123" cy="149937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above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348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5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773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46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240971" y="615821"/>
            <a:ext cx="9265838" cy="126896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Selection is usually considered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 _____   process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558212" y="2677889"/>
            <a:ext cx="2295330" cy="942389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Positive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388220" y="2677889"/>
            <a:ext cx="2341984" cy="117215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Natural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562668" y="4310159"/>
            <a:ext cx="3181740" cy="97038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None of these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35893" y="2677889"/>
            <a:ext cx="2435290" cy="118440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Negative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924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4523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170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      </a:t>
            </a:r>
            <a:r>
              <a:rPr lang="en-US" sz="3200" b="1" dirty="0" smtClean="0">
                <a:latin typeface="+mn-lt"/>
              </a:rPr>
              <a:t>Good</a:t>
            </a:r>
            <a:endParaRPr lang="en-IN" sz="3200" b="1" dirty="0">
              <a:latin typeface="+mn-lt"/>
            </a:endParaRPr>
          </a:p>
          <a:p>
            <a:r>
              <a:rPr lang="en-US" sz="3200" dirty="0" smtClean="0">
                <a:latin typeface="+mn-lt"/>
              </a:rPr>
              <a:t>    </a:t>
            </a:r>
            <a:r>
              <a:rPr lang="en-US" sz="3200" b="1" dirty="0" smtClean="0">
                <a:latin typeface="+mn-lt"/>
              </a:rPr>
              <a:t>Try </a:t>
            </a:r>
            <a:r>
              <a:rPr lang="en-US" sz="3200" b="1" dirty="0">
                <a:latin typeface="+mn-lt"/>
              </a:rPr>
              <a:t>Next </a:t>
            </a:r>
            <a:r>
              <a:rPr lang="en-US" sz="3200" b="1" dirty="0" smtClean="0">
                <a:latin typeface="+mn-lt"/>
              </a:rPr>
              <a:t>One</a:t>
            </a:r>
            <a:r>
              <a:rPr lang="ta-IN" sz="3200" b="1" dirty="0" smtClean="0">
                <a:solidFill>
                  <a:schemeClr val="dk1"/>
                </a:solidFill>
                <a:latin typeface="+mn-lt"/>
                <a:ea typeface="Calibri"/>
                <a:cs typeface="TAU-Marutham" panose="020B0604020202020204" pitchFamily="34" charset="0"/>
                <a:sym typeface="Calibri"/>
              </a:rPr>
              <a:t>  </a:t>
            </a:r>
            <a:endParaRPr sz="3200" b="1" dirty="0">
              <a:solidFill>
                <a:schemeClr val="dk1"/>
              </a:solidFill>
              <a:latin typeface="+mn-lt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209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133643" y="4936920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/>
              <a:t>       </a:t>
            </a:r>
            <a:r>
              <a:rPr lang="en-US" sz="3200" b="1" dirty="0" smtClean="0"/>
              <a:t>Wrong</a:t>
            </a:r>
            <a:endParaRPr lang="en-IN" sz="3200" b="1" dirty="0"/>
          </a:p>
          <a:p>
            <a:r>
              <a:rPr lang="en-US" sz="3200" b="1" dirty="0" smtClean="0"/>
              <a:t>     Try </a:t>
            </a:r>
            <a:r>
              <a:rPr lang="en-US" sz="3200" b="1" dirty="0"/>
              <a:t>Again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373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96820" y="462485"/>
            <a:ext cx="10356980" cy="133427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test is used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measure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various characteristics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candidate?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14196" y="2535238"/>
            <a:ext cx="3488994" cy="1238426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Physical 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871412" y="2454442"/>
            <a:ext cx="5502604" cy="190995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Psychological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Test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1614196" y="4063480"/>
            <a:ext cx="4599338" cy="1803142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Attitude 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298871" y="4763282"/>
            <a:ext cx="3916525" cy="108701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Proficiency tests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1084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01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1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890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46853" y="4376058"/>
            <a:ext cx="3013788" cy="1502229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Interview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90253" y="2439288"/>
            <a:ext cx="3874910" cy="109306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848669" y="4376058"/>
            <a:ext cx="2388637" cy="129695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Induction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080727" y="2439288"/>
            <a:ext cx="2146040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999752" y="317291"/>
            <a:ext cx="9981001" cy="12782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process of eliminating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unsuitable candidate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06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26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0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675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230089" y="461293"/>
            <a:ext cx="8752111" cy="12462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Job first man next is one of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principles of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20903"/>
            <a:ext cx="2258009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Test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764693" y="3020903"/>
            <a:ext cx="2397967" cy="93084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Interview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95322" y="4745061"/>
            <a:ext cx="248194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placement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744824" y="4745061"/>
            <a:ext cx="2258009" cy="1087018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528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128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07299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108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175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37588" y="709130"/>
            <a:ext cx="5215812" cy="76511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Off the Job training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given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07502" y="2043403"/>
            <a:ext cx="2677886" cy="1007711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class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room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417906" y="2000988"/>
            <a:ext cx="3470988" cy="130913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>
                <a:latin typeface="TAU-Marutham" panose="020B0604020202020204" pitchFamily="34" charset="0"/>
                <a:cs typeface="TAU-Marutham" panose="020B0604020202020204" pitchFamily="34" charset="0"/>
              </a:rPr>
              <a:t>Outside the factory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477106" y="4142792"/>
            <a:ext cx="3172229" cy="1301262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 off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days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49108" y="3895511"/>
            <a:ext cx="4459120" cy="164364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playground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13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13992" y="335903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24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984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7440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51064" y="522514"/>
            <a:ext cx="11489871" cy="155128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trainees are trained by supervisor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or by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superior at the job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96956" y="2661557"/>
            <a:ext cx="2472610" cy="135527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Vestibule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811208" y="2490146"/>
            <a:ext cx="2341984" cy="149872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Role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3877644" y="4637315"/>
            <a:ext cx="4436708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Apprenticeship 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883019" y="2570556"/>
            <a:ext cx="2425959" cy="1644519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Refresher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4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932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83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174033" y="4152122"/>
            <a:ext cx="3237721" cy="15626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143463" y="2027431"/>
            <a:ext cx="48759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249887" y="4275638"/>
            <a:ext cx="3498980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82960" y="2062437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Innovating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539552" y="387588"/>
            <a:ext cx="8574832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primary function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management?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15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/>
              <a:t>      </a:t>
            </a:r>
            <a:r>
              <a:rPr lang="en-US" sz="3200" b="1" dirty="0" smtClean="0"/>
              <a:t>Wrong</a:t>
            </a:r>
            <a:endParaRPr lang="en-IN" sz="3200" b="1" dirty="0"/>
          </a:p>
          <a:p>
            <a:r>
              <a:rPr lang="en-US" sz="3200" b="1" dirty="0" smtClean="0"/>
              <a:t>    Try </a:t>
            </a:r>
            <a:r>
              <a:rPr lang="en-US" sz="3200" b="1" dirty="0"/>
              <a:t>Again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5862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504" y="428291"/>
            <a:ext cx="10695215" cy="11569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 is useful to prevent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skill obsolescence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employees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966" y="2688878"/>
            <a:ext cx="2471793" cy="1020430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571207" y="2391995"/>
            <a:ext cx="4186988" cy="161419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analysis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40768" y="4516017"/>
            <a:ext cx="3886977" cy="1366934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317532" y="4739955"/>
            <a:ext cx="3440663" cy="114299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344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978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1485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703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43609" y="3770953"/>
            <a:ext cx="3806889" cy="1884784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analysis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design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096000" y="1887565"/>
            <a:ext cx="4369432" cy="184566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the Job and Off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Job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117702" y="4098342"/>
            <a:ext cx="2864498" cy="1688842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Physical and mental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343609" y="1925291"/>
            <a:ext cx="3648268" cy="137308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Job rotation and Job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enrichment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073020" y="290232"/>
            <a:ext cx="9882285" cy="11569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 methods can be classified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into 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965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79307" y="38255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31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35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691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625154" y="293342"/>
            <a:ext cx="10907485" cy="14328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Improves Skill Levels of employees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ensure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better job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performance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754155" y="2796968"/>
            <a:ext cx="2369975" cy="636697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Training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932646" y="2866949"/>
            <a:ext cx="2817845" cy="566716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Selection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699383" y="4735731"/>
            <a:ext cx="3470985" cy="937281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Performance appraisal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754155" y="4735731"/>
            <a:ext cx="2393301" cy="53606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Recruitment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231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41984" y="485192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078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68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32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1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Wrong</a:t>
            </a:r>
          </a:p>
          <a:p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616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948315" y="360485"/>
            <a:ext cx="10524930" cy="12630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One who promotes (or) Exchange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of goods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or services for money is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737826" y="2355190"/>
            <a:ext cx="2855166" cy="970388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7016052" y="2241541"/>
            <a:ext cx="3189095" cy="119768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841539" y="4137024"/>
            <a:ext cx="2647740" cy="1394209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897291" y="4273062"/>
            <a:ext cx="3426616" cy="13070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914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072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 smtClean="0"/>
              <a:t>        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28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28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35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895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071406" y="632231"/>
            <a:ext cx="9866225" cy="99335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marketer initially wants to know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1406" y="2690446"/>
            <a:ext cx="3166486" cy="151475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Qualification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92275" y="2822330"/>
            <a:ext cx="3161525" cy="118838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Background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623315" y="4658668"/>
            <a:ext cx="3359022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Needs of the customers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696408" y="2731740"/>
            <a:ext cx="2799184" cy="1432162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Quality of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416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56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372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20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222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95450" y="434580"/>
            <a:ext cx="8601100" cy="12036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Spot market is classified on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basis of 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154115" y="2454442"/>
            <a:ext cx="2454554" cy="899131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Commodity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05521" y="2395137"/>
            <a:ext cx="4125442" cy="147459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Transaction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154115" y="4224295"/>
            <a:ext cx="3780693" cy="142291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Regulation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35076" y="4625516"/>
            <a:ext cx="2466332" cy="97504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848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4868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62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17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23528" y="3770954"/>
            <a:ext cx="2780523" cy="178214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232850" y="1996752"/>
            <a:ext cx="4300335" cy="165151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Manufactured Goods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445828" y="3956180"/>
            <a:ext cx="2295331" cy="145557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Family 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623527" y="1996752"/>
            <a:ext cx="2780523" cy="1529862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Exchange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94738" y="326769"/>
            <a:ext cx="11002523" cy="1450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of the market deals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purchase and sale of shares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debentures?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5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955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3175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383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93632" y="553915"/>
            <a:ext cx="8616462" cy="8910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Stock Exchange Market is also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   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44014" y="2347188"/>
            <a:ext cx="2864499" cy="916850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Spot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024395" y="2417885"/>
            <a:ext cx="2957805" cy="846154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Local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65909" y="4612100"/>
            <a:ext cx="2892491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National Market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44014" y="4509138"/>
            <a:ext cx="2813179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Security Market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510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32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9149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68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141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20890" y="784820"/>
            <a:ext cx="8593494" cy="8345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initial stage of Marketing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 is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17442" y="2125427"/>
            <a:ext cx="2745532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Monopoly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system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96339" y="2174980"/>
            <a:ext cx="4418045" cy="1286675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Exchange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Money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734328" y="4396564"/>
            <a:ext cx="3111759" cy="158234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Barter system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49756" y="4318064"/>
            <a:ext cx="3932444" cy="166084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Self producing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21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21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3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0" y="4490733"/>
            <a:ext cx="3676357" cy="18656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lvl="0" algn="ctr"/>
            <a:r>
              <a:rPr lang="ta-IN" sz="32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32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35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079491" y="1041408"/>
            <a:ext cx="6033018" cy="74465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supreme in the Market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34892" y="2714748"/>
            <a:ext cx="2403708" cy="10533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7944357" y="2812961"/>
            <a:ext cx="3013790" cy="809469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926920" y="4486412"/>
            <a:ext cx="2747866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926920" y="2714748"/>
            <a:ext cx="2279539" cy="106014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066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847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461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1814805" y="394218"/>
            <a:ext cx="8122298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main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774440" y="2677889"/>
            <a:ext cx="3498979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Decision-making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2612572"/>
            <a:ext cx="3200401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25348" y="4758613"/>
            <a:ext cx="3415002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525348" y="2690717"/>
            <a:ext cx="3097764" cy="1377433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22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133643" y="4658684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75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557115" y="404979"/>
            <a:ext cx="11077770" cy="12475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following variables which one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not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variable of marketing mix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934308" y="2822331"/>
            <a:ext cx="2808102" cy="800172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Place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553049" y="2482697"/>
            <a:ext cx="3670339" cy="147944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Product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2181271" y="4257856"/>
            <a:ext cx="3489768" cy="158902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Program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Variable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951305" y="4551006"/>
            <a:ext cx="2873828" cy="1392593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Price Variable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437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5997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US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r>
              <a:rPr lang="en-US" sz="3200" b="1" dirty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 </a:t>
            </a: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500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617785" y="4225999"/>
            <a:ext cx="2724718" cy="1362807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498580" y="2549768"/>
            <a:ext cx="3700498" cy="1074451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Retailer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518860" y="4391763"/>
            <a:ext cx="1994418" cy="102080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Seller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44825" y="2762936"/>
            <a:ext cx="2659224" cy="861283"/>
          </a:xfrm>
          <a:prstGeom prst="doubleWave">
            <a:avLst>
              <a:gd name="adj1" fmla="val 6250"/>
              <a:gd name="adj2" fmla="val 331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40414" y="191676"/>
            <a:ext cx="11111172" cy="200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Marketing mix means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 program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that is offered by a firm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its target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______________ to earn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profits through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satisfaction of their wants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999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778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18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Again</a:t>
            </a:r>
            <a:r>
              <a:rPr lang="en-US" sz="3200" b="1" dirty="0" smtClean="0"/>
              <a:t>   </a:t>
            </a:r>
            <a:endParaRPr lang="en-IN" sz="3200" b="1" dirty="0"/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0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13585" y="500956"/>
            <a:ext cx="8978923" cy="127305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one is the example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Intangible product 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47462" y="2754916"/>
            <a:ext cx="1950097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Education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209521" y="2694266"/>
            <a:ext cx="1968759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Mobiles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8332236" y="4404731"/>
            <a:ext cx="225800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Vehicles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3349690" y="4404731"/>
            <a:ext cx="2421294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Garments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05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759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531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334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/>
          </a:p>
          <a:p>
            <a:r>
              <a:rPr lang="en-US" sz="3200" b="1" dirty="0" smtClean="0"/>
              <a:t>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000" b="1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IN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IN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lvl="0" algn="ctr"/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89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823956" y="460764"/>
            <a:ext cx="750468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Selling goods/ services through internet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67543" y="2127380"/>
            <a:ext cx="2612572" cy="933066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Green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655777" y="2125965"/>
            <a:ext cx="3255128" cy="1145110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E-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business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393133" y="4123592"/>
            <a:ext cx="3349868" cy="1672338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Social 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5952930" y="3974851"/>
            <a:ext cx="4650901" cy="16981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Meta marketing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73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52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68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92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191876" y="692926"/>
            <a:ext cx="6025961" cy="95172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gateway to internet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2939" y="2579917"/>
            <a:ext cx="2318656" cy="110101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Portal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25542" y="2766240"/>
            <a:ext cx="1978092" cy="690466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Modem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142333" y="4441373"/>
            <a:ext cx="2323324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Webnaire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122506" y="2640569"/>
            <a:ext cx="2164702" cy="94180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CPU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451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86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02391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endParaRPr lang="en-IN" sz="3200" dirty="0"/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175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277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000" b="1" dirty="0" smtClean="0"/>
              <a:t>       </a:t>
            </a:r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0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0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0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293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07082" y="555792"/>
            <a:ext cx="5246318" cy="90506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marketing deals with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: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2389893" y="2559536"/>
            <a:ext cx="2154719" cy="875023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Society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467494" y="2172191"/>
            <a:ext cx="3230422" cy="160850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Class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4" action="ppaction://hlinksldjump"/>
          </p:cNvPr>
          <p:cNvSpPr/>
          <p:nvPr/>
        </p:nvSpPr>
        <p:spPr>
          <a:xfrm>
            <a:off x="2389893" y="4145889"/>
            <a:ext cx="2836507" cy="149913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change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776359" y="4660645"/>
            <a:ext cx="2921557" cy="98437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Social evil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59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093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33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528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02518" y="4257508"/>
            <a:ext cx="4038181" cy="185938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buyer to another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buyer’s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510086" y="2213296"/>
            <a:ext cx="4201027" cy="1402708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Retailer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customers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7015064" y="4394099"/>
            <a:ext cx="3191069" cy="158620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Direct contact of marketer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240972" y="2286000"/>
            <a:ext cx="3890864" cy="94939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Customer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buyers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1119673" y="290145"/>
            <a:ext cx="10039739" cy="12750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Effective use of Social media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marketing increase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conversion rates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8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406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99754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6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5266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927839" y="741125"/>
            <a:ext cx="6100069" cy="8788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Pure play retailers are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called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959429" y="2547374"/>
            <a:ext cx="2985795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Market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creators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643396" y="2540377"/>
            <a:ext cx="2892490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Transaction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brokers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6643397" y="4497589"/>
            <a:ext cx="2892490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Agents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2034074" y="4408950"/>
            <a:ext cx="2911150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Merchants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299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194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2062066" y="3867766"/>
            <a:ext cx="2911150" cy="159997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5975512" y="2062437"/>
            <a:ext cx="4418790" cy="1485970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Subordinate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536094" y="4089254"/>
            <a:ext cx="3498980" cy="115699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Supervisor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2192695" y="2165674"/>
            <a:ext cx="2332652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Superior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2062066" y="404468"/>
            <a:ext cx="7977673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what a _______ does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575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577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 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23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/>
              <a:t>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1481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74588" y="505590"/>
            <a:ext cx="10642823" cy="898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term ‘consumerism’ came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intoexistence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year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295329" y="2397967"/>
            <a:ext cx="2136711" cy="5971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335488" y="2167617"/>
            <a:ext cx="2855166" cy="82751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1957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2715208" y="3965510"/>
            <a:ext cx="1478902" cy="1219403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1954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6475446" y="4083911"/>
            <a:ext cx="2715208" cy="124096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1958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40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697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041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105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003572" y="1035164"/>
            <a:ext cx="7905358" cy="72214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Who is the father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Movement?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350608" y="2547841"/>
            <a:ext cx="2491274" cy="1551794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Mahatma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Gandhi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15910" y="2589254"/>
            <a:ext cx="2528598" cy="1194318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Ralph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Nader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795934" y="4170784"/>
            <a:ext cx="2799184" cy="992546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Jawaharlal Nehru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464700" y="2656896"/>
            <a:ext cx="3228392" cy="1073021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Mr.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Jhon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F.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Kennedy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784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78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01244" y="486727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309</a:t>
            </a:fld>
            <a:endParaRPr lang="ta-IN"/>
          </a:p>
        </p:txBody>
      </p:sp>
      <p:sp>
        <p:nvSpPr>
          <p:cNvPr id="6" name="Google Shape;130;p7">
            <a:hlinkClick r:id="rId3" action="ppaction://hlinksldjump"/>
          </p:cNvPr>
          <p:cNvSpPr/>
          <p:nvPr/>
        </p:nvSpPr>
        <p:spPr>
          <a:xfrm>
            <a:off x="7376663" y="4867276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418257" y="433872"/>
            <a:ext cx="9097345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_______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is included in every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managerial function.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418257" y="2458615"/>
            <a:ext cx="3256385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Co-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ordinating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550091" y="2132043"/>
            <a:ext cx="3937518" cy="1922106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082353" y="4763275"/>
            <a:ext cx="3844212" cy="137160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50295" y="4376055"/>
            <a:ext cx="5337110" cy="184279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147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6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03446" y="508516"/>
            <a:ext cx="7381232" cy="10450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Sale of Goods Act was passed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year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782147" y="2596672"/>
            <a:ext cx="1942448" cy="666218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1962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84776" y="2454442"/>
            <a:ext cx="2715207" cy="1193827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1972</a:t>
            </a:r>
            <a:endParaRPr lang="ta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903446" y="4163788"/>
            <a:ext cx="2528596" cy="93772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1930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016619" y="4383547"/>
            <a:ext cx="2080727" cy="732449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1985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5142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867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65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44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38131" y="3770954"/>
            <a:ext cx="2519265" cy="1383263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15. 04. 1987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817973" y="1919081"/>
            <a:ext cx="3147121" cy="150128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01. 04. 1986</a:t>
            </a:r>
            <a:r>
              <a:rPr lang="ta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 </a:t>
            </a:r>
          </a:p>
          <a:p>
            <a:pPr fontAlgn="ctr"/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333862" y="4098472"/>
            <a:ext cx="2435289" cy="99837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 04. 1990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996750" y="2269672"/>
            <a:ext cx="2202025" cy="800100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01. 01. 1986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481514" y="486441"/>
            <a:ext cx="11228971" cy="90191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Consumer Protection Act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came into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force with effect from</a:t>
            </a:r>
            <a:endParaRPr lang="en-IN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191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85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471582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985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418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884857" y="410568"/>
            <a:ext cx="10468943" cy="186788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 of every year is declared 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 Consumer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Protection Day to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educate the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public about their rights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and responsibilities.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838131" y="3086218"/>
            <a:ext cx="2052735" cy="590044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August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00597" y="2960255"/>
            <a:ext cx="2397968" cy="538725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April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100597" y="4432705"/>
            <a:ext cx="2467944" cy="57805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September 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838132" y="4484025"/>
            <a:ext cx="2052734" cy="526735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March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15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319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237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4655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397968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88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366075" y="475435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530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85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39551" y="460114"/>
            <a:ext cx="8864082" cy="8584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final aim of modern marketing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is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539550" y="2164707"/>
            <a:ext cx="2360645" cy="1063685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Maximum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5673012" y="1987420"/>
            <a:ext cx="4646645" cy="1324947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Minimum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profit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427584" y="4074568"/>
            <a:ext cx="2863062" cy="1766395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satisfaction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4" action="ppaction://hlinksldjump"/>
          </p:cNvPr>
          <p:cNvSpPr/>
          <p:nvPr/>
        </p:nvSpPr>
        <p:spPr>
          <a:xfrm>
            <a:off x="6051768" y="3901302"/>
            <a:ext cx="3889131" cy="1866112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Service to the society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629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405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325</a:t>
            </a:fld>
            <a:endParaRPr lang="ta-IN" dirty="0"/>
          </a:p>
        </p:txBody>
      </p:sp>
    </p:spTree>
    <p:extLst>
      <p:ext uri="{BB962C8B-B14F-4D97-AF65-F5344CB8AC3E}">
        <p14:creationId xmlns:p14="http://schemas.microsoft.com/office/powerpoint/2010/main" val="971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Again 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1683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390849" y="582935"/>
            <a:ext cx="7410301" cy="116633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 is the king of modern marketing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75655" y="2579332"/>
            <a:ext cx="2570583" cy="1156413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Consumer 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402218" y="2662142"/>
            <a:ext cx="2687218" cy="86774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Producer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483178" y="4490876"/>
            <a:ext cx="2990642" cy="503852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Reatailer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74636" y="2579332"/>
            <a:ext cx="2799184" cy="105377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Wholesaler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670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735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329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060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73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754357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Again 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413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03385" y="756139"/>
            <a:ext cx="11073354" cy="8903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As the consumer is having the rights,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they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also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having   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419779" y="2705877"/>
            <a:ext cx="2422806" cy="940197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Measures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647314" y="2502429"/>
            <a:ext cx="3926572" cy="157418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Promotion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419779" y="4338734"/>
            <a:ext cx="5237642" cy="1161661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Responsibilities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7816361" y="4418049"/>
            <a:ext cx="2447671" cy="1082346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Duties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97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1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487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253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60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828800" y="4562669"/>
            <a:ext cx="3582955" cy="1595536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326154" y="2354813"/>
            <a:ext cx="4889241" cy="1418253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Right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choose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7865706" y="4562669"/>
            <a:ext cx="2551922" cy="1315618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to be informed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828800" y="2640563"/>
            <a:ext cx="2953139" cy="1199518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Right to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safety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680133" y="443111"/>
            <a:ext cx="11111172" cy="11891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not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consumer right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summed up by John F.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Kennedy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610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3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6099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30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733892" y="536329"/>
            <a:ext cx="10907485" cy="130772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It is the responsibility of a consumer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that he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must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obtai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 as a proof for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 purchase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of goods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427585" y="2831841"/>
            <a:ext cx="2649894" cy="669589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receipt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5" action="ppaction://hlinksldjump"/>
          </p:cNvPr>
          <p:cNvSpPr/>
          <p:nvPr/>
        </p:nvSpPr>
        <p:spPr>
          <a:xfrm>
            <a:off x="6857999" y="2892489"/>
            <a:ext cx="3387013" cy="60894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Warranty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card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857999" y="4236541"/>
            <a:ext cx="3387013" cy="792659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these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1427585" y="4236541"/>
            <a:ext cx="2649894" cy="792659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Invoice</a:t>
            </a:r>
            <a:endParaRPr lang="ta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344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2243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983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5744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594675" y="4638677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    Good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Next </a:t>
            </a:r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One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15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    Wrong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r>
              <a:rPr lang="en-US" sz="32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   Try </a:t>
            </a:r>
            <a:r>
              <a:rPr lang="en-US" sz="3200" b="1" dirty="0">
                <a:latin typeface="TAU-Marutham" panose="020B0604020202020204" pitchFamily="34" charset="0"/>
                <a:cs typeface="TAU-Marutham" panose="020B0604020202020204" pitchFamily="34" charset="0"/>
              </a:rPr>
              <a:t>Again</a:t>
            </a:r>
            <a:endParaRPr lang="en-IN" sz="3200" b="1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438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351" y="460829"/>
            <a:ext cx="10515600" cy="1768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Greetings to get More Marks</a:t>
            </a:r>
          </a:p>
          <a:p>
            <a:pPr marL="11430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in </a:t>
            </a: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Quarterly </a:t>
            </a:r>
            <a:r>
              <a:rPr lang="en-US" sz="6000" dirty="0" smtClean="0">
                <a:solidFill>
                  <a:srgbClr val="002060"/>
                </a:solidFill>
                <a:latin typeface="TAU-Marutham" panose="020B0604020202020204" pitchFamily="34" charset="0"/>
                <a:cs typeface="TAU-Marutham" panose="020B0604020202020204" pitchFamily="34" charset="0"/>
                <a:hlinkClick r:id="" action="ppaction://hlinkshowjump?jump=endshow"/>
              </a:rPr>
              <a:t>Exam</a:t>
            </a:r>
            <a:endParaRPr lang="en-IN" sz="4800" dirty="0">
              <a:solidFill>
                <a:srgbClr val="FFFF00"/>
              </a:solidFill>
              <a:latin typeface="TAU-Marutham" panose="020B0604020202020204" pitchFamily="34" charset="0"/>
              <a:cs typeface="TAU-Marutham" panose="020B0604020202020204" pitchFamily="34" charset="0"/>
              <a:hlinkClick r:id="" action="ppaction://hlinkshowjump?jump=endshow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298233" y="678951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endParaRPr lang="en-US" sz="4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endParaRPr lang="en-IN" sz="4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pic>
        <p:nvPicPr>
          <p:cNvPr id="9" name="Picture 2" descr="Clapping Hands on Apple iOS 15.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902" y="2396605"/>
            <a:ext cx="3596498" cy="35965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z="1400" b="1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4814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88841" y="485191"/>
            <a:ext cx="8677469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of the following is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verification function?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528596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4" action="ppaction://hlinksldjump"/>
          </p:cNvPr>
          <p:cNvSpPr/>
          <p:nvPr/>
        </p:nvSpPr>
        <p:spPr>
          <a:xfrm>
            <a:off x="6909319" y="2058566"/>
            <a:ext cx="3802224" cy="1878952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Organising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4" action="ppaction://hlinksldjump"/>
          </p:cNvPr>
          <p:cNvSpPr/>
          <p:nvPr/>
        </p:nvSpPr>
        <p:spPr>
          <a:xfrm>
            <a:off x="1555881" y="4029657"/>
            <a:ext cx="3769567" cy="1988587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7" y="4310743"/>
            <a:ext cx="5411755" cy="1604864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4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774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498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317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79" y="466529"/>
            <a:ext cx="796834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goals are achieved with 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858416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Motivation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355772" y="2332653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Controlling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998375" y="4599992"/>
            <a:ext cx="4655976" cy="1315616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Planning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6708709" y="4665306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Staffing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39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877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7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1284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0602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309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802434" y="359700"/>
            <a:ext cx="10786188" cy="195709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___________ System gives full Scope to </a:t>
            </a:r>
            <a:r>
              <a:rPr lang="en-US" sz="32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theIndividual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Strength and Responsibility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73020" y="2794463"/>
            <a:ext cx="1996750" cy="970380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153400" y="2781634"/>
            <a:ext cx="2006084" cy="1077627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5" action="ppaction://hlinksldjump"/>
          </p:cNvPr>
          <p:cNvSpPr/>
          <p:nvPr/>
        </p:nvSpPr>
        <p:spPr>
          <a:xfrm>
            <a:off x="4500466" y="4814595"/>
            <a:ext cx="2338872" cy="830425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702627" y="2785135"/>
            <a:ext cx="1894115" cy="1074126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0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1871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745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48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558215" y="487521"/>
            <a:ext cx="7707083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Which is the First step in Process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 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1026368" y="2635895"/>
            <a:ext cx="4161453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Fixing Key Result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Area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6550090" y="2575247"/>
            <a:ext cx="4161453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Appraisal of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5" action="ppaction://hlinksldjump"/>
          </p:cNvPr>
          <p:cNvSpPr/>
          <p:nvPr/>
        </p:nvSpPr>
        <p:spPr>
          <a:xfrm>
            <a:off x="6550090" y="4373721"/>
            <a:ext cx="4161453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Defining </a:t>
            </a:r>
            <a:r>
              <a:rPr lang="en-US" sz="28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Organisational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 Objectives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4" action="ppaction://hlinksldjump"/>
          </p:cNvPr>
          <p:cNvSpPr/>
          <p:nvPr/>
        </p:nvSpPr>
        <p:spPr>
          <a:xfrm>
            <a:off x="1026368" y="4359727"/>
            <a:ext cx="4161453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Matching Resources with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Activities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7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80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49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7612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191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7563" y="4527392"/>
            <a:ext cx="3163077" cy="1091682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4" action="ppaction://hlinksldjump"/>
          </p:cNvPr>
          <p:cNvSpPr/>
          <p:nvPr/>
        </p:nvSpPr>
        <p:spPr>
          <a:xfrm>
            <a:off x="6288832" y="2728684"/>
            <a:ext cx="3128461" cy="115856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587414" y="4527392"/>
            <a:ext cx="2481941" cy="106369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595536" y="2607755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569171" y="653142"/>
            <a:ext cx="11103428" cy="14087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__________ keeps Management Alert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Opportunities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and Threats by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Identifying Critical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Problems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7519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25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2346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75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910869" y="361636"/>
            <a:ext cx="10442931" cy="1625736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Delegation of Authority is Easily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Done with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Help of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632857" y="3088432"/>
            <a:ext cx="1866121" cy="108526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MBM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201606" y="3237722"/>
            <a:ext cx="2146044" cy="935975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MBO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5036198" y="4954556"/>
            <a:ext cx="2085393" cy="877077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MBA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5036198" y="3068965"/>
            <a:ext cx="1908108" cy="108526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MBE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3957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0885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650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r>
              <a:rPr lang="ta-IN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92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670181" y="418774"/>
            <a:ext cx="802432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MBO is </a:t>
            </a:r>
            <a:r>
              <a:rPr lang="en-US" sz="3200" dirty="0" err="1">
                <a:latin typeface="TAU-Marutham" panose="020B0604020202020204" pitchFamily="34" charset="0"/>
                <a:cs typeface="TAU-Marutham" panose="020B0604020202020204" pitchFamily="34" charset="0"/>
              </a:rPr>
              <a:t>popularised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 in the USA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by 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184988" y="2332653"/>
            <a:ext cx="35829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George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Odiorne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5523722" y="2211354"/>
            <a:ext cx="5514392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Prof.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Reddin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324947" y="4282751"/>
            <a:ext cx="4655976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Henry </a:t>
            </a:r>
            <a:r>
              <a:rPr lang="en-US" sz="2800" dirty="0" err="1" smtClean="0">
                <a:latin typeface="TAU-Marutham" panose="020B0604020202020204" pitchFamily="34" charset="0"/>
                <a:cs typeface="TAU-Marutham" panose="020B0604020202020204" pitchFamily="34" charset="0"/>
              </a:rPr>
              <a:t>Fayol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00595" y="4674637"/>
            <a:ext cx="3461657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F.W Taylor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59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496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361820" y="450006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b="1" dirty="0" smtClean="0"/>
              <a:t>M. MuthuSelvam, Madurai. Cell No: 9842104826</a:t>
            </a:r>
            <a:endParaRPr lang="pt-BR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40121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288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215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559789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2116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936102" y="485191"/>
            <a:ext cx="7660432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market facilitates business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firms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1926771" y="2363561"/>
            <a:ext cx="2626568" cy="1327990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rise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6909319" y="2058566"/>
            <a:ext cx="3391677" cy="1655018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recruit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workers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502228" y="4238431"/>
            <a:ext cx="3524640" cy="1337776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To </a:t>
            </a:r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make more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sales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87618" y="4185946"/>
            <a:ext cx="5103843" cy="2146041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To minimize fund requirement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154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3863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035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1338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2531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03847" y="540587"/>
            <a:ext cx="5458408" cy="1511564"/>
          </a:xfrm>
          <a:prstGeom prst="wave">
            <a:avLst>
              <a:gd name="adj1" fmla="val 12500"/>
              <a:gd name="adj2" fmla="val 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is a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for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007706" y="2901821"/>
            <a:ext cx="3265713" cy="139959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374222" y="2901820"/>
            <a:ext cx="2939141" cy="124097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385384" y="4644183"/>
            <a:ext cx="3876871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Both Short Term and Medium Term Finance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62670" y="3029535"/>
            <a:ext cx="3424334" cy="1171444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Medium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Finance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0385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434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69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577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3424336" y="403548"/>
            <a:ext cx="5561043" cy="1562877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Management is an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________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231641" y="2686048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Art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5" action="ppaction://hlinksldjump"/>
          </p:cNvPr>
          <p:cNvSpPr/>
          <p:nvPr/>
        </p:nvSpPr>
        <p:spPr>
          <a:xfrm>
            <a:off x="8518848" y="2634731"/>
            <a:ext cx="2612572" cy="1399592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and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41372" y="4702629"/>
            <a:ext cx="2985796" cy="1268963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Art or Science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4" action="ppaction://hlinksldjump"/>
          </p:cNvPr>
          <p:cNvSpPr/>
          <p:nvPr/>
        </p:nvSpPr>
        <p:spPr>
          <a:xfrm>
            <a:off x="4581331" y="2429455"/>
            <a:ext cx="2575249" cy="1903445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Science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M. MuthuSelvam, Madurai. Cell No: 9842104826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</a:t>
            </a:fld>
            <a:endParaRPr lang="ta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9791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825624" y="707344"/>
            <a:ext cx="5784976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also called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as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Snip Single Corner Rectangle 6">
            <a:hlinkClick r:id="rId4" action="ppaction://hlinksldjump"/>
          </p:cNvPr>
          <p:cNvSpPr/>
          <p:nvPr/>
        </p:nvSpPr>
        <p:spPr>
          <a:xfrm>
            <a:off x="2286000" y="2711644"/>
            <a:ext cx="2769636" cy="961053"/>
          </a:xfrm>
          <a:prstGeom prst="snip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Snip Same Side Corner Rectangle 7">
            <a:hlinkClick r:id="rId4" action="ppaction://hlinksldjump"/>
          </p:cNvPr>
          <p:cNvSpPr/>
          <p:nvPr/>
        </p:nvSpPr>
        <p:spPr>
          <a:xfrm>
            <a:off x="7184571" y="2711644"/>
            <a:ext cx="3125755" cy="1082351"/>
          </a:xfrm>
          <a:prstGeom prst="snip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Money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Snip Diagonal Corner Rectangle 8">
            <a:hlinkClick r:id="rId4" action="ppaction://hlinksldjump"/>
          </p:cNvPr>
          <p:cNvSpPr/>
          <p:nvPr/>
        </p:nvSpPr>
        <p:spPr>
          <a:xfrm>
            <a:off x="7361853" y="4282748"/>
            <a:ext cx="3023119" cy="1087018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Indirect 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Round Diagonal Corner Rectangle 9">
            <a:hlinkClick r:id="rId5" action="ppaction://hlinksldjump"/>
          </p:cNvPr>
          <p:cNvSpPr/>
          <p:nvPr/>
        </p:nvSpPr>
        <p:spPr>
          <a:xfrm>
            <a:off x="2286000" y="4359727"/>
            <a:ext cx="2769635" cy="110101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New Issue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Market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4848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861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r>
              <a:rPr lang="ta-IN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r>
              <a:rPr lang="ta-IN" sz="800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70077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endParaRPr lang="ta-IN" sz="44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293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129004" y="535411"/>
            <a:ext cx="9983755" cy="1337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Spot Market is a market where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delivery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financial instrument and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payment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cash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occurs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520890" y="2583480"/>
            <a:ext cx="3582955" cy="989044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Immediately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5" action="ppaction://hlinksldjump"/>
          </p:cNvPr>
          <p:cNvSpPr/>
          <p:nvPr/>
        </p:nvSpPr>
        <p:spPr>
          <a:xfrm>
            <a:off x="6242180" y="2211354"/>
            <a:ext cx="4795933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 the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future</a:t>
            </a: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660849" y="4282751"/>
            <a:ext cx="4320074" cy="1352939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Uncertain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5" action="ppaction://hlinksldjump"/>
          </p:cNvPr>
          <p:cNvSpPr/>
          <p:nvPr/>
        </p:nvSpPr>
        <p:spPr>
          <a:xfrm>
            <a:off x="7175240" y="4478694"/>
            <a:ext cx="3172409" cy="1250302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After one month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95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26637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8366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209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Two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4" action="ppaction://hlinksldjump"/>
          </p:cNvPr>
          <p:cNvSpPr/>
          <p:nvPr/>
        </p:nvSpPr>
        <p:spPr>
          <a:xfrm>
            <a:off x="6965909" y="4548673"/>
            <a:ext cx="2537927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Multiple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3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Only one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784985" y="580548"/>
            <a:ext cx="10896941" cy="136214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How many times a security can be sold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 a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secondary market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?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79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113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5640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6900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645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7822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2760306" y="584171"/>
            <a:ext cx="5850294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Capital market do not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provide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Plaque 2">
            <a:hlinkClick r:id="rId4" action="ppaction://hlinksldjump"/>
          </p:cNvPr>
          <p:cNvSpPr/>
          <p:nvPr/>
        </p:nvSpPr>
        <p:spPr>
          <a:xfrm>
            <a:off x="2140209" y="2497692"/>
            <a:ext cx="2593910" cy="1268963"/>
          </a:xfrm>
          <a:prstGeom prst="plaqu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Short term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Smiley Face 3">
            <a:hlinkClick r:id="rId5" action="ppaction://hlinksldjump"/>
          </p:cNvPr>
          <p:cNvSpPr/>
          <p:nvPr/>
        </p:nvSpPr>
        <p:spPr>
          <a:xfrm>
            <a:off x="5770982" y="2286005"/>
            <a:ext cx="3848879" cy="1692339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Debenture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Heart 4">
            <a:hlinkClick r:id="rId5" action="ppaction://hlinksldjump"/>
          </p:cNvPr>
          <p:cNvSpPr/>
          <p:nvPr/>
        </p:nvSpPr>
        <p:spPr>
          <a:xfrm>
            <a:off x="1912776" y="4439913"/>
            <a:ext cx="2920482" cy="1668720"/>
          </a:xfrm>
          <a:prstGeom prst="hear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n-US" sz="2800" dirty="0" smtClean="0">
              <a:latin typeface="TAU-Marutham" panose="020B0604020202020204" pitchFamily="34" charset="0"/>
              <a:cs typeface="TAU-Marutham" panose="020B0604020202020204" pitchFamily="34" charset="0"/>
            </a:endParaRPr>
          </a:p>
          <a:p>
            <a:pPr algn="ctr" font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Equity Funds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Diamond 5">
            <a:hlinkClick r:id="rId5" action="ppaction://hlinksldjump"/>
          </p:cNvPr>
          <p:cNvSpPr/>
          <p:nvPr/>
        </p:nvSpPr>
        <p:spPr>
          <a:xfrm>
            <a:off x="5812970" y="4439913"/>
            <a:ext cx="3806891" cy="153955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Long term 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24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16629" y="438540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1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152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92850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hlinkClick r:id="rId3" action="ppaction://hlinksldjump"/>
          </p:cNvPr>
          <p:cNvSpPr/>
          <p:nvPr/>
        </p:nvSpPr>
        <p:spPr>
          <a:xfrm>
            <a:off x="2855167" y="951722"/>
            <a:ext cx="6326154" cy="111968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When the NSEI was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established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Teardrop 2">
            <a:hlinkClick r:id="rId4" action="ppaction://hlinksldjump"/>
          </p:cNvPr>
          <p:cNvSpPr/>
          <p:nvPr/>
        </p:nvSpPr>
        <p:spPr>
          <a:xfrm>
            <a:off x="1194320" y="2677889"/>
            <a:ext cx="2080726" cy="1390261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     1990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5" name="Trapezoid 4">
            <a:hlinkClick r:id="rId4" action="ppaction://hlinksldjump"/>
          </p:cNvPr>
          <p:cNvSpPr/>
          <p:nvPr/>
        </p:nvSpPr>
        <p:spPr>
          <a:xfrm>
            <a:off x="8131627" y="2788692"/>
            <a:ext cx="2099388" cy="1119673"/>
          </a:xfrm>
          <a:prstGeom prst="trapezoi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1998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Parallelogram 5">
            <a:hlinkClick r:id="rId4" action="ppaction://hlinksldjump"/>
          </p:cNvPr>
          <p:cNvSpPr/>
          <p:nvPr/>
        </p:nvSpPr>
        <p:spPr>
          <a:xfrm>
            <a:off x="4413378" y="4497357"/>
            <a:ext cx="2547257" cy="979714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1997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Teardrop 6">
            <a:hlinkClick r:id="rId5" action="ppaction://hlinksldjump"/>
          </p:cNvPr>
          <p:cNvSpPr/>
          <p:nvPr/>
        </p:nvSpPr>
        <p:spPr>
          <a:xfrm>
            <a:off x="4627983" y="2765362"/>
            <a:ext cx="2118049" cy="1302788"/>
          </a:xfrm>
          <a:prstGeom prst="teardrop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1992</a:t>
            </a:r>
            <a:endParaRPr lang="en-IN" sz="4800" b="1" dirty="0">
              <a:solidFill>
                <a:schemeClr val="bg1"/>
              </a:solidFill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1571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541037" y="513185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97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89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4612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065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90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664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492898" y="4189445"/>
            <a:ext cx="3377682" cy="153955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Three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6447453" y="2508606"/>
            <a:ext cx="3881535" cy="1462196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Second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32645" y="4301412"/>
            <a:ext cx="3135085" cy="1315617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Several Times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492898" y="2508606"/>
            <a:ext cx="2967133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First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Time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3" y="640406"/>
            <a:ext cx="10819590" cy="11288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Primary market is a Market where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securities are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traded in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the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91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3096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25960" y="419878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92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9001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93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8658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94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860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>
            <a:hlinkClick r:id="rId3" action="ppaction://hlinksldjump"/>
          </p:cNvPr>
          <p:cNvSpPr/>
          <p:nvPr/>
        </p:nvSpPr>
        <p:spPr>
          <a:xfrm>
            <a:off x="1744828" y="485191"/>
            <a:ext cx="8808098" cy="13249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Participants in the Capital Market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includes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Octagon 6">
            <a:hlinkClick r:id="rId4" action="ppaction://hlinksldjump"/>
          </p:cNvPr>
          <p:cNvSpPr/>
          <p:nvPr/>
        </p:nvSpPr>
        <p:spPr>
          <a:xfrm>
            <a:off x="1679514" y="2332652"/>
            <a:ext cx="2883155" cy="1362269"/>
          </a:xfrm>
          <a:prstGeom prst="oct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Individuals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iamond 7">
            <a:hlinkClick r:id="rId4" action="ppaction://hlinksldjump"/>
          </p:cNvPr>
          <p:cNvSpPr/>
          <p:nvPr/>
        </p:nvSpPr>
        <p:spPr>
          <a:xfrm>
            <a:off x="6456784" y="2272004"/>
            <a:ext cx="3834881" cy="18847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Corporate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Right Triangle 8">
            <a:hlinkClick r:id="rId5" action="ppaction://hlinksldjump"/>
          </p:cNvPr>
          <p:cNvSpPr/>
          <p:nvPr/>
        </p:nvSpPr>
        <p:spPr>
          <a:xfrm>
            <a:off x="1744828" y="4217436"/>
            <a:ext cx="4404049" cy="1642188"/>
          </a:xfrm>
          <a:prstGeom prst="rt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All of the above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10" name="Parallelogram 9">
            <a:hlinkClick r:id="rId4" action="ppaction://hlinksldjump"/>
          </p:cNvPr>
          <p:cNvSpPr/>
          <p:nvPr/>
        </p:nvSpPr>
        <p:spPr>
          <a:xfrm>
            <a:off x="6531428" y="4618653"/>
            <a:ext cx="3881534" cy="1287625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Financial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95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8716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en-IN"/>
          </a:p>
        </p:txBody>
      </p:sp>
      <p:sp>
        <p:nvSpPr>
          <p:cNvPr id="5" name="Quad Arrow 4">
            <a:hlinkClick r:id="rId2" action="ppaction://hlinksldjump"/>
          </p:cNvPr>
          <p:cNvSpPr/>
          <p:nvPr/>
        </p:nvSpPr>
        <p:spPr>
          <a:xfrm>
            <a:off x="2453952" y="391886"/>
            <a:ext cx="7109926" cy="5710333"/>
          </a:xfrm>
          <a:prstGeom prst="quad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WRONG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CLICK</a:t>
            </a:r>
          </a:p>
          <a:p>
            <a:pPr algn="ctr"/>
            <a:endParaRPr lang="en-IN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96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35025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>
            <a:hlinkClick r:id="rId3" action="ppaction://hlinksldjump"/>
          </p:cNvPr>
          <p:cNvSpPr/>
          <p:nvPr/>
        </p:nvSpPr>
        <p:spPr>
          <a:xfrm>
            <a:off x="7621052" y="4647469"/>
            <a:ext cx="4139381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Good </a:t>
            </a:r>
            <a:r>
              <a:rPr lang="ta-IN" sz="28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2800" b="1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Next One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pic>
        <p:nvPicPr>
          <p:cNvPr id="2050" name="Picture 2" descr="emoji® – The Official Brand | Just Right 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3" y="563182"/>
            <a:ext cx="5667375" cy="5667376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97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40405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>
            <a:hlinkClick r:id="rId3" action="ppaction://hlinksldjump"/>
          </p:cNvPr>
          <p:cNvSpPr/>
          <p:nvPr/>
        </p:nvSpPr>
        <p:spPr>
          <a:xfrm flipH="1">
            <a:off x="438491" y="4490733"/>
            <a:ext cx="3676357" cy="178455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b="1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Wrong</a:t>
            </a:r>
            <a:r>
              <a:rPr lang="ta-IN" sz="4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 </a:t>
            </a:r>
            <a:endParaRPr lang="ta-IN" sz="4400" b="1" u="sng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  <a:p>
            <a:pPr lvl="0" algn="ctr"/>
            <a:r>
              <a:rPr lang="en-US" sz="2400" b="1" u="sng" dirty="0" smtClean="0">
                <a:solidFill>
                  <a:schemeClr val="dk1"/>
                </a:solidFill>
                <a:latin typeface="TAU-Marutham" panose="020B0604020202020204" pitchFamily="34" charset="0"/>
                <a:ea typeface="Calibri"/>
                <a:cs typeface="TAU-Marutham" panose="020B0604020202020204" pitchFamily="34" charset="0"/>
                <a:sym typeface="Calibri"/>
              </a:rPr>
              <a:t>Try Again</a:t>
            </a:r>
            <a:endParaRPr sz="800" dirty="0">
              <a:solidFill>
                <a:schemeClr val="dk1"/>
              </a:solidFill>
              <a:latin typeface="TAU-Marutham" panose="020B0604020202020204" pitchFamily="34" charset="0"/>
              <a:ea typeface="Calibri"/>
              <a:cs typeface="TAU-Marutham" panose="020B0604020202020204" pitchFamily="34" charset="0"/>
              <a:sym typeface="Calibri"/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76670" y="615821"/>
            <a:ext cx="7819053" cy="3526972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91" y="886411"/>
            <a:ext cx="5979489" cy="288792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98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16244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36000">
              <a:srgbClr val="A9BEE4"/>
            </a:gs>
            <a:gs pos="69000">
              <a:srgbClr val="FFC000"/>
            </a:gs>
            <a:gs pos="100000">
              <a:srgbClr val="C5D3E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hlinkClick r:id="rId3" action="ppaction://hlinksldjump"/>
          </p:cNvPr>
          <p:cNvSpPr/>
          <p:nvPr/>
        </p:nvSpPr>
        <p:spPr>
          <a:xfrm>
            <a:off x="1399592" y="4357397"/>
            <a:ext cx="3610947" cy="1698171"/>
          </a:xfrm>
          <a:prstGeom prst="hear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Mutual </a:t>
            </a:r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Funds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6" name="7-Point Star 5">
            <a:hlinkClick r:id="rId3" action="ppaction://hlinksldjump"/>
          </p:cNvPr>
          <p:cNvSpPr/>
          <p:nvPr/>
        </p:nvSpPr>
        <p:spPr>
          <a:xfrm>
            <a:off x="5975512" y="2489759"/>
            <a:ext cx="4518722" cy="1410309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Factoring</a:t>
            </a:r>
            <a:endParaRPr lang="en-US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7" name="Bevel 6">
            <a:hlinkClick r:id="rId3" action="ppaction://hlinksldjump"/>
          </p:cNvPr>
          <p:cNvSpPr/>
          <p:nvPr/>
        </p:nvSpPr>
        <p:spPr>
          <a:xfrm>
            <a:off x="6965909" y="4548673"/>
            <a:ext cx="2859226" cy="1506895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Venture Funds</a:t>
            </a:r>
          </a:p>
          <a:p>
            <a:pPr algn="ctr"/>
            <a:r>
              <a:rPr lang="en-US" sz="28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Institutions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8" name="Double Wave 7">
            <a:hlinkClick r:id="rId4" action="ppaction://hlinksldjump"/>
          </p:cNvPr>
          <p:cNvSpPr/>
          <p:nvPr/>
        </p:nvSpPr>
        <p:spPr>
          <a:xfrm>
            <a:off x="1716832" y="2620573"/>
            <a:ext cx="3116424" cy="1279495"/>
          </a:xfrm>
          <a:prstGeom prst="doubleWav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OTCEI</a:t>
            </a:r>
            <a:endParaRPr lang="en-IN" sz="28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9" name="Horizontal Scroll 8">
            <a:hlinkClick r:id="rId5" action="ppaction://hlinksldjump"/>
          </p:cNvPr>
          <p:cNvSpPr/>
          <p:nvPr/>
        </p:nvSpPr>
        <p:spPr>
          <a:xfrm>
            <a:off x="806352" y="251926"/>
            <a:ext cx="10800929" cy="19370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The _______ was set up by a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premier financial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institution to allow the 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trading of </a:t>
            </a:r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securities across the electronic counters</a:t>
            </a:r>
          </a:p>
          <a:p>
            <a:pPr algn="just"/>
            <a:r>
              <a:rPr lang="en-US" sz="3200" dirty="0">
                <a:latin typeface="TAU-Marutham" panose="020B0604020202020204" pitchFamily="34" charset="0"/>
                <a:cs typeface="TAU-Marutham" panose="020B0604020202020204" pitchFamily="34" charset="0"/>
              </a:rPr>
              <a:t>throughout the country</a:t>
            </a:r>
            <a:r>
              <a:rPr lang="en-US" sz="3200" dirty="0" smtClean="0">
                <a:latin typeface="TAU-Marutham" panose="020B0604020202020204" pitchFamily="34" charset="0"/>
                <a:cs typeface="TAU-Marutham" panose="020B0604020202020204" pitchFamily="34" charset="0"/>
              </a:rPr>
              <a:t>.</a:t>
            </a:r>
            <a:endParaRPr lang="en-US" sz="3200" dirty="0">
              <a:latin typeface="TAU-Marutham" panose="020B0604020202020204" pitchFamily="34" charset="0"/>
              <a:cs typeface="TAU-Marutham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pt-BR" smtClean="0"/>
              <a:t>M. MuthuSelvam, Madurai. Cell No: 9842104826</a:t>
            </a:r>
            <a:endParaRPr lang="pt-B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a-IN" smtClean="0"/>
              <a:t>99</a:t>
            </a:fld>
            <a:endParaRPr lang="ta-IN"/>
          </a:p>
        </p:txBody>
      </p:sp>
    </p:spTree>
    <p:extLst>
      <p:ext uri="{BB962C8B-B14F-4D97-AF65-F5344CB8AC3E}">
        <p14:creationId xmlns:p14="http://schemas.microsoft.com/office/powerpoint/2010/main" val="25565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5425</TotalTime>
  <Words>6240</Words>
  <Application>Microsoft Office PowerPoint</Application>
  <PresentationFormat>Widescreen</PresentationFormat>
  <Paragraphs>1656</Paragraphs>
  <Slides>343</Slides>
  <Notes>257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343</vt:i4>
      </vt:variant>
    </vt:vector>
  </HeadingPairs>
  <TitlesOfParts>
    <vt:vector size="347" baseType="lpstr">
      <vt:lpstr>Arial</vt:lpstr>
      <vt:lpstr>Calibri</vt:lpstr>
      <vt:lpstr>TAU-Marutham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Anand raj</dc:creator>
  <cp:lastModifiedBy>Kanthamani S</cp:lastModifiedBy>
  <cp:revision>444</cp:revision>
  <dcterms:created xsi:type="dcterms:W3CDTF">2022-09-24T06:45:25Z</dcterms:created>
  <dcterms:modified xsi:type="dcterms:W3CDTF">2023-09-02T02:25:09Z</dcterms:modified>
</cp:coreProperties>
</file>