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5"/>
  </p:notesMasterIdLst>
  <p:handoutMasterIdLst>
    <p:handoutMasterId r:id="rId166"/>
  </p:handoutMasterIdLst>
  <p:sldIdLst>
    <p:sldId id="256" r:id="rId2"/>
    <p:sldId id="257" r:id="rId3"/>
    <p:sldId id="261" r:id="rId4"/>
    <p:sldId id="839" r:id="rId5"/>
    <p:sldId id="262" r:id="rId6"/>
    <p:sldId id="263" r:id="rId7"/>
    <p:sldId id="264" r:id="rId8"/>
    <p:sldId id="840" r:id="rId9"/>
    <p:sldId id="422" r:id="rId10"/>
    <p:sldId id="423" r:id="rId11"/>
    <p:sldId id="421" r:id="rId12"/>
    <p:sldId id="841" r:id="rId13"/>
    <p:sldId id="424" r:id="rId14"/>
    <p:sldId id="425" r:id="rId15"/>
    <p:sldId id="426" r:id="rId16"/>
    <p:sldId id="842" r:id="rId17"/>
    <p:sldId id="427" r:id="rId18"/>
    <p:sldId id="428" r:id="rId19"/>
    <p:sldId id="429" r:id="rId20"/>
    <p:sldId id="843" r:id="rId21"/>
    <p:sldId id="430" r:id="rId22"/>
    <p:sldId id="431" r:id="rId23"/>
    <p:sldId id="432" r:id="rId24"/>
    <p:sldId id="844" r:id="rId25"/>
    <p:sldId id="433" r:id="rId26"/>
    <p:sldId id="434" r:id="rId27"/>
    <p:sldId id="435" r:id="rId28"/>
    <p:sldId id="845" r:id="rId29"/>
    <p:sldId id="436" r:id="rId30"/>
    <p:sldId id="437" r:id="rId31"/>
    <p:sldId id="438" r:id="rId32"/>
    <p:sldId id="846" r:id="rId33"/>
    <p:sldId id="439" r:id="rId34"/>
    <p:sldId id="440" r:id="rId35"/>
    <p:sldId id="441" r:id="rId36"/>
    <p:sldId id="847" r:id="rId37"/>
    <p:sldId id="442" r:id="rId38"/>
    <p:sldId id="443" r:id="rId39"/>
    <p:sldId id="444" r:id="rId40"/>
    <p:sldId id="848" r:id="rId41"/>
    <p:sldId id="445" r:id="rId42"/>
    <p:sldId id="446" r:id="rId43"/>
    <p:sldId id="447" r:id="rId44"/>
    <p:sldId id="849" r:id="rId45"/>
    <p:sldId id="448" r:id="rId46"/>
    <p:sldId id="449" r:id="rId47"/>
    <p:sldId id="450" r:id="rId48"/>
    <p:sldId id="850" r:id="rId49"/>
    <p:sldId id="451" r:id="rId50"/>
    <p:sldId id="452" r:id="rId51"/>
    <p:sldId id="453" r:id="rId52"/>
    <p:sldId id="851" r:id="rId53"/>
    <p:sldId id="454" r:id="rId54"/>
    <p:sldId id="455" r:id="rId55"/>
    <p:sldId id="456" r:id="rId56"/>
    <p:sldId id="852" r:id="rId57"/>
    <p:sldId id="457" r:id="rId58"/>
    <p:sldId id="458" r:id="rId59"/>
    <p:sldId id="459" r:id="rId60"/>
    <p:sldId id="853" r:id="rId61"/>
    <p:sldId id="460" r:id="rId62"/>
    <p:sldId id="461" r:id="rId63"/>
    <p:sldId id="824" r:id="rId64"/>
    <p:sldId id="854" r:id="rId65"/>
    <p:sldId id="825" r:id="rId66"/>
    <p:sldId id="826" r:id="rId67"/>
    <p:sldId id="827" r:id="rId68"/>
    <p:sldId id="855" r:id="rId69"/>
    <p:sldId id="828" r:id="rId70"/>
    <p:sldId id="829" r:id="rId71"/>
    <p:sldId id="831" r:id="rId72"/>
    <p:sldId id="856" r:id="rId73"/>
    <p:sldId id="832" r:id="rId74"/>
    <p:sldId id="833" r:id="rId75"/>
    <p:sldId id="830" r:id="rId76"/>
    <p:sldId id="857" r:id="rId77"/>
    <p:sldId id="834" r:id="rId78"/>
    <p:sldId id="835" r:id="rId79"/>
    <p:sldId id="836" r:id="rId80"/>
    <p:sldId id="858" r:id="rId81"/>
    <p:sldId id="837" r:id="rId82"/>
    <p:sldId id="838" r:id="rId83"/>
    <p:sldId id="462" r:id="rId84"/>
    <p:sldId id="859" r:id="rId85"/>
    <p:sldId id="463" r:id="rId86"/>
    <p:sldId id="464" r:id="rId87"/>
    <p:sldId id="465" r:id="rId88"/>
    <p:sldId id="860" r:id="rId89"/>
    <p:sldId id="466" r:id="rId90"/>
    <p:sldId id="467" r:id="rId91"/>
    <p:sldId id="468" r:id="rId92"/>
    <p:sldId id="861" r:id="rId93"/>
    <p:sldId id="469" r:id="rId94"/>
    <p:sldId id="470" r:id="rId95"/>
    <p:sldId id="471" r:id="rId96"/>
    <p:sldId id="862" r:id="rId97"/>
    <p:sldId id="472" r:id="rId98"/>
    <p:sldId id="473" r:id="rId99"/>
    <p:sldId id="474" r:id="rId100"/>
    <p:sldId id="863" r:id="rId101"/>
    <p:sldId id="475" r:id="rId102"/>
    <p:sldId id="476" r:id="rId103"/>
    <p:sldId id="477" r:id="rId104"/>
    <p:sldId id="864" r:id="rId105"/>
    <p:sldId id="534" r:id="rId106"/>
    <p:sldId id="535" r:id="rId107"/>
    <p:sldId id="478" r:id="rId108"/>
    <p:sldId id="865" r:id="rId109"/>
    <p:sldId id="536" r:id="rId110"/>
    <p:sldId id="537" r:id="rId111"/>
    <p:sldId id="479" r:id="rId112"/>
    <p:sldId id="866" r:id="rId113"/>
    <p:sldId id="538" r:id="rId114"/>
    <p:sldId id="539" r:id="rId115"/>
    <p:sldId id="480" r:id="rId116"/>
    <p:sldId id="867" r:id="rId117"/>
    <p:sldId id="540" r:id="rId118"/>
    <p:sldId id="541" r:id="rId119"/>
    <p:sldId id="481" r:id="rId120"/>
    <p:sldId id="869" r:id="rId121"/>
    <p:sldId id="542" r:id="rId122"/>
    <p:sldId id="543" r:id="rId123"/>
    <p:sldId id="482" r:id="rId124"/>
    <p:sldId id="868" r:id="rId125"/>
    <p:sldId id="544" r:id="rId126"/>
    <p:sldId id="545" r:id="rId127"/>
    <p:sldId id="483" r:id="rId128"/>
    <p:sldId id="870" r:id="rId129"/>
    <p:sldId id="546" r:id="rId130"/>
    <p:sldId id="547" r:id="rId131"/>
    <p:sldId id="484" r:id="rId132"/>
    <p:sldId id="871" r:id="rId133"/>
    <p:sldId id="548" r:id="rId134"/>
    <p:sldId id="549" r:id="rId135"/>
    <p:sldId id="485" r:id="rId136"/>
    <p:sldId id="872" r:id="rId137"/>
    <p:sldId id="550" r:id="rId138"/>
    <p:sldId id="551" r:id="rId139"/>
    <p:sldId id="552" r:id="rId140"/>
    <p:sldId id="873" r:id="rId141"/>
    <p:sldId id="553" r:id="rId142"/>
    <p:sldId id="554" r:id="rId143"/>
    <p:sldId id="487" r:id="rId144"/>
    <p:sldId id="874" r:id="rId145"/>
    <p:sldId id="555" r:id="rId146"/>
    <p:sldId id="556" r:id="rId147"/>
    <p:sldId id="488" r:id="rId148"/>
    <p:sldId id="875" r:id="rId149"/>
    <p:sldId id="615" r:id="rId150"/>
    <p:sldId id="616" r:id="rId151"/>
    <p:sldId id="489" r:id="rId152"/>
    <p:sldId id="876" r:id="rId153"/>
    <p:sldId id="617" r:id="rId154"/>
    <p:sldId id="618" r:id="rId155"/>
    <p:sldId id="490" r:id="rId156"/>
    <p:sldId id="877" r:id="rId157"/>
    <p:sldId id="619" r:id="rId158"/>
    <p:sldId id="620" r:id="rId159"/>
    <p:sldId id="491" r:id="rId160"/>
    <p:sldId id="878" r:id="rId161"/>
    <p:sldId id="621" r:id="rId162"/>
    <p:sldId id="622" r:id="rId163"/>
    <p:sldId id="823" r:id="rId16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67" roundtripDataSignature="AMtx7mj1R5tO690/Iu2z+s3x9W/gLPbvf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thamani S" initials="KS" lastIdx="1" clrIdx="0">
    <p:extLst>
      <p:ext uri="{19B8F6BF-5375-455C-9EA6-DF929625EA0E}">
        <p15:presenceInfo xmlns:p15="http://schemas.microsoft.com/office/powerpoint/2012/main" userId="14a67a6ae089e9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570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57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572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567" Type="http://customschemas.google.com/relationships/presentationmetadata" Target="meta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568" Type="http://schemas.openxmlformats.org/officeDocument/2006/relationships/commentAuthors" Target="commentAuthors.xml"/><Relationship Id="rId90" Type="http://schemas.openxmlformats.org/officeDocument/2006/relationships/slide" Target="slides/slide89.xml"/><Relationship Id="rId165" Type="http://schemas.openxmlformats.org/officeDocument/2006/relationships/notesMaster" Target="notesMasters/notesMaster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56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14T10:18:36.484" idx="1">
    <p:pos x="3133" y="2436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N" smtClean="0"/>
              <a:t>1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0A5EB-6758-442D-A9EB-A6BB9055E8C1}" type="datetimeFigureOut">
              <a:rPr lang="en-IN" smtClean="0"/>
              <a:t>04-04-2024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7ACAF-F427-4904-B022-32BC5E9814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298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496258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103126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38719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900041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3241134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755842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189671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843881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561857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691922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6891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321526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4462261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5738463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864926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7280658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864849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839763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153271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983956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6626879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5352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022387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8890182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4917345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9065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9318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348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403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9345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437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0942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5948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8841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28315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27806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24137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54986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2547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21216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14971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6501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1226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59894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6331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01566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53496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8254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3344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8139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43205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2386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6278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07794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52593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1199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94445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8188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47707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91048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36400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18129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7930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44236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45004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57555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93447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02327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247774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4377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508634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933973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9004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078088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27922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116656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162783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180786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155392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102997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218665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791828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121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76569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442869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77396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86807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590189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77811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259590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025911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981164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783711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6697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87145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714465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873713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698831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614071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569154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14700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703222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03669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525688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8430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762975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082881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84293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67268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23031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776022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859743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232667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687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58065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022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14" name="Google Shape;14;p1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73" name="Google Shape;73;p1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79" name="Google Shape;79;p1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31522" y="1248508"/>
            <a:ext cx="5322277" cy="442180"/>
          </a:xfrm>
        </p:spPr>
        <p:txBody>
          <a:bodyPr/>
          <a:lstStyle/>
          <a:p>
            <a:r>
              <a:rPr lang="en-US" dirty="0" smtClean="0"/>
              <a:t>M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‹#›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488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26" name="Google Shape;26;p1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32" name="Google Shape;32;p1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39" name="Google Shape;39;p1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48" name="Google Shape;48;p1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53" name="Google Shape;53;p1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60" name="Google Shape;60;p1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67" name="Google Shape;67;p1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10" name="Google Shape;10;p1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" Target="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5.xml"/><Relationship Id="rId4" Type="http://schemas.openxmlformats.org/officeDocument/2006/relationships/slide" Target="slide10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" Target="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0.xml"/><Relationship Id="rId4" Type="http://schemas.openxmlformats.org/officeDocument/2006/relationships/slide" Target="slide109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" Target="slide10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1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3.xml"/><Relationship Id="rId4" Type="http://schemas.openxmlformats.org/officeDocument/2006/relationships/slide" Target="slide11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" Target="slide11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117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5.xml"/><Relationship Id="rId4" Type="http://schemas.openxmlformats.org/officeDocument/2006/relationships/slide" Target="slide118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" Target="slide11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1.xml"/><Relationship Id="rId4" Type="http://schemas.openxmlformats.org/officeDocument/2006/relationships/slide" Target="slide1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5.xml"/><Relationship Id="rId4" Type="http://schemas.openxmlformats.org/officeDocument/2006/relationships/slide" Target="slide12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slide" Target="slide12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9.xml"/><Relationship Id="rId4" Type="http://schemas.openxmlformats.org/officeDocument/2006/relationships/slide" Target="slide130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slide" Target="slide12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3.xml"/><Relationship Id="rId4" Type="http://schemas.openxmlformats.org/officeDocument/2006/relationships/slide" Target="slide13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slide" Target="slide131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" Target="slide135.xm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7.xml"/><Relationship Id="rId5" Type="http://schemas.openxmlformats.org/officeDocument/2006/relationships/image" Target="../media/image6.jpeg"/><Relationship Id="rId4" Type="http://schemas.openxmlformats.org/officeDocument/2006/relationships/slide" Target="slide138.xml"/><Relationship Id="rId9" Type="http://schemas.openxmlformats.org/officeDocument/2006/relationships/image" Target="../media/image9.jpeg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slide" Target="slide135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" Target="slide139.xml"/><Relationship Id="rId7" Type="http://schemas.openxmlformats.org/officeDocument/2006/relationships/slide" Target="slide141.xm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" Target="slide142.xml"/><Relationship Id="rId9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slide" Target="slide139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6.xml"/><Relationship Id="rId4" Type="http://schemas.openxmlformats.org/officeDocument/2006/relationships/slide" Target="slide145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slide" Target="slide143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9.xml"/><Relationship Id="rId4" Type="http://schemas.openxmlformats.org/officeDocument/2006/relationships/slide" Target="slide150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slide" Target="slide147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4.xml"/><Relationship Id="rId4" Type="http://schemas.openxmlformats.org/officeDocument/2006/relationships/slide" Target="slide153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slide" Target="slide151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slide" Target="slide158.xm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5.xml"/><Relationship Id="rId4" Type="http://schemas.openxmlformats.org/officeDocument/2006/relationships/slide" Target="slide15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slide" Target="slide155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1.xml"/><Relationship Id="rId4" Type="http://schemas.openxmlformats.org/officeDocument/2006/relationships/slide" Target="slide1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slide" Target="slide159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.xml"/><Relationship Id="rId4" Type="http://schemas.openxmlformats.org/officeDocument/2006/relationships/slide" Target="slide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.xml"/><Relationship Id="rId4" Type="http://schemas.openxmlformats.org/officeDocument/2006/relationships/slide" Target="slide3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2.xml"/><Relationship Id="rId4" Type="http://schemas.openxmlformats.org/officeDocument/2006/relationships/slide" Target="slide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6.xml"/><Relationship Id="rId4" Type="http://schemas.openxmlformats.org/officeDocument/2006/relationships/slide" Target="slide4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9.xml"/><Relationship Id="rId4" Type="http://schemas.openxmlformats.org/officeDocument/2006/relationships/slide" Target="slide5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1.xml"/><Relationship Id="rId4" Type="http://schemas.openxmlformats.org/officeDocument/2006/relationships/slide" Target="slide5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7.xml"/><Relationship Id="rId4" Type="http://schemas.openxmlformats.org/officeDocument/2006/relationships/slide" Target="slide5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2.xml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6.xml"/><Relationship Id="rId4" Type="http://schemas.openxmlformats.org/officeDocument/2006/relationships/slide" Target="slide6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9.xml"/><Relationship Id="rId4" Type="http://schemas.openxmlformats.org/officeDocument/2006/relationships/slide" Target="slide7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3.xml"/><Relationship Id="rId4" Type="http://schemas.openxmlformats.org/officeDocument/2006/relationships/slide" Target="slide7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8.xml"/><Relationship Id="rId4" Type="http://schemas.openxmlformats.org/officeDocument/2006/relationships/slide" Target="slide7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9.xml"/><Relationship Id="rId4" Type="http://schemas.openxmlformats.org/officeDocument/2006/relationships/slide" Target="slide8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6.xml"/><Relationship Id="rId4" Type="http://schemas.openxmlformats.org/officeDocument/2006/relationships/slide" Target="slide8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9.xml"/><Relationship Id="rId4" Type="http://schemas.openxmlformats.org/officeDocument/2006/relationships/slide" Target="slide90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94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1.xml"/><Relationship Id="rId4" Type="http://schemas.openxmlformats.org/officeDocument/2006/relationships/slide" Target="slide9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" Target="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7.xml"/><Relationship Id="rId4" Type="http://schemas.openxmlformats.org/officeDocument/2006/relationships/slide" Target="slide9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" Target="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102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9.xml"/><Relationship Id="rId4" Type="http://schemas.openxmlformats.org/officeDocument/2006/relationships/slide" Target="slide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98F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1735492" y="195198"/>
            <a:ext cx="3769569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6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+</a:t>
            </a:r>
            <a:r>
              <a:rPr lang="en-US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2 </a:t>
            </a:r>
            <a:r>
              <a:rPr lang="en-US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Commerce</a:t>
            </a:r>
            <a:endParaRPr lang="ta-IN" sz="4000" b="1" dirty="0">
              <a:solidFill>
                <a:srgbClr val="002060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4483522" y="3195520"/>
            <a:ext cx="236314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a-IN" sz="8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4563619" y="4902197"/>
            <a:ext cx="743554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000" b="1" dirty="0" smtClean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One Mark Test</a:t>
            </a:r>
            <a:r>
              <a:rPr lang="ta-IN" sz="6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endParaRPr lang="ta-IN" sz="9600" b="1" dirty="0">
              <a:solidFill>
                <a:srgbClr val="002060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2" name="Frame 1"/>
          <p:cNvSpPr/>
          <p:nvPr/>
        </p:nvSpPr>
        <p:spPr>
          <a:xfrm>
            <a:off x="6671388" y="513184"/>
            <a:ext cx="5327779" cy="3452326"/>
          </a:xfrm>
          <a:prstGeom prst="fram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9" name="Picture 2" descr="Best Courses after 12th Commerce Stream 2022: High Salary Courses - Jobs  Dig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87" y="942393"/>
            <a:ext cx="4441371" cy="25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ardrop 2"/>
          <p:cNvSpPr/>
          <p:nvPr/>
        </p:nvSpPr>
        <p:spPr>
          <a:xfrm>
            <a:off x="681135" y="1912776"/>
            <a:ext cx="3974841" cy="4562669"/>
          </a:xfrm>
          <a:prstGeom prst="teardro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4" descr="School Writing Test Learning Lesson, PNG, 4367x3459px, Watercolor, Cartoon,  Flower, Frame, Heart Download F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64" y="2796944"/>
            <a:ext cx="3250099" cy="257233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607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55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69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45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54832" y="349897"/>
            <a:ext cx="1028233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money invested in the call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money market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provides high liquidity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with  _________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301623" y="2164707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Limited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Profitability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896947" y="1859712"/>
            <a:ext cx="4870579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High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Profitability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443913" y="4026168"/>
            <a:ext cx="3769567" cy="194075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Low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Profitability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316825" y="3923532"/>
            <a:ext cx="4310743" cy="20433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Medium Profitability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47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990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70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01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371602" y="457200"/>
            <a:ext cx="9181323" cy="108235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major player in the money market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 the 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71602" y="2780522"/>
            <a:ext cx="2957802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Commercial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Bank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593493" y="2765362"/>
            <a:ext cx="2099388" cy="149872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State Bank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India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13378" y="4702630"/>
            <a:ext cx="25472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Central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Bank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16016" y="2737369"/>
            <a:ext cx="2332654" cy="143341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Reserve Bank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India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79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2843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282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95535" y="485191"/>
            <a:ext cx="8537509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Scientific management is developed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by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772817" y="2785187"/>
            <a:ext cx="252859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Fayol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5122506" y="2677886"/>
            <a:ext cx="2724539" cy="148356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Taylor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8546840" y="2677886"/>
            <a:ext cx="2164702" cy="167018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Mayo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4842588" y="4497354"/>
            <a:ext cx="3004457" cy="177281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Jacob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192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753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30290" y="111968"/>
            <a:ext cx="10823510" cy="205273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Debt Instruments are issued by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Corporate Houses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are raising short-term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financial resources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from the money market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are called 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858416" y="2332653"/>
            <a:ext cx="35829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Treasury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Bills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225143" y="2491273"/>
            <a:ext cx="5514392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Commercial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Paper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184988" y="4348065"/>
            <a:ext cx="465597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Government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Securities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652727" y="4702627"/>
            <a:ext cx="3853541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Certificate of Deposit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779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63282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34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56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549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27585" y="4366726"/>
            <a:ext cx="3433666" cy="154888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Commercial Bill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80922" y="2360645"/>
            <a:ext cx="4537383" cy="1484954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Treasury Bill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652728" y="4483358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Market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427585" y="2491459"/>
            <a:ext cx="3163076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Commercial Paper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427585" y="313084"/>
            <a:ext cx="9062731" cy="140980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market for buying and selling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Commercial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Bills of Exchange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known as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918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8660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859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898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42257" y="577444"/>
            <a:ext cx="10907485" cy="138502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marketable document of title to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time deposit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for a specified period may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be referred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to as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782146" y="3020903"/>
            <a:ext cx="2649893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Treasury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Bill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792689" y="3000026"/>
            <a:ext cx="3256384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Certificate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Deposit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792689" y="4772479"/>
            <a:ext cx="3069769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Government. Securities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901110" y="4643012"/>
            <a:ext cx="2411963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Commercial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Bill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512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49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18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612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8140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839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604865" y="428111"/>
            <a:ext cx="8136294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 is the oldest stock exchange in the world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287624" y="2164707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London Stock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Exchange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789645" y="1934357"/>
            <a:ext cx="4814187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Bombay Stock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Exchange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408922" y="4208105"/>
            <a:ext cx="3338027" cy="218978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National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Stock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Exchange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673012" y="3974851"/>
            <a:ext cx="4930820" cy="20433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Amsterdam Stock Exchange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322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95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47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664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679506" y="1022351"/>
            <a:ext cx="8182947" cy="108235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There are _____ stock exchange in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country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889446" y="2824261"/>
            <a:ext cx="1800809" cy="120365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21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192277" y="2836506"/>
            <a:ext cx="1828801" cy="111617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595324" y="4594162"/>
            <a:ext cx="2351313" cy="93306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25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09322" y="2765362"/>
            <a:ext cx="2090058" cy="1209480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24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067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36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59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718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59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220686" y="474800"/>
            <a:ext cx="6389914" cy="9045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Jobbers transact in a stock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exchange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455576" y="1950098"/>
            <a:ext cx="2583024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For their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Clients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756988" y="1646402"/>
            <a:ext cx="4385387" cy="228891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For their Own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Transactions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380930" y="4091214"/>
            <a:ext cx="5007265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For other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Brokers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839340" y="4572000"/>
            <a:ext cx="2743199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For other Members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24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70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29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806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2997902" y="496611"/>
            <a:ext cx="5155498" cy="8769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pessimistic speculator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1026" name="Picture 2" descr="Covid-19 in animals: Coronavirus spillover to deer could affect humans - Vox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8" y="1810631"/>
            <a:ext cx="2406900" cy="24069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ar - Wikipedia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649" y="4507405"/>
            <a:ext cx="2870750" cy="168246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allikattu news: 1 dead, 60 wounded as bulls run amok in Madurai - Report |  Latest News India - Hindustan Time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52" y="4507405"/>
            <a:ext cx="2991044" cy="168246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303 Lame Duck Images, Stock Photos &amp; Vectors | Shuttersto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845" y="1663430"/>
            <a:ext cx="2560359" cy="247628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064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63283" y="40121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54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8558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178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3077547" y="269815"/>
            <a:ext cx="5075853" cy="12371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An optimistic speculator is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1026" name="Picture 2" descr="Covid-19 in animals: Coronavirus spillover to deer could affect humans - Vox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619" y="1732810"/>
            <a:ext cx="2406900" cy="24069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ar - Wikipedi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454" y="4591381"/>
            <a:ext cx="2870750" cy="168246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allikattu news: 1 dead, 60 wounded as bulls run amok in Madurai - Report |  Latest News India - Hindustan Time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84" y="4591381"/>
            <a:ext cx="2991044" cy="168246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303 Lame Duck Images, Stock Photos &amp; Vectors | Shuttersto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907" y="1732810"/>
            <a:ext cx="2560359" cy="247628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1916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085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2766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439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42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98373" y="335903"/>
            <a:ext cx="1028233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Securities Exchange Board of India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was first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established in the year ____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40766" y="2397967"/>
            <a:ext cx="2202025" cy="839761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1988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298165" y="2321569"/>
            <a:ext cx="2873828" cy="1172746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1992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2099387" y="4192358"/>
            <a:ext cx="2153039" cy="145557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1995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484777" y="4170783"/>
            <a:ext cx="2687216" cy="147715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1998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962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426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 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609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5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425959" y="861907"/>
            <a:ext cx="6512768" cy="107302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headquarters of SEBI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94320" y="2677889"/>
            <a:ext cx="2299994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Calcutta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593493" y="2765362"/>
            <a:ext cx="2341984" cy="149872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Chennai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413378" y="4702630"/>
            <a:ext cx="25472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Delhi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16016" y="2737369"/>
            <a:ext cx="2332654" cy="143341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Bombay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04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88637" y="373225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924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77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744825" y="662473"/>
            <a:ext cx="8341568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Dividing the work into small tasks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 known as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60239" y="2841172"/>
            <a:ext cx="1898781" cy="1045028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Discipline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4739952" y="2827176"/>
            <a:ext cx="2351314" cy="107302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Unity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8136293" y="2827176"/>
            <a:ext cx="2799184" cy="111967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Division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work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4875246" y="4637314"/>
            <a:ext cx="2080726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Equity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077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29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17036" y="344578"/>
            <a:ext cx="10356980" cy="12969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Registering and controlling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functioning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of collective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investment schemes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092501" y="2454442"/>
            <a:ext cx="3208911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Mutual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Funds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114008" y="2172887"/>
            <a:ext cx="4364270" cy="203734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Listing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017035" y="4348065"/>
            <a:ext cx="5766319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Rematerialisation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932645" y="4739951"/>
            <a:ext cx="3806890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Dematerialization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858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13993" y="41054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346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337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212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782147" y="4562669"/>
            <a:ext cx="2687217" cy="129695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6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559420" y="2575249"/>
            <a:ext cx="3240428" cy="96244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7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128589" y="4562669"/>
            <a:ext cx="2248677" cy="109168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3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875453" y="2439288"/>
            <a:ext cx="2351314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5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25014" y="354562"/>
            <a:ext cx="10528786" cy="192197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SEBI is empowered by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Finance ministry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to nominate ______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members on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Governing body of every stock</a:t>
            </a:r>
          </a:p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exchange.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27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07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96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56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42257" y="496524"/>
            <a:ext cx="10907485" cy="136750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Trading is dematerialized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shares commenced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on the NSE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735494" y="3081553"/>
            <a:ext cx="2705878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January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1996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007288" y="3020903"/>
            <a:ext cx="2537927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June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1998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913980" y="4867987"/>
            <a:ext cx="2631235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December 1998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735494" y="4860990"/>
            <a:ext cx="2701211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December 1996 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99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47871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870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317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370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8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351" y="460829"/>
            <a:ext cx="10515600" cy="176802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Greetings to get More Marks</a:t>
            </a:r>
          </a:p>
          <a:p>
            <a:pPr marL="114300" indent="0" algn="ctr">
              <a:buNone/>
            </a:pPr>
            <a:r>
              <a:rPr lang="en-US" sz="6000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in </a:t>
            </a:r>
            <a:r>
              <a:rPr lang="en-US" sz="6000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I Midterm </a:t>
            </a:r>
            <a:r>
              <a:rPr lang="en-US" sz="6000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Exam</a:t>
            </a:r>
            <a:endParaRPr lang="en-IN" sz="4800" dirty="0">
              <a:solidFill>
                <a:srgbClr val="FFFF0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298233" y="678951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None/>
            </a:pPr>
            <a:endParaRPr lang="en-US" sz="4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endParaRPr lang="en-IN" sz="4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9" name="Picture 2" descr="Clapping Hands on Apple iOS 15.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02" y="2396605"/>
            <a:ext cx="3596498" cy="359650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1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481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 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595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80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56996" y="418776"/>
            <a:ext cx="9591869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With a wider span, there will be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___hierarchical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levels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22917" y="2733870"/>
            <a:ext cx="1898781" cy="1138334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More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4655975" y="2864498"/>
            <a:ext cx="2407298" cy="100770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Less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8192277" y="2864498"/>
            <a:ext cx="2379306" cy="111967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Multiple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4791270" y="4599991"/>
            <a:ext cx="2323322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Additional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016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1026488" y="894206"/>
            <a:ext cx="330911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Prepared by ….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5617031" y="2677302"/>
            <a:ext cx="5775648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M.MuthuSelvam</a:t>
            </a:r>
            <a:endParaRPr lang="en-US" sz="32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</a:t>
            </a:r>
            <a:r>
              <a:rPr lang="en-US" sz="20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Sc</a:t>
            </a: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.,M.Com.M.Ed.,</a:t>
            </a:r>
            <a:r>
              <a:rPr lang="en-US" sz="20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M.Phil</a:t>
            </a: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2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PG Asst. in Commerce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MLWA HSS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(Run by Jain Educational &amp; Empowerment Trust)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Madurai 625 001</a:t>
            </a:r>
            <a:endParaRPr lang="en-US" sz="32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Cell No: 98421 04826</a:t>
            </a:r>
          </a:p>
        </p:txBody>
      </p:sp>
      <p:sp>
        <p:nvSpPr>
          <p:cNvPr id="3" name="Oval 2"/>
          <p:cNvSpPr/>
          <p:nvPr/>
        </p:nvSpPr>
        <p:spPr>
          <a:xfrm>
            <a:off x="270588" y="1996750"/>
            <a:ext cx="5486400" cy="376023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102" name="Picture 6" descr="5,506,772 Prepared Images, Stock Photos &amp; Vectors |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526" y="2578902"/>
            <a:ext cx="3402524" cy="259593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61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9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128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2174033" y="4152122"/>
            <a:ext cx="3237721" cy="156265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Planning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143463" y="2027431"/>
            <a:ext cx="4875990" cy="148597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Controlling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249887" y="4275638"/>
            <a:ext cx="3498980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Decision-making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282960" y="2062437"/>
            <a:ext cx="2967133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Innovating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539552" y="387588"/>
            <a:ext cx="8574832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is the primary function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management?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15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41984" y="485192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078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20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32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814805" y="394218"/>
            <a:ext cx="8122298" cy="156287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is not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main function?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774440" y="2677889"/>
            <a:ext cx="3498979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Decision-making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01606" y="2612572"/>
            <a:ext cx="3200401" cy="139959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Organising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525348" y="4758613"/>
            <a:ext cx="3415002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Staffing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25348" y="2690717"/>
            <a:ext cx="3097764" cy="137743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Planning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2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759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77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2062066" y="3867766"/>
            <a:ext cx="2911150" cy="159997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Manager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75512" y="2062437"/>
            <a:ext cx="4418790" cy="148597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Subordinate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536094" y="4089254"/>
            <a:ext cx="3498980" cy="115699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Supervisor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2192695" y="2165674"/>
            <a:ext cx="2332652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Superior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062066" y="404468"/>
            <a:ext cx="7977673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Management is what a _______ does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75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418257" y="433872"/>
            <a:ext cx="909734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_______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is included in every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managerial function.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418257" y="2458615"/>
            <a:ext cx="3256385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Co-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ordinating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550091" y="2132043"/>
            <a:ext cx="3937518" cy="1922106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Controlling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082353" y="4763275"/>
            <a:ext cx="3844212" cy="137160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Staffing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850295" y="4376055"/>
            <a:ext cx="5337110" cy="184279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Organising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47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4655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73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2243" y="441338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983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688841" y="485191"/>
            <a:ext cx="8677469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verification function?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26771" y="2363561"/>
            <a:ext cx="252859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Planning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909319" y="2058566"/>
            <a:ext cx="3802224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Organising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555881" y="4029657"/>
            <a:ext cx="3769567" cy="198858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Staffing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887617" y="4310743"/>
            <a:ext cx="5411755" cy="1604864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Controlling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364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774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498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17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670179" y="466529"/>
            <a:ext cx="7968343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goals are achieved with the help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858416" y="2332653"/>
            <a:ext cx="35829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Motivation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355772" y="2332653"/>
            <a:ext cx="5514392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Controlling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998375" y="4599992"/>
            <a:ext cx="4655976" cy="1315616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Planning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708709" y="4665306"/>
            <a:ext cx="3461657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Staffing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877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7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284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060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309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802434" y="359700"/>
            <a:ext cx="10786188" cy="195709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___________ System gives full Scope to </a:t>
            </a:r>
            <a:r>
              <a:rPr lang="en-US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theIndividual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Strength and Responsibility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73020" y="2794463"/>
            <a:ext cx="1996750" cy="970380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MBO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153400" y="2781634"/>
            <a:ext cx="2006084" cy="1077627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MBM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500466" y="4814595"/>
            <a:ext cx="2338872" cy="830425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MBA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702627" y="2785135"/>
            <a:ext cx="1894115" cy="107412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MBE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03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871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745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875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58215" y="487521"/>
            <a:ext cx="7707083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is the First step in Process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MBO 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026368" y="2635895"/>
            <a:ext cx="4161453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Fixing Key Result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Area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550090" y="2575247"/>
            <a:ext cx="4161453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Appraisal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Activities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550090" y="4373721"/>
            <a:ext cx="4161453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Defining </a:t>
            </a:r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Organisational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Objectives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026368" y="4359727"/>
            <a:ext cx="4161453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Matching Resources with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Activities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178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808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 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612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 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191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97563" y="4527392"/>
            <a:ext cx="3163077" cy="109168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MBM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288832" y="2728684"/>
            <a:ext cx="3128461" cy="115856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MBE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587414" y="4527392"/>
            <a:ext cx="2481941" cy="106369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MBO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595536" y="2607755"/>
            <a:ext cx="2967133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MBA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569171" y="653142"/>
            <a:ext cx="11103428" cy="140879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__________ keeps Management Alert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 Opportunities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and Threats by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Identifying Critical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Problems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519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25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2346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1338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75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910869" y="361636"/>
            <a:ext cx="10442931" cy="1625736"/>
          </a:xfrm>
          <a:prstGeom prst="wave">
            <a:avLst>
              <a:gd name="adj1" fmla="val 12500"/>
              <a:gd name="adj2" fmla="val 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Delegation of Authority is Easily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Done with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Help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632857" y="3088432"/>
            <a:ext cx="1866121" cy="1085265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MBM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01606" y="3237722"/>
            <a:ext cx="2146044" cy="93597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MBO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5036198" y="4954556"/>
            <a:ext cx="2085393" cy="877077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MBA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5036198" y="3068965"/>
            <a:ext cx="1908108" cy="108526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MBE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57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885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50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592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670181" y="418774"/>
            <a:ext cx="8024326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MBO is 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popularised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in the USA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by ________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184988" y="2332653"/>
            <a:ext cx="35829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George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Odiorne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523722" y="2211354"/>
            <a:ext cx="5514392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Prof.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Reddin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324947" y="4282751"/>
            <a:ext cx="465597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Henry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Fayol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100595" y="4674637"/>
            <a:ext cx="3461657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F.W Taylor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962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541037" y="40121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2884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59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59789" y="441338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211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936102" y="485191"/>
            <a:ext cx="7660432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Financial market facilitates business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firms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26771" y="2363561"/>
            <a:ext cx="2626568" cy="1327990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To rise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funds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909319" y="2058566"/>
            <a:ext cx="3391677" cy="1655018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recruit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workers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502228" y="4238431"/>
            <a:ext cx="3524640" cy="133777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make more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sales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887618" y="4185946"/>
            <a:ext cx="5103843" cy="214604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To minimize fund requirement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1542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863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358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1338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531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803847" y="540587"/>
            <a:ext cx="5458408" cy="1511564"/>
          </a:xfrm>
          <a:prstGeom prst="wave">
            <a:avLst>
              <a:gd name="adj1" fmla="val 12500"/>
              <a:gd name="adj2" fmla="val 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market is a market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for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07706" y="2901821"/>
            <a:ext cx="3265713" cy="139959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Short Term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Finance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374222" y="2901820"/>
            <a:ext cx="2939141" cy="124097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Long Term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Finance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385384" y="4644183"/>
            <a:ext cx="3876871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Both Short Term and Medium Term Finance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562670" y="3029535"/>
            <a:ext cx="3424334" cy="117144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Medium Term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Finance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385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4343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77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424336" y="403548"/>
            <a:ext cx="5561043" cy="156287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Management is an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231641" y="2686048"/>
            <a:ext cx="2080726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Art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518848" y="2634731"/>
            <a:ext cx="2612572" cy="139959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Art and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Science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441372" y="4702629"/>
            <a:ext cx="2985796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Art or Science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581331" y="2429455"/>
            <a:ext cx="2575249" cy="190344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Science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791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825624" y="707344"/>
            <a:ext cx="5784976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Primary market is also called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286000" y="2711644"/>
            <a:ext cx="2769636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Secondary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184571" y="2711644"/>
            <a:ext cx="3125755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Money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361853" y="4282748"/>
            <a:ext cx="3023119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Indirect Market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286000" y="4359727"/>
            <a:ext cx="2769635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New Issue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484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61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007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2939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29004" y="535411"/>
            <a:ext cx="9983755" cy="133784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Spot Market is a market where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delivery of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financial instrument and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payment of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cash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occurs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520890" y="2583480"/>
            <a:ext cx="3582955" cy="989044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Immediately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242180" y="2211354"/>
            <a:ext cx="4795933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future</a:t>
            </a: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660849" y="4282751"/>
            <a:ext cx="4320074" cy="1352939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Uncertain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175240" y="4478694"/>
            <a:ext cx="3172409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After one month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586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6637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 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366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2091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99592" y="4357397"/>
            <a:ext cx="3610947" cy="169817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Three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times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975512" y="2489759"/>
            <a:ext cx="4518722" cy="141030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Two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time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965909" y="4548673"/>
            <a:ext cx="2537927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Multiple times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716832" y="2620573"/>
            <a:ext cx="3116424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Only one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time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784985" y="580548"/>
            <a:ext cx="10896941" cy="136214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How many times a security can be sold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 a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secondary market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113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64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900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457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22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760306" y="584171"/>
            <a:ext cx="5850294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market do not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provide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140209" y="2497692"/>
            <a:ext cx="2593910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Short term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Funds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5770982" y="2286005"/>
            <a:ext cx="3848879" cy="1692339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Debenture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Funds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912776" y="4439913"/>
            <a:ext cx="2920482" cy="166872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Equity Funds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812970" y="4439913"/>
            <a:ext cx="3806891" cy="153955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Long term Funds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4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16629" y="438540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12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15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85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855167" y="951722"/>
            <a:ext cx="6326154" cy="111968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When the NSEI was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established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94320" y="2677889"/>
            <a:ext cx="2080726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1990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131627" y="2788692"/>
            <a:ext cx="2099388" cy="111967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1998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413378" y="4497357"/>
            <a:ext cx="25472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1997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27983" y="2765362"/>
            <a:ext cx="2118049" cy="130278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1992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71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541037" y="513185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977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612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65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48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92898" y="4189445"/>
            <a:ext cx="3377682" cy="153955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Three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Time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447453" y="2508606"/>
            <a:ext cx="3881535" cy="146219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Second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Time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32645" y="4301412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Several Times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492898" y="2508606"/>
            <a:ext cx="2967133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First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Time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06353" y="640406"/>
            <a:ext cx="10819590" cy="11288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Primary market is a Market where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securities are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traded in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09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01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658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60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744828" y="485191"/>
            <a:ext cx="8808098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Participants in the Capital Market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includes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679514" y="2332652"/>
            <a:ext cx="28831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Individuals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456784" y="2272004"/>
            <a:ext cx="3834881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Corporate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744828" y="4217436"/>
            <a:ext cx="4404049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of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531428" y="4618653"/>
            <a:ext cx="3881534" cy="128762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Financial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Institutions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716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02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 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05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44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99592" y="4357397"/>
            <a:ext cx="3610947" cy="169817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Mutual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Funds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975512" y="2489759"/>
            <a:ext cx="4518722" cy="141030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Factoring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65909" y="4548673"/>
            <a:ext cx="2859226" cy="1506895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Venture Funds</a:t>
            </a:r>
          </a:p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Institutions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716832" y="2620573"/>
            <a:ext cx="3116424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OTCEI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06352" y="251926"/>
            <a:ext cx="10800929" cy="193705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_______ was set up by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premier financial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institution to allow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trading of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securities across the electronic counters</a:t>
            </a:r>
          </a:p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throughout the country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565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5425</TotalTime>
  <Words>2893</Words>
  <Application>Microsoft Office PowerPoint</Application>
  <PresentationFormat>Widescreen</PresentationFormat>
  <Paragraphs>781</Paragraphs>
  <Slides>163</Slides>
  <Notes>122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163</vt:i4>
      </vt:variant>
    </vt:vector>
  </HeadingPairs>
  <TitlesOfParts>
    <vt:vector size="167" baseType="lpstr">
      <vt:lpstr>Arial</vt:lpstr>
      <vt:lpstr>Calibri</vt:lpstr>
      <vt:lpstr>TAU-Marutham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Anand raj</dc:creator>
  <cp:lastModifiedBy>Kanthamani S</cp:lastModifiedBy>
  <cp:revision>444</cp:revision>
  <dcterms:created xsi:type="dcterms:W3CDTF">2022-09-24T06:45:25Z</dcterms:created>
  <dcterms:modified xsi:type="dcterms:W3CDTF">2024-04-04T06:37:29Z</dcterms:modified>
</cp:coreProperties>
</file>