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ppt/notesSlides/notesSlide288.xml" ContentType="application/vnd.openxmlformats-officedocument.presentationml.notesSlide+xml"/>
  <Override PartName="/ppt/notesSlides/notesSlide289.xml" ContentType="application/vnd.openxmlformats-officedocument.presentationml.notesSlide+xml"/>
  <Override PartName="/ppt/notesSlides/notesSlide290.xml" ContentType="application/vnd.openxmlformats-officedocument.presentationml.notesSlide+xml"/>
  <Override PartName="/ppt/notesSlides/notesSlide291.xml" ContentType="application/vnd.openxmlformats-officedocument.presentationml.notesSlide+xml"/>
  <Override PartName="/ppt/notesSlides/notesSlide292.xml" ContentType="application/vnd.openxmlformats-officedocument.presentationml.notesSlide+xml"/>
  <Override PartName="/ppt/notesSlides/notesSlide293.xml" ContentType="application/vnd.openxmlformats-officedocument.presentationml.notesSlide+xml"/>
  <Override PartName="/ppt/notesSlides/notesSlide294.xml" ContentType="application/vnd.openxmlformats-officedocument.presentationml.notesSlide+xml"/>
  <Override PartName="/ppt/notesSlides/notesSlide295.xml" ContentType="application/vnd.openxmlformats-officedocument.presentationml.notesSlide+xml"/>
  <Override PartName="/ppt/notesSlides/notesSlide2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7"/>
  </p:notesMasterIdLst>
  <p:handoutMasterIdLst>
    <p:handoutMasterId r:id="rId398"/>
  </p:handoutMasterIdLst>
  <p:sldIdLst>
    <p:sldId id="256" r:id="rId2"/>
    <p:sldId id="257" r:id="rId3"/>
    <p:sldId id="261" r:id="rId4"/>
    <p:sldId id="839" r:id="rId5"/>
    <p:sldId id="262" r:id="rId6"/>
    <p:sldId id="263" r:id="rId7"/>
    <p:sldId id="264" r:id="rId8"/>
    <p:sldId id="840" r:id="rId9"/>
    <p:sldId id="422" r:id="rId10"/>
    <p:sldId id="423" r:id="rId11"/>
    <p:sldId id="421" r:id="rId12"/>
    <p:sldId id="841" r:id="rId13"/>
    <p:sldId id="424" r:id="rId14"/>
    <p:sldId id="425" r:id="rId15"/>
    <p:sldId id="426" r:id="rId16"/>
    <p:sldId id="842" r:id="rId17"/>
    <p:sldId id="427" r:id="rId18"/>
    <p:sldId id="428" r:id="rId19"/>
    <p:sldId id="429" r:id="rId20"/>
    <p:sldId id="843" r:id="rId21"/>
    <p:sldId id="430" r:id="rId22"/>
    <p:sldId id="431" r:id="rId23"/>
    <p:sldId id="432" r:id="rId24"/>
    <p:sldId id="844" r:id="rId25"/>
    <p:sldId id="433" r:id="rId26"/>
    <p:sldId id="434" r:id="rId27"/>
    <p:sldId id="435" r:id="rId28"/>
    <p:sldId id="845" r:id="rId29"/>
    <p:sldId id="436" r:id="rId30"/>
    <p:sldId id="437" r:id="rId31"/>
    <p:sldId id="438" r:id="rId32"/>
    <p:sldId id="846" r:id="rId33"/>
    <p:sldId id="439" r:id="rId34"/>
    <p:sldId id="440" r:id="rId35"/>
    <p:sldId id="441" r:id="rId36"/>
    <p:sldId id="847" r:id="rId37"/>
    <p:sldId id="442" r:id="rId38"/>
    <p:sldId id="443" r:id="rId39"/>
    <p:sldId id="444" r:id="rId40"/>
    <p:sldId id="848" r:id="rId41"/>
    <p:sldId id="445" r:id="rId42"/>
    <p:sldId id="446" r:id="rId43"/>
    <p:sldId id="447" r:id="rId44"/>
    <p:sldId id="849" r:id="rId45"/>
    <p:sldId id="448" r:id="rId46"/>
    <p:sldId id="449" r:id="rId47"/>
    <p:sldId id="450" r:id="rId48"/>
    <p:sldId id="850" r:id="rId49"/>
    <p:sldId id="451" r:id="rId50"/>
    <p:sldId id="452" r:id="rId51"/>
    <p:sldId id="453" r:id="rId52"/>
    <p:sldId id="851" r:id="rId53"/>
    <p:sldId id="454" r:id="rId54"/>
    <p:sldId id="455" r:id="rId55"/>
    <p:sldId id="456" r:id="rId56"/>
    <p:sldId id="852" r:id="rId57"/>
    <p:sldId id="457" r:id="rId58"/>
    <p:sldId id="458" r:id="rId59"/>
    <p:sldId id="459" r:id="rId60"/>
    <p:sldId id="853" r:id="rId61"/>
    <p:sldId id="460" r:id="rId62"/>
    <p:sldId id="461" r:id="rId63"/>
    <p:sldId id="824" r:id="rId64"/>
    <p:sldId id="854" r:id="rId65"/>
    <p:sldId id="825" r:id="rId66"/>
    <p:sldId id="826" r:id="rId67"/>
    <p:sldId id="827" r:id="rId68"/>
    <p:sldId id="855" r:id="rId69"/>
    <p:sldId id="828" r:id="rId70"/>
    <p:sldId id="829" r:id="rId71"/>
    <p:sldId id="465" r:id="rId72"/>
    <p:sldId id="860" r:id="rId73"/>
    <p:sldId id="466" r:id="rId74"/>
    <p:sldId id="467" r:id="rId75"/>
    <p:sldId id="468" r:id="rId76"/>
    <p:sldId id="861" r:id="rId77"/>
    <p:sldId id="469" r:id="rId78"/>
    <p:sldId id="470" r:id="rId79"/>
    <p:sldId id="471" r:id="rId80"/>
    <p:sldId id="862" r:id="rId81"/>
    <p:sldId id="472" r:id="rId82"/>
    <p:sldId id="473" r:id="rId83"/>
    <p:sldId id="474" r:id="rId84"/>
    <p:sldId id="863" r:id="rId85"/>
    <p:sldId id="475" r:id="rId86"/>
    <p:sldId id="476" r:id="rId87"/>
    <p:sldId id="477" r:id="rId88"/>
    <p:sldId id="864" r:id="rId89"/>
    <p:sldId id="534" r:id="rId90"/>
    <p:sldId id="535" r:id="rId91"/>
    <p:sldId id="478" r:id="rId92"/>
    <p:sldId id="865" r:id="rId93"/>
    <p:sldId id="536" r:id="rId94"/>
    <p:sldId id="537" r:id="rId95"/>
    <p:sldId id="479" r:id="rId96"/>
    <p:sldId id="866" r:id="rId97"/>
    <p:sldId id="538" r:id="rId98"/>
    <p:sldId id="539" r:id="rId99"/>
    <p:sldId id="480" r:id="rId100"/>
    <p:sldId id="867" r:id="rId101"/>
    <p:sldId id="540" r:id="rId102"/>
    <p:sldId id="541" r:id="rId103"/>
    <p:sldId id="481" r:id="rId104"/>
    <p:sldId id="869" r:id="rId105"/>
    <p:sldId id="542" r:id="rId106"/>
    <p:sldId id="543" r:id="rId107"/>
    <p:sldId id="482" r:id="rId108"/>
    <p:sldId id="868" r:id="rId109"/>
    <p:sldId id="544" r:id="rId110"/>
    <p:sldId id="545" r:id="rId111"/>
    <p:sldId id="483" r:id="rId112"/>
    <p:sldId id="870" r:id="rId113"/>
    <p:sldId id="546" r:id="rId114"/>
    <p:sldId id="547" r:id="rId115"/>
    <p:sldId id="484" r:id="rId116"/>
    <p:sldId id="871" r:id="rId117"/>
    <p:sldId id="548" r:id="rId118"/>
    <p:sldId id="549" r:id="rId119"/>
    <p:sldId id="485" r:id="rId120"/>
    <p:sldId id="872" r:id="rId121"/>
    <p:sldId id="550" r:id="rId122"/>
    <p:sldId id="551" r:id="rId123"/>
    <p:sldId id="552" r:id="rId124"/>
    <p:sldId id="873" r:id="rId125"/>
    <p:sldId id="553" r:id="rId126"/>
    <p:sldId id="554" r:id="rId127"/>
    <p:sldId id="487" r:id="rId128"/>
    <p:sldId id="874" r:id="rId129"/>
    <p:sldId id="555" r:id="rId130"/>
    <p:sldId id="556" r:id="rId131"/>
    <p:sldId id="488" r:id="rId132"/>
    <p:sldId id="875" r:id="rId133"/>
    <p:sldId id="615" r:id="rId134"/>
    <p:sldId id="616" r:id="rId135"/>
    <p:sldId id="489" r:id="rId136"/>
    <p:sldId id="876" r:id="rId137"/>
    <p:sldId id="617" r:id="rId138"/>
    <p:sldId id="618" r:id="rId139"/>
    <p:sldId id="490" r:id="rId140"/>
    <p:sldId id="877" r:id="rId141"/>
    <p:sldId id="619" r:id="rId142"/>
    <p:sldId id="620" r:id="rId143"/>
    <p:sldId id="491" r:id="rId144"/>
    <p:sldId id="878" r:id="rId145"/>
    <p:sldId id="621" r:id="rId146"/>
    <p:sldId id="622" r:id="rId147"/>
    <p:sldId id="492" r:id="rId148"/>
    <p:sldId id="879" r:id="rId149"/>
    <p:sldId id="623" r:id="rId150"/>
    <p:sldId id="624" r:id="rId151"/>
    <p:sldId id="493" r:id="rId152"/>
    <p:sldId id="880" r:id="rId153"/>
    <p:sldId id="625" r:id="rId154"/>
    <p:sldId id="626" r:id="rId155"/>
    <p:sldId id="494" r:id="rId156"/>
    <p:sldId id="881" r:id="rId157"/>
    <p:sldId id="627" r:id="rId158"/>
    <p:sldId id="628" r:id="rId159"/>
    <p:sldId id="495" r:id="rId160"/>
    <p:sldId id="882" r:id="rId161"/>
    <p:sldId id="629" r:id="rId162"/>
    <p:sldId id="630" r:id="rId163"/>
    <p:sldId id="496" r:id="rId164"/>
    <p:sldId id="883" r:id="rId165"/>
    <p:sldId id="631" r:id="rId166"/>
    <p:sldId id="632" r:id="rId167"/>
    <p:sldId id="497" r:id="rId168"/>
    <p:sldId id="884" r:id="rId169"/>
    <p:sldId id="633" r:id="rId170"/>
    <p:sldId id="634" r:id="rId171"/>
    <p:sldId id="498" r:id="rId172"/>
    <p:sldId id="885" r:id="rId173"/>
    <p:sldId id="635" r:id="rId174"/>
    <p:sldId id="636" r:id="rId175"/>
    <p:sldId id="499" r:id="rId176"/>
    <p:sldId id="886" r:id="rId177"/>
    <p:sldId id="637" r:id="rId178"/>
    <p:sldId id="638" r:id="rId179"/>
    <p:sldId id="500" r:id="rId180"/>
    <p:sldId id="887" r:id="rId181"/>
    <p:sldId id="639" r:id="rId182"/>
    <p:sldId id="640" r:id="rId183"/>
    <p:sldId id="501" r:id="rId184"/>
    <p:sldId id="888" r:id="rId185"/>
    <p:sldId id="641" r:id="rId186"/>
    <p:sldId id="642" r:id="rId187"/>
    <p:sldId id="502" r:id="rId188"/>
    <p:sldId id="889" r:id="rId189"/>
    <p:sldId id="643" r:id="rId190"/>
    <p:sldId id="644" r:id="rId191"/>
    <p:sldId id="503" r:id="rId192"/>
    <p:sldId id="890" r:id="rId193"/>
    <p:sldId id="645" r:id="rId194"/>
    <p:sldId id="646" r:id="rId195"/>
    <p:sldId id="504" r:id="rId196"/>
    <p:sldId id="891" r:id="rId197"/>
    <p:sldId id="647" r:id="rId198"/>
    <p:sldId id="648" r:id="rId199"/>
    <p:sldId id="505" r:id="rId200"/>
    <p:sldId id="892" r:id="rId201"/>
    <p:sldId id="649" r:id="rId202"/>
    <p:sldId id="650" r:id="rId203"/>
    <p:sldId id="506" r:id="rId204"/>
    <p:sldId id="893" r:id="rId205"/>
    <p:sldId id="651" r:id="rId206"/>
    <p:sldId id="652" r:id="rId207"/>
    <p:sldId id="507" r:id="rId208"/>
    <p:sldId id="894" r:id="rId209"/>
    <p:sldId id="653" r:id="rId210"/>
    <p:sldId id="654" r:id="rId211"/>
    <p:sldId id="508" r:id="rId212"/>
    <p:sldId id="895" r:id="rId213"/>
    <p:sldId id="655" r:id="rId214"/>
    <p:sldId id="656" r:id="rId215"/>
    <p:sldId id="509" r:id="rId216"/>
    <p:sldId id="896" r:id="rId217"/>
    <p:sldId id="657" r:id="rId218"/>
    <p:sldId id="658" r:id="rId219"/>
    <p:sldId id="510" r:id="rId220"/>
    <p:sldId id="897" r:id="rId221"/>
    <p:sldId id="659" r:id="rId222"/>
    <p:sldId id="660" r:id="rId223"/>
    <p:sldId id="511" r:id="rId224"/>
    <p:sldId id="898" r:id="rId225"/>
    <p:sldId id="661" r:id="rId226"/>
    <p:sldId id="662" r:id="rId227"/>
    <p:sldId id="512" r:id="rId228"/>
    <p:sldId id="899" r:id="rId229"/>
    <p:sldId id="663" r:id="rId230"/>
    <p:sldId id="664" r:id="rId231"/>
    <p:sldId id="513" r:id="rId232"/>
    <p:sldId id="900" r:id="rId233"/>
    <p:sldId id="665" r:id="rId234"/>
    <p:sldId id="666" r:id="rId235"/>
    <p:sldId id="514" r:id="rId236"/>
    <p:sldId id="901" r:id="rId237"/>
    <p:sldId id="667" r:id="rId238"/>
    <p:sldId id="668" r:id="rId239"/>
    <p:sldId id="515" r:id="rId240"/>
    <p:sldId id="902" r:id="rId241"/>
    <p:sldId id="669" r:id="rId242"/>
    <p:sldId id="670" r:id="rId243"/>
    <p:sldId id="516" r:id="rId244"/>
    <p:sldId id="903" r:id="rId245"/>
    <p:sldId id="671" r:id="rId246"/>
    <p:sldId id="672" r:id="rId247"/>
    <p:sldId id="517" r:id="rId248"/>
    <p:sldId id="904" r:id="rId249"/>
    <p:sldId id="673" r:id="rId250"/>
    <p:sldId id="674" r:id="rId251"/>
    <p:sldId id="518" r:id="rId252"/>
    <p:sldId id="905" r:id="rId253"/>
    <p:sldId id="675" r:id="rId254"/>
    <p:sldId id="676" r:id="rId255"/>
    <p:sldId id="519" r:id="rId256"/>
    <p:sldId id="906" r:id="rId257"/>
    <p:sldId id="677" r:id="rId258"/>
    <p:sldId id="678" r:id="rId259"/>
    <p:sldId id="520" r:id="rId260"/>
    <p:sldId id="907" r:id="rId261"/>
    <p:sldId id="679" r:id="rId262"/>
    <p:sldId id="680" r:id="rId263"/>
    <p:sldId id="521" r:id="rId264"/>
    <p:sldId id="908" r:id="rId265"/>
    <p:sldId id="681" r:id="rId266"/>
    <p:sldId id="682" r:id="rId267"/>
    <p:sldId id="940" r:id="rId268"/>
    <p:sldId id="941" r:id="rId269"/>
    <p:sldId id="942" r:id="rId270"/>
    <p:sldId id="943" r:id="rId271"/>
    <p:sldId id="522" r:id="rId272"/>
    <p:sldId id="909" r:id="rId273"/>
    <p:sldId id="683" r:id="rId274"/>
    <p:sldId id="684" r:id="rId275"/>
    <p:sldId id="523" r:id="rId276"/>
    <p:sldId id="910" r:id="rId277"/>
    <p:sldId id="685" r:id="rId278"/>
    <p:sldId id="686" r:id="rId279"/>
    <p:sldId id="524" r:id="rId280"/>
    <p:sldId id="911" r:id="rId281"/>
    <p:sldId id="687" r:id="rId282"/>
    <p:sldId id="688" r:id="rId283"/>
    <p:sldId id="525" r:id="rId284"/>
    <p:sldId id="912" r:id="rId285"/>
    <p:sldId id="689" r:id="rId286"/>
    <p:sldId id="690" r:id="rId287"/>
    <p:sldId id="526" r:id="rId288"/>
    <p:sldId id="913" r:id="rId289"/>
    <p:sldId id="691" r:id="rId290"/>
    <p:sldId id="692" r:id="rId291"/>
    <p:sldId id="527" r:id="rId292"/>
    <p:sldId id="914" r:id="rId293"/>
    <p:sldId id="693" r:id="rId294"/>
    <p:sldId id="694" r:id="rId295"/>
    <p:sldId id="528" r:id="rId296"/>
    <p:sldId id="915" r:id="rId297"/>
    <p:sldId id="695" r:id="rId298"/>
    <p:sldId id="696" r:id="rId299"/>
    <p:sldId id="529" r:id="rId300"/>
    <p:sldId id="916" r:id="rId301"/>
    <p:sldId id="697" r:id="rId302"/>
    <p:sldId id="698" r:id="rId303"/>
    <p:sldId id="530" r:id="rId304"/>
    <p:sldId id="917" r:id="rId305"/>
    <p:sldId id="699" r:id="rId306"/>
    <p:sldId id="700" r:id="rId307"/>
    <p:sldId id="531" r:id="rId308"/>
    <p:sldId id="918" r:id="rId309"/>
    <p:sldId id="701" r:id="rId310"/>
    <p:sldId id="702" r:id="rId311"/>
    <p:sldId id="532" r:id="rId312"/>
    <p:sldId id="919" r:id="rId313"/>
    <p:sldId id="703" r:id="rId314"/>
    <p:sldId id="704" r:id="rId315"/>
    <p:sldId id="533" r:id="rId316"/>
    <p:sldId id="920" r:id="rId317"/>
    <p:sldId id="705" r:id="rId318"/>
    <p:sldId id="706" r:id="rId319"/>
    <p:sldId id="557" r:id="rId320"/>
    <p:sldId id="921" r:id="rId321"/>
    <p:sldId id="707" r:id="rId322"/>
    <p:sldId id="708" r:id="rId323"/>
    <p:sldId id="558" r:id="rId324"/>
    <p:sldId id="922" r:id="rId325"/>
    <p:sldId id="709" r:id="rId326"/>
    <p:sldId id="710" r:id="rId327"/>
    <p:sldId id="559" r:id="rId328"/>
    <p:sldId id="923" r:id="rId329"/>
    <p:sldId id="711" r:id="rId330"/>
    <p:sldId id="712" r:id="rId331"/>
    <p:sldId id="560" r:id="rId332"/>
    <p:sldId id="924" r:id="rId333"/>
    <p:sldId id="713" r:id="rId334"/>
    <p:sldId id="714" r:id="rId335"/>
    <p:sldId id="561" r:id="rId336"/>
    <p:sldId id="925" r:id="rId337"/>
    <p:sldId id="715" r:id="rId338"/>
    <p:sldId id="716" r:id="rId339"/>
    <p:sldId id="562" r:id="rId340"/>
    <p:sldId id="926" r:id="rId341"/>
    <p:sldId id="717" r:id="rId342"/>
    <p:sldId id="718" r:id="rId343"/>
    <p:sldId id="563" r:id="rId344"/>
    <p:sldId id="927" r:id="rId345"/>
    <p:sldId id="719" r:id="rId346"/>
    <p:sldId id="720" r:id="rId347"/>
    <p:sldId id="564" r:id="rId348"/>
    <p:sldId id="928" r:id="rId349"/>
    <p:sldId id="721" r:id="rId350"/>
    <p:sldId id="722" r:id="rId351"/>
    <p:sldId id="565" r:id="rId352"/>
    <p:sldId id="929" r:id="rId353"/>
    <p:sldId id="723" r:id="rId354"/>
    <p:sldId id="724" r:id="rId355"/>
    <p:sldId id="566" r:id="rId356"/>
    <p:sldId id="930" r:id="rId357"/>
    <p:sldId id="725" r:id="rId358"/>
    <p:sldId id="726" r:id="rId359"/>
    <p:sldId id="567" r:id="rId360"/>
    <p:sldId id="931" r:id="rId361"/>
    <p:sldId id="727" r:id="rId362"/>
    <p:sldId id="728" r:id="rId363"/>
    <p:sldId id="568" r:id="rId364"/>
    <p:sldId id="932" r:id="rId365"/>
    <p:sldId id="729" r:id="rId366"/>
    <p:sldId id="730" r:id="rId367"/>
    <p:sldId id="569" r:id="rId368"/>
    <p:sldId id="933" r:id="rId369"/>
    <p:sldId id="731" r:id="rId370"/>
    <p:sldId id="732" r:id="rId371"/>
    <p:sldId id="570" r:id="rId372"/>
    <p:sldId id="934" r:id="rId373"/>
    <p:sldId id="733" r:id="rId374"/>
    <p:sldId id="734" r:id="rId375"/>
    <p:sldId id="571" r:id="rId376"/>
    <p:sldId id="935" r:id="rId377"/>
    <p:sldId id="735" r:id="rId378"/>
    <p:sldId id="736" r:id="rId379"/>
    <p:sldId id="572" r:id="rId380"/>
    <p:sldId id="936" r:id="rId381"/>
    <p:sldId id="737" r:id="rId382"/>
    <p:sldId id="738" r:id="rId383"/>
    <p:sldId id="573" r:id="rId384"/>
    <p:sldId id="937" r:id="rId385"/>
    <p:sldId id="739" r:id="rId386"/>
    <p:sldId id="740" r:id="rId387"/>
    <p:sldId id="574" r:id="rId388"/>
    <p:sldId id="938" r:id="rId389"/>
    <p:sldId id="741" r:id="rId390"/>
    <p:sldId id="742" r:id="rId391"/>
    <p:sldId id="575" r:id="rId392"/>
    <p:sldId id="939" r:id="rId393"/>
    <p:sldId id="743" r:id="rId394"/>
    <p:sldId id="744" r:id="rId395"/>
    <p:sldId id="823" r:id="rId39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67" roundtripDataSignature="AMtx7mj1R5tO690/Iu2z+s3x9W/gLPbv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thamani S" initials="KS" lastIdx="1" clrIdx="0">
    <p:extLst>
      <p:ext uri="{19B8F6BF-5375-455C-9EA6-DF929625EA0E}">
        <p15:presenceInfo xmlns:p15="http://schemas.microsoft.com/office/powerpoint/2012/main" userId="14a67a6ae089e9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commentAuthors" Target="commentAuthors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569" Type="http://schemas.openxmlformats.org/officeDocument/2006/relationships/presProps" Target="presProps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570" Type="http://schemas.openxmlformats.org/officeDocument/2006/relationships/viewProps" Target="viewProps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571" Type="http://schemas.openxmlformats.org/officeDocument/2006/relationships/theme" Target="theme/theme1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572" Type="http://schemas.openxmlformats.org/officeDocument/2006/relationships/tableStyles" Target="tableStyle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handoutMaster" Target="handoutMasters/handoutMaster1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567" Type="http://customschemas.google.com/relationships/presentationmetadata" Target="metadata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4T10:18:36.484" idx="1">
    <p:pos x="3133" y="2436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1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A5EB-6758-442D-A9EB-A6BB9055E8C1}" type="datetimeFigureOut">
              <a:rPr lang="en-IN" smtClean="0"/>
              <a:t>05-03-2023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7ACAF-F427-4904-B022-32BC5E9814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98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5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6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9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0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3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4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5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7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8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9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1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2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3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6.xml"/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7.xml"/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9.xml"/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0.xml"/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1.xml"/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3.xml"/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96258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64926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28065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86484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3976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53271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98395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662687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535224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89018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917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21526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06539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266480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420858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42156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84208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2258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33813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657305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054392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375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02238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70832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413235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79573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74185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07599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0187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92674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227927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888467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4966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31882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53757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0978167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0396920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26931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41932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02144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19486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9383194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7117904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462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34894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311271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787636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760795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82922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677895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6714274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533659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439300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633233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286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0306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364859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37103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778328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52779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100971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722874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852310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10641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299917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674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345665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638154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855401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289155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563110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974961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880991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986538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274848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938778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852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437999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89142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138306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215159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681552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728013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103111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324713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826935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4312867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8401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0942083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46518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8735648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845609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676725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336147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202803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532899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719575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940732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280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594854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113241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53633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177208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83980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025910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11461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175840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038447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744674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5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841179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796019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3747482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2953014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6787092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848975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00017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5196692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243572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609584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922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831547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891865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721920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114289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8589649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745054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677938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9399555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151617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7308622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2803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780650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034693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41567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637735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9717445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699790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347747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035500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011510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527219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500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413762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219972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1081150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445856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920511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267400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753875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706054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2964347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132571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085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498695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529477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832617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7418500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3807813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625831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311647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4873347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61395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0025874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107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54732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646611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916718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4523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384810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062084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642733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3986732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4330134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685037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767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121651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754901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892370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432809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543952"/>
      </p:ext>
    </p:extLst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3504071"/>
      </p:ext>
    </p:extLst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655829"/>
      </p:ext>
    </p:extLst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727550"/>
      </p:ext>
    </p:extLst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145709"/>
      </p:ext>
    </p:extLst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660016"/>
      </p:ext>
    </p:extLst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17372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497136"/>
      </p:ext>
    </p:extLst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4300764"/>
      </p:ext>
    </p:extLst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0728991"/>
      </p:ext>
    </p:extLst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923863"/>
      </p:ext>
    </p:extLst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19941"/>
      </p:ext>
    </p:extLst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236024"/>
      </p:ext>
    </p:extLst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576982"/>
      </p:ext>
    </p:extLst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395738"/>
      </p:ext>
    </p:extLst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0783916"/>
      </p:ext>
    </p:extLst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769723"/>
      </p:ext>
    </p:extLst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715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501851"/>
      </p:ext>
    </p:extLst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538891"/>
      </p:ext>
    </p:extLst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419964"/>
      </p:ext>
    </p:extLst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4772700"/>
      </p:ext>
    </p:extLst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977150"/>
      </p:ext>
    </p:extLst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324385"/>
      </p:ext>
    </p:extLst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8132724"/>
      </p:ext>
    </p:extLst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558221"/>
      </p:ext>
    </p:extLst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410151"/>
      </p:ext>
    </p:extLst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69432"/>
      </p:ext>
    </p:extLst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89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226822"/>
      </p:ext>
    </p:extLst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277642"/>
      </p:ext>
    </p:extLst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5500634"/>
      </p:ext>
    </p:extLst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8802883"/>
      </p:ext>
    </p:extLst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2820385"/>
      </p:ext>
    </p:extLst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72174"/>
      </p:ext>
    </p:extLst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134729"/>
      </p:ext>
    </p:extLst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9291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989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33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156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3496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825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3344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813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3205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238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627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7794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2593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1199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4445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188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7707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104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6400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18129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93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4236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45004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57555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3447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0299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1866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9182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216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42869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773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6807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9018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7781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59590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5911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81164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83711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69714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14465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737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656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98831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14071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69154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14700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03222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03669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25688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43001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82881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842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7145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7268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23031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76022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59743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32667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87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58065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22494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03126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387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62975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900041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324113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755842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189671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843881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61857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91922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89181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46226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73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4" name="Google Shape;14;p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3" name="Google Shape;73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9" name="Google Shape;79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522" y="1248508"/>
            <a:ext cx="5322277" cy="442180"/>
          </a:xfrm>
        </p:spPr>
        <p:txBody>
          <a:bodyPr/>
          <a:lstStyle/>
          <a:p>
            <a:r>
              <a:rPr lang="en-US" dirty="0" smtClean="0"/>
              <a:t>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‹#›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8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26" name="Google Shape;26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2" name="Google Shape;32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9" name="Google Shape;39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48" name="Google Shape;48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53" name="Google Shape;53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0" name="Google Shape;60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7" name="Google Shape;67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0" name="Google Shape;10;p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5.xml"/><Relationship Id="rId4" Type="http://schemas.openxmlformats.org/officeDocument/2006/relationships/slide" Target="slide10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9.xml"/><Relationship Id="rId4" Type="http://schemas.openxmlformats.org/officeDocument/2006/relationships/slide" Target="slide11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3.xml"/><Relationship Id="rId4" Type="http://schemas.openxmlformats.org/officeDocument/2006/relationships/slide" Target="slide1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7.xml"/><Relationship Id="rId4" Type="http://schemas.openxmlformats.org/officeDocument/2006/relationships/slide" Target="slide118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" Target="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1.xml"/><Relationship Id="rId4" Type="http://schemas.openxmlformats.org/officeDocument/2006/relationships/slide" Target="slide1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6.xml"/><Relationship Id="rId4" Type="http://schemas.openxmlformats.org/officeDocument/2006/relationships/slide" Target="slide12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" Target="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0.xml"/><Relationship Id="rId4" Type="http://schemas.openxmlformats.org/officeDocument/2006/relationships/slide" Target="slide129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" Target="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3.xml"/><Relationship Id="rId4" Type="http://schemas.openxmlformats.org/officeDocument/2006/relationships/slide" Target="slide13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" Target="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7.xml"/><Relationship Id="rId4" Type="http://schemas.openxmlformats.org/officeDocument/2006/relationships/slide" Target="slide138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" Target="slide13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142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9.xml"/><Relationship Id="rId4" Type="http://schemas.openxmlformats.org/officeDocument/2006/relationships/slide" Target="slide1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" Target="slide13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5.xml"/><Relationship Id="rId4" Type="http://schemas.openxmlformats.org/officeDocument/2006/relationships/slide" Target="slide14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" Target="slide14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9.xml"/><Relationship Id="rId4" Type="http://schemas.openxmlformats.org/officeDocument/2006/relationships/slide" Target="slide150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" Target="slide14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4.xml"/><Relationship Id="rId4" Type="http://schemas.openxmlformats.org/officeDocument/2006/relationships/slide" Target="slide15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" Target="slide15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7.xml"/><Relationship Id="rId4" Type="http://schemas.openxmlformats.org/officeDocument/2006/relationships/slide" Target="slide158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" Target="slide155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62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9.xml"/><Relationship Id="rId4" Type="http://schemas.openxmlformats.org/officeDocument/2006/relationships/slide" Target="slide1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159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5.xml"/><Relationship Id="rId4" Type="http://schemas.openxmlformats.org/officeDocument/2006/relationships/slide" Target="slide16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slide" Target="slide163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0.xml"/><Relationship Id="rId4" Type="http://schemas.openxmlformats.org/officeDocument/2006/relationships/slide" Target="slide169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slide" Target="slide167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4.xml"/><Relationship Id="rId4" Type="http://schemas.openxmlformats.org/officeDocument/2006/relationships/slide" Target="slide173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" Target="slide171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7.xml"/><Relationship Id="rId4" Type="http://schemas.openxmlformats.org/officeDocument/2006/relationships/slide" Target="slide178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" Target="slide175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82.xm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9.xml"/><Relationship Id="rId4" Type="http://schemas.openxmlformats.org/officeDocument/2006/relationships/slide" Target="slide18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slide" Target="slide179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5.xml"/><Relationship Id="rId4" Type="http://schemas.openxmlformats.org/officeDocument/2006/relationships/slide" Target="slide186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" Target="slide183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9.xml"/><Relationship Id="rId4" Type="http://schemas.openxmlformats.org/officeDocument/2006/relationships/slide" Target="slide190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slide" Target="slide187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3.xml"/><Relationship Id="rId4" Type="http://schemas.openxmlformats.org/officeDocument/2006/relationships/slide" Target="slide194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slide" Target="slide191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7.xml"/><Relationship Id="rId4" Type="http://schemas.openxmlformats.org/officeDocument/2006/relationships/slide" Target="slide198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slide" Target="slide195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202.xml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9.xml"/><Relationship Id="rId4" Type="http://schemas.openxmlformats.org/officeDocument/2006/relationships/slide" Target="slide2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slide" Target="slide199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5.xml"/><Relationship Id="rId4" Type="http://schemas.openxmlformats.org/officeDocument/2006/relationships/slide" Target="slide206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slide" Target="slide203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9.xml"/><Relationship Id="rId4" Type="http://schemas.openxmlformats.org/officeDocument/2006/relationships/slide" Target="slide210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slide" Target="slide207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3.xml"/><Relationship Id="rId4" Type="http://schemas.openxmlformats.org/officeDocument/2006/relationships/slide" Target="slide214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slide" Target="slide211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8.xml"/><Relationship Id="rId4" Type="http://schemas.openxmlformats.org/officeDocument/2006/relationships/slide" Target="slide217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slide" Target="slide215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222.xml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9.xml"/><Relationship Id="rId4" Type="http://schemas.openxmlformats.org/officeDocument/2006/relationships/slide" Target="slide2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slide" Target="slide219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6.xml"/><Relationship Id="rId4" Type="http://schemas.openxmlformats.org/officeDocument/2006/relationships/slide" Target="slide225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slide" Target="slide223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9.xml"/><Relationship Id="rId4" Type="http://schemas.openxmlformats.org/officeDocument/2006/relationships/slide" Target="slide230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slide" Target="slide227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3.xml"/><Relationship Id="rId4" Type="http://schemas.openxmlformats.org/officeDocument/2006/relationships/slide" Target="slide234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" Target="slide231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7.xml"/><Relationship Id="rId4" Type="http://schemas.openxmlformats.org/officeDocument/2006/relationships/slide" Target="slide238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slide" Target="slide235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slide" Target="slide242.xml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9.xml"/><Relationship Id="rId4" Type="http://schemas.openxmlformats.org/officeDocument/2006/relationships/slide" Target="slide2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slide" Target="slide239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5.xml"/><Relationship Id="rId4" Type="http://schemas.openxmlformats.org/officeDocument/2006/relationships/slide" Target="slide246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" Target="slide243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9.xml"/><Relationship Id="rId4" Type="http://schemas.openxmlformats.org/officeDocument/2006/relationships/slide" Target="slide250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slide" Target="slide247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4.xml"/><Relationship Id="rId4" Type="http://schemas.openxmlformats.org/officeDocument/2006/relationships/slide" Target="slide253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slide" Target="slide251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7.xml"/><Relationship Id="rId4" Type="http://schemas.openxmlformats.org/officeDocument/2006/relationships/slide" Target="slide258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slide" Target="slide255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slide" Target="slide261.xml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9.xml"/><Relationship Id="rId4" Type="http://schemas.openxmlformats.org/officeDocument/2006/relationships/slide" Target="slide2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" Target="slide259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6.xml"/><Relationship Id="rId4" Type="http://schemas.openxmlformats.org/officeDocument/2006/relationships/slide" Target="slide265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slide" Target="slide263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9.xml"/><Relationship Id="rId4" Type="http://schemas.openxmlformats.org/officeDocument/2006/relationships/slide" Target="slide270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slide" Target="slide267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3.xml"/><Relationship Id="rId4" Type="http://schemas.openxmlformats.org/officeDocument/2006/relationships/slide" Target="slide274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slide" Target="slide271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7.xml"/><Relationship Id="rId4" Type="http://schemas.openxmlformats.org/officeDocument/2006/relationships/slide" Target="slide278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slide" Target="slide275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1.xml"/><Relationship Id="rId4" Type="http://schemas.openxmlformats.org/officeDocument/2006/relationships/slide" Target="slide28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slide" Target="slide279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slide" Target="slide286.xml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3.xml"/><Relationship Id="rId4" Type="http://schemas.openxmlformats.org/officeDocument/2006/relationships/slide" Target="slide285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slide" Target="slide283.xml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9.xml"/><Relationship Id="rId4" Type="http://schemas.openxmlformats.org/officeDocument/2006/relationships/slide" Target="slide290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slide" Target="slide287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4.xml"/><Relationship Id="rId4" Type="http://schemas.openxmlformats.org/officeDocument/2006/relationships/slide" Target="slide293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slide" Target="slide291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7.xml"/><Relationship Id="rId4" Type="http://schemas.openxmlformats.org/officeDocument/2006/relationships/slide" Target="slide298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slide" Target="slide295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1.xml"/><Relationship Id="rId4" Type="http://schemas.openxmlformats.org/officeDocument/2006/relationships/slide" Target="slide3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slide" Target="slide305.xml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3.xml"/><Relationship Id="rId4" Type="http://schemas.openxmlformats.org/officeDocument/2006/relationships/slide" Target="slide306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slide" Target="slide303.xml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9.xml"/><Relationship Id="rId4" Type="http://schemas.openxmlformats.org/officeDocument/2006/relationships/slide" Target="slide310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slide" Target="slide307.xml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3.xml"/><Relationship Id="rId4" Type="http://schemas.openxmlformats.org/officeDocument/2006/relationships/slide" Target="slide314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slide" Target="slide311.xml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8.xml"/><Relationship Id="rId4" Type="http://schemas.openxmlformats.org/officeDocument/2006/relationships/slide" Target="slide317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1.xml"/><Relationship Id="rId4" Type="http://schemas.openxmlformats.org/officeDocument/2006/relationships/slide" Target="slide3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slide" Target="slide319.xml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slide" Target="slide325.xml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3.xml"/><Relationship Id="rId4" Type="http://schemas.openxmlformats.org/officeDocument/2006/relationships/slide" Target="slide326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slide" Target="slide323.xml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0.xml"/><Relationship Id="rId4" Type="http://schemas.openxmlformats.org/officeDocument/2006/relationships/slide" Target="slide329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slide" Target="slide327.xml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4.xml"/><Relationship Id="rId4" Type="http://schemas.openxmlformats.org/officeDocument/2006/relationships/slide" Target="slide333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slide" Target="slide331.xml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8.xml"/><Relationship Id="rId4" Type="http://schemas.openxmlformats.org/officeDocument/2006/relationships/slide" Target="slide337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slide" Target="slide335.xml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2.xml"/><Relationship Id="rId4" Type="http://schemas.openxmlformats.org/officeDocument/2006/relationships/slide" Target="slide3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slide" Target="slide339.xml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slide" Target="slide346.xml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3.xml"/><Relationship Id="rId4" Type="http://schemas.openxmlformats.org/officeDocument/2006/relationships/slide" Target="slide345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slide" Target="slide343.xml"/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7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0.xml"/><Relationship Id="rId4" Type="http://schemas.openxmlformats.org/officeDocument/2006/relationships/slide" Target="slide349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slide" Target="slide347.xml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.xml"/><Relationship Id="rId4" Type="http://schemas.openxmlformats.org/officeDocument/2006/relationships/slide" Target="slide38.xml"/></Relationships>
</file>

<file path=ppt/slides/_rels/slide350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4.xml"/><Relationship Id="rId4" Type="http://schemas.openxmlformats.org/officeDocument/2006/relationships/slide" Target="slide353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slide" Target="slide351.xml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4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7.xml"/><Relationship Id="rId4" Type="http://schemas.openxmlformats.org/officeDocument/2006/relationships/slide" Target="slide358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slide" Target="slide355.xml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9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2.xml"/><Relationship Id="rId4" Type="http://schemas.openxmlformats.org/officeDocument/2006/relationships/slide" Target="slide36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slide" Target="slide359.xml"/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2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slide" Target="slide366.xml"/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3.xml"/><Relationship Id="rId4" Type="http://schemas.openxmlformats.org/officeDocument/2006/relationships/slide" Target="slide365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slide" Target="slide363.xml"/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9.xml"/><Relationship Id="rId4" Type="http://schemas.openxmlformats.org/officeDocument/2006/relationships/slide" Target="slide370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slide" Target="slide367.xml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0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1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4.xml"/><Relationship Id="rId4" Type="http://schemas.openxmlformats.org/officeDocument/2006/relationships/slide" Target="slide373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slide" Target="slide371.xml"/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4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5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7.xml"/><Relationship Id="rId4" Type="http://schemas.openxmlformats.org/officeDocument/2006/relationships/slide" Target="slide378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8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9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2.xml"/><Relationship Id="rId4" Type="http://schemas.openxmlformats.org/officeDocument/2006/relationships/slide" Target="slide38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slide" Target="slide379.xml"/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3" Type="http://schemas.openxmlformats.org/officeDocument/2006/relationships/slide" Target="slide383.xml"/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2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3.xml.rels><?xml version="1.0" encoding="UTF-8" standalone="yes"?>
<Relationships xmlns="http://schemas.openxmlformats.org/package/2006/relationships"><Relationship Id="rId3" Type="http://schemas.openxmlformats.org/officeDocument/2006/relationships/slide" Target="slide385.xml"/><Relationship Id="rId2" Type="http://schemas.openxmlformats.org/officeDocument/2006/relationships/notesSlide" Target="../notesSlides/notesSlide28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3.xml"/><Relationship Id="rId4" Type="http://schemas.openxmlformats.org/officeDocument/2006/relationships/slide" Target="slide386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slide" Target="slide383.xml"/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3" Type="http://schemas.openxmlformats.org/officeDocument/2006/relationships/slide" Target="slide387.xml"/><Relationship Id="rId2" Type="http://schemas.openxmlformats.org/officeDocument/2006/relationships/notesSlide" Target="../notesSlides/notesSlide2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6.xml.rels><?xml version="1.0" encoding="UTF-8" standalone="yes"?>
<Relationships xmlns="http://schemas.openxmlformats.org/package/2006/relationships"><Relationship Id="rId3" Type="http://schemas.openxmlformats.org/officeDocument/2006/relationships/slide" Target="slide383.xml"/><Relationship Id="rId2" Type="http://schemas.openxmlformats.org/officeDocument/2006/relationships/notesSlide" Target="../notesSlides/notesSlide2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7.xml.rels><?xml version="1.0" encoding="UTF-8" standalone="yes"?>
<Relationships xmlns="http://schemas.openxmlformats.org/package/2006/relationships"><Relationship Id="rId3" Type="http://schemas.openxmlformats.org/officeDocument/2006/relationships/slide" Target="slide387.xml"/><Relationship Id="rId2" Type="http://schemas.openxmlformats.org/officeDocument/2006/relationships/notesSlide" Target="../notesSlides/notesSlide29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9.xml"/><Relationship Id="rId4" Type="http://schemas.openxmlformats.org/officeDocument/2006/relationships/slide" Target="slide390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slide" Target="slide387.xml"/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2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390.xml.rels><?xml version="1.0" encoding="UTF-8" standalone="yes"?>
<Relationships xmlns="http://schemas.openxmlformats.org/package/2006/relationships"><Relationship Id="rId3" Type="http://schemas.openxmlformats.org/officeDocument/2006/relationships/slide" Target="slide387.xml"/><Relationship Id="rId2" Type="http://schemas.openxmlformats.org/officeDocument/2006/relationships/notesSlide" Target="../notesSlides/notesSlide2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1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29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93.xml"/><Relationship Id="rId4" Type="http://schemas.openxmlformats.org/officeDocument/2006/relationships/slide" Target="slide394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slide" Target="slide391.xml"/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3" Type="http://schemas.openxmlformats.org/officeDocument/2006/relationships/slide" Target="slide395.xml"/><Relationship Id="rId2" Type="http://schemas.openxmlformats.org/officeDocument/2006/relationships/notesSlide" Target="../notesSlides/notesSlide2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4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2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.xml"/><Relationship Id="rId4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.xml"/><Relationship Id="rId4" Type="http://schemas.openxmlformats.org/officeDocument/2006/relationships/slide" Target="slide5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7.xml"/><Relationship Id="rId4" Type="http://schemas.openxmlformats.org/officeDocument/2006/relationships/slide" Target="slide5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2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9.xml"/><Relationship Id="rId4" Type="http://schemas.openxmlformats.org/officeDocument/2006/relationships/slide" Target="slide7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3.xml"/><Relationship Id="rId4" Type="http://schemas.openxmlformats.org/officeDocument/2006/relationships/slide" Target="slide7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5.xml"/><Relationship Id="rId4" Type="http://schemas.openxmlformats.org/officeDocument/2006/relationships/slide" Target="slide7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1.xml"/><Relationship Id="rId4" Type="http://schemas.openxmlformats.org/officeDocument/2006/relationships/slide" Target="slide8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3.xml"/><Relationship Id="rId4" Type="http://schemas.openxmlformats.org/officeDocument/2006/relationships/slide" Target="slide8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9.xml"/><Relationship Id="rId4" Type="http://schemas.openxmlformats.org/officeDocument/2006/relationships/slide" Target="slide9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4.xml"/><Relationship Id="rId4" Type="http://schemas.openxmlformats.org/officeDocument/2006/relationships/slide" Target="slide9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7.xml"/><Relationship Id="rId4" Type="http://schemas.openxmlformats.org/officeDocument/2006/relationships/slide" Target="slide9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101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9.xml"/><Relationship Id="rId4" Type="http://schemas.openxmlformats.org/officeDocument/2006/relationships/slide" Target="slide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8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410547" y="213859"/>
            <a:ext cx="583163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2 </a:t>
            </a:r>
            <a:r>
              <a:rPr lang="ta-IN" sz="4000" b="1" dirty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கணக்குப்பதிவியல்</a:t>
            </a:r>
            <a:r>
              <a:rPr lang="ta-IN" sz="2800" b="1" dirty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87" name="Google Shape;87;p1"/>
          <p:cNvSpPr txBox="1"/>
          <p:nvPr/>
        </p:nvSpPr>
        <p:spPr>
          <a:xfrm>
            <a:off x="4483522" y="3195520"/>
            <a:ext cx="23631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8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563619" y="4902197"/>
            <a:ext cx="743554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ta-IN" sz="6000" b="1" dirty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ஒரு </a:t>
            </a:r>
            <a:r>
              <a:rPr lang="ta-IN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மதிப்பெண்</a:t>
            </a:r>
            <a:r>
              <a:rPr lang="en-US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தேர்வு</a:t>
            </a:r>
            <a:r>
              <a:rPr lang="ta-IN" sz="6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ta-IN" sz="9600" b="1" dirty="0">
              <a:solidFill>
                <a:srgbClr val="002060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2" name="Frame 1"/>
          <p:cNvSpPr/>
          <p:nvPr/>
        </p:nvSpPr>
        <p:spPr>
          <a:xfrm>
            <a:off x="6671388" y="513184"/>
            <a:ext cx="5327779" cy="3452326"/>
          </a:xfrm>
          <a:prstGeom prst="fram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9" name="Picture 2" descr="Best Courses after 12th Commerce Stream 2022: High Salary Courses - Jobs  Dig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7" y="942393"/>
            <a:ext cx="4441371" cy="25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681135" y="1912776"/>
            <a:ext cx="3974841" cy="4562669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4" descr="School Writing Test Learning Lesson, PNG, 4367x3459px, Watercolor, Cartoon,  Flower, Frame, Heart Download F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64" y="2796944"/>
            <a:ext cx="3250099" cy="2572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607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66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859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98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69170" y="176354"/>
            <a:ext cx="10907485" cy="25752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ஒவ்வொரு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நடுவிலும்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வழக்கமாக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கொள்ளும்போது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எடுப்புகள்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மீது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கணக்கிடப்படும்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வட்டிக்குரிய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மாதங்கள்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சராசரியாக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82146" y="3020903"/>
            <a:ext cx="264989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5.5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மாதங்கள்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92689" y="3000026"/>
            <a:ext cx="3256384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6 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மாதங்கள்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792689" y="4772479"/>
            <a:ext cx="306976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6.5 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மாதங்கள்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901110" y="4651755"/>
            <a:ext cx="2411963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12 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மாதங்கள்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12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18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12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839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01416" y="257607"/>
            <a:ext cx="7800392" cy="9143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சரியற்ற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இணை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979712" y="1679509"/>
            <a:ext cx="4068147" cy="148576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எடுப்புகள்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மீது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வட்டி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–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வைக்கப்பட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022911" y="1513383"/>
            <a:ext cx="5164493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மீது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வட்டி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–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வைக்கப்பட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513184" y="3733711"/>
            <a:ext cx="4233765" cy="266418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கடன்மீது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வட்டி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–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வைக்கப்பட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591983" y="3853557"/>
            <a:ext cx="5639946" cy="254433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பகிர்வு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–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வைக்கப்பட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22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95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7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88098" y="456098"/>
            <a:ext cx="9815803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தொடக்க நிலை அறிக்கை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வழக்கமாக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தயாரிக்கப்படுவது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045027" y="2309326"/>
            <a:ext cx="3984171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இறுதி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முதல்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கண்டறிய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643396" y="2231798"/>
            <a:ext cx="3968620" cy="167018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தொடக்க முதல் கண்டறிய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045027" y="4138967"/>
            <a:ext cx="3666931" cy="224469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அவ்வாண்டின்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கண்டறிய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086668" y="4235417"/>
            <a:ext cx="4917233" cy="200608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அவ்வாண்டின் நட்டம் கண்டறிய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19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66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30424" y="361691"/>
            <a:ext cx="10310327" cy="178435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கூட்டாண்மை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இல்லாதபோது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தகுதியுடையது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889446" y="2824261"/>
            <a:ext cx="1964097" cy="120365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சம்பளம்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92277" y="2836506"/>
            <a:ext cx="1828801" cy="11161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கழிவு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95324" y="4594161"/>
            <a:ext cx="2351313" cy="1060189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மீது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வட்டி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09321" y="2765362"/>
            <a:ext cx="2337315" cy="141475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மீது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வட்டி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67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36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59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59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79714" y="11982"/>
            <a:ext cx="10235682" cy="30137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மீது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வட்டி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மீது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வட்டி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ஊதியம்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கழித்தபின்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ரூ.10,500.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கீதா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கழிவுக்குப்பின்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நிகர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5%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கழிவு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உரியவராயின்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கழிவுத்தொகையை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கண்டறியவும்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903445" y="3590083"/>
            <a:ext cx="2032518" cy="718457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ரூ.50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52494" y="3435868"/>
            <a:ext cx="3740020" cy="100349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ரூ.500</a:t>
            </a: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987421" y="4872854"/>
            <a:ext cx="2967136" cy="979714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ரூ.150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494108" y="5187820"/>
            <a:ext cx="1856792" cy="74644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ரூ.550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24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70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29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806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735494" y="389814"/>
            <a:ext cx="8502894" cy="6996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பொருந்தாத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ஒன்றைத்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தேர்ந்தெடுக்கவும்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119</a:t>
            </a:fld>
            <a:endParaRPr lang="ta-IN"/>
          </a:p>
        </p:txBody>
      </p:sp>
      <p:sp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1268962" y="1679510"/>
            <a:ext cx="4338735" cy="173905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நட்டத்தை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சமமாகப்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பகிர்ந்து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கொள்ள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Snip Single Corner Rectangle 4">
            <a:hlinkClick r:id="rId5" action="ppaction://hlinksldjump"/>
          </p:cNvPr>
          <p:cNvSpPr/>
          <p:nvPr/>
        </p:nvSpPr>
        <p:spPr>
          <a:xfrm>
            <a:off x="6755363" y="1679510"/>
            <a:ext cx="4068147" cy="1739057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மீது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வட்டி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7%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அனுமதிக்க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Snip Diagonal Corner Rectangle 5">
            <a:hlinkClick r:id="rId4" action="ppaction://hlinksldjump"/>
          </p:cNvPr>
          <p:cNvSpPr/>
          <p:nvPr/>
        </p:nvSpPr>
        <p:spPr>
          <a:xfrm>
            <a:off x="1268962" y="4211802"/>
            <a:ext cx="4338735" cy="160116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கூட்டாளிகளுக்கு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சம்பளம்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அல்லது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ஊதியம்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அனுமதிக்கப்பட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மாட்டாது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Diagonal Corner Rectangle 7">
            <a:hlinkClick r:id="rId4" action="ppaction://hlinksldjump"/>
          </p:cNvPr>
          <p:cNvSpPr/>
          <p:nvPr/>
        </p:nvSpPr>
        <p:spPr>
          <a:xfrm>
            <a:off x="6755363" y="3961946"/>
            <a:ext cx="4068147" cy="1851025"/>
          </a:xfrm>
          <a:prstGeom prst="snip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கூட்டாளிகளிடமிருந்து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பெற்ற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மீதான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வட்டி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6%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அனுமதிக்க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06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9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3" y="40121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54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855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178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2174032" y="664191"/>
            <a:ext cx="7669764" cy="69033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வாக்கியங்களில்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சரியானது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123</a:t>
            </a:fld>
            <a:endParaRPr lang="ta-IN"/>
          </a:p>
        </p:txBody>
      </p:sp>
      <p:sp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1950097" y="2127247"/>
            <a:ext cx="3200400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நற்பெயர்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t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புலனாகாச்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Snip Single Corner Rectangle 4">
            <a:hlinkClick r:id="rId5" action="ppaction://hlinksldjump"/>
          </p:cNvPr>
          <p:cNvSpPr/>
          <p:nvPr/>
        </p:nvSpPr>
        <p:spPr>
          <a:xfrm>
            <a:off x="6849447" y="2155305"/>
            <a:ext cx="2844282" cy="839755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நற்பெயர்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நடப்புச்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Snip and Round Single Corner Rectangle 5">
            <a:hlinkClick r:id="rId5" action="ppaction://hlinksldjump"/>
          </p:cNvPr>
          <p:cNvSpPr/>
          <p:nvPr/>
        </p:nvSpPr>
        <p:spPr>
          <a:xfrm>
            <a:off x="1968758" y="4413380"/>
            <a:ext cx="3181739" cy="92910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நற்பெயர்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கற்பனைச்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Diagonal Corner Rectangle 6">
            <a:hlinkClick r:id="rId5" action="ppaction://hlinksldjump"/>
          </p:cNvPr>
          <p:cNvSpPr/>
          <p:nvPr/>
        </p:nvSpPr>
        <p:spPr>
          <a:xfrm>
            <a:off x="6849447" y="4516016"/>
            <a:ext cx="2873829" cy="988686"/>
          </a:xfrm>
          <a:prstGeom prst="snip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நற்பெயரினை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வாங்க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முடியாது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276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43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42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90733" y="519307"/>
            <a:ext cx="9610533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உயர்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இரண்டிற்கும்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இடையேயான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வேறுபாடாகும்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67544" y="2201018"/>
            <a:ext cx="3470988" cy="1334277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சராசரி இலாபம் மற்றும் சாதாரண இலாபம்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136432" y="2171272"/>
            <a:ext cx="4292080" cy="136402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பயன்படுத்தப்பட்ட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சராசரி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186544" y="3949050"/>
            <a:ext cx="4058816" cy="221848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643466" y="3949051"/>
            <a:ext cx="5477068" cy="240729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நடப்பு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ஆண்டின்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சராசரி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962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26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609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8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5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35831" y="339394"/>
            <a:ext cx="9599646" cy="18661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ஒரே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சராசரி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இலாபவிகிதமாக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கருதப்படுவது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20" y="2677889"/>
            <a:ext cx="2299994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சராசரி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53400" y="2782208"/>
            <a:ext cx="2845838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எதிர்நோக்கும்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231432" y="4702630"/>
            <a:ext cx="2901822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இவைகளில்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16016" y="2737369"/>
            <a:ext cx="2332654" cy="14334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சாதாரண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04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88637" y="37322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24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77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29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237791" y="317695"/>
            <a:ext cx="6400801" cy="70912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வருவனவற்றில்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சரியானது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615821" y="1662525"/>
            <a:ext cx="4376057" cy="1903935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உயர்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=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/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எண்ணிக்கை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365102" y="1464869"/>
            <a:ext cx="6186196" cy="265205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உயர்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=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/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எண்ணிக்கை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513184" y="3566460"/>
            <a:ext cx="6074228" cy="2423793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உயர்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=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சராசரி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–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சாதாரண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44478" y="4739951"/>
            <a:ext cx="4609322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உயர்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=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சராசரி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x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858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3" y="41054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346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37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212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410547" y="3946849"/>
            <a:ext cx="5232919" cy="230466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t"/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t"/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t"/>
            <a:r>
              <a:rPr lang="en-IN" sz="2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உயர்</a:t>
            </a:r>
            <a:r>
              <a:rPr lang="en-IN" sz="2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முறையில்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நற்பெயர்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=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உயர்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x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ஆண்டுகளின்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எண்ணிக்கை</a:t>
            </a:r>
            <a:endParaRPr lang="en-IN" sz="2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t"/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643466" y="1179519"/>
            <a:ext cx="5637244" cy="285130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t"/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ஆண்டுத்தொகை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முறையில்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நற்பெயர்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=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சராசரி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x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ஆண்டுத்தொகை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காரணியின்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தற்போதைய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endParaRPr lang="en-IN" sz="2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309048" y="4490554"/>
            <a:ext cx="5268686" cy="176095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</a:t>
            </a:r>
            <a:r>
              <a:rPr lang="en-IN" sz="2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சராசரி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முறையில்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நற்பெயர்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=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சராசரி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x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ஆண்டுகளின்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எண்ணிக்கை</a:t>
            </a:r>
            <a:endParaRPr lang="en-IN" sz="2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634481" y="1838130"/>
            <a:ext cx="4534678" cy="1455576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சராசரி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இலாபமுறையில்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நற்பெயர்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=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சராசரி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x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ஆண்டுகளின்</a:t>
            </a:r>
            <a:r>
              <a:rPr lang="en-IN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எண்ணிக்கை</a:t>
            </a:r>
            <a:endParaRPr lang="en-IN" sz="2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658144" y="167673"/>
            <a:ext cx="8235010" cy="9982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சரியற்ற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இணையினை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அடையாளம்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காணவும்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7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085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0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6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6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81137" y="466531"/>
            <a:ext cx="10907485" cy="137569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சராசரி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ரூ.25,000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சாதாரண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ரூ.15,000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உயர்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985087" y="2736340"/>
            <a:ext cx="2202024" cy="72709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ரூ.25,000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680717" y="2843778"/>
            <a:ext cx="2537927" cy="61966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ரூ.5,000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13981" y="4867987"/>
            <a:ext cx="2304664" cy="599752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ரூ.15,000</a:t>
            </a: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985087" y="4860990"/>
            <a:ext cx="2202024" cy="60674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ரூ.10,000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99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70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8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50505" y="-27992"/>
            <a:ext cx="10954139" cy="25570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2017-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கணக்கேட்டின்படி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ரூ.35,000;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சேர்ந்துள்ள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திரும்பத்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திரும்ப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நிகழா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வருமானம்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ரூ.1,000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2017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அசாதாரண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நட்டம்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ரூ.2,000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சரிக்கட்டப்பட்ட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332652" y="2767401"/>
            <a:ext cx="1847461" cy="797772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ரூ.35,000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7053943" y="2696546"/>
            <a:ext cx="2817845" cy="89283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ரூ.36,000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2099387" y="4376057"/>
            <a:ext cx="2423628" cy="1545983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ரூ.38,000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734573" y="4376057"/>
            <a:ext cx="3456583" cy="169526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ரூ.34,000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7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94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73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39925" y="530744"/>
            <a:ext cx="10551367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பொறுப்புக்களை காட்டிலும் மிகுதியாக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உள்ள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சொத்துக்கள்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60239" y="2841172"/>
            <a:ext cx="1898781" cy="104502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நட்டம்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4739952" y="2827176"/>
            <a:ext cx="2351314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ரொக்கம்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136293" y="2827176"/>
            <a:ext cx="2799184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875246" y="4637314"/>
            <a:ext cx="2080726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077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4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31202" y="337200"/>
            <a:ext cx="10299440" cy="280741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மூலதன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ரூ.1,00,000;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ரூ.1,50,000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ரூ.80,000.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மூலதனமாக்க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நற்பெயரின்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530221" y="3372453"/>
            <a:ext cx="2239346" cy="128742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ரூ.30,000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29599" y="3475591"/>
            <a:ext cx="1987422" cy="1203650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ரூ.70,000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366726" y="5120730"/>
            <a:ext cx="3023118" cy="801337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ரூ.1,00,000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81938" y="3501459"/>
            <a:ext cx="2192694" cy="11849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ரூ.40,000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280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08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92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794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131324" y="720162"/>
            <a:ext cx="5666014" cy="8529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மறுமதிபீட்டுக்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883882" y="2351314"/>
            <a:ext cx="2154718" cy="135280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க/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964331" y="2180493"/>
            <a:ext cx="4047028" cy="187324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பெயரளவு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க/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024744" y="3854577"/>
            <a:ext cx="3228390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ஆள்சார்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க/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36313" y="4676109"/>
            <a:ext cx="2834174" cy="107163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ஆள்சாரா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க/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615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43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1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502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42189" y="4476807"/>
            <a:ext cx="2519265" cy="118687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223518" y="2491459"/>
            <a:ext cx="2808515" cy="123145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ஆதாயம்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223518" y="4415582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இவற்றுள்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எதுவுமில்லை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84784" y="2678073"/>
            <a:ext cx="1884783" cy="117138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நட்டம்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390262" y="921845"/>
            <a:ext cx="8412292" cy="10635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மறுமதிப்பீட்டில்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உயர்வது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88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47871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70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058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944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09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46315" y="151986"/>
            <a:ext cx="10907485" cy="22255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மறுமதிப்பீடு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அல்லது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நட்டம்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யாருடைய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மாற்றப்படுகிறது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530219" y="2849475"/>
            <a:ext cx="2584580" cy="897955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புதிய கூட்டாளி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941976" y="2849475"/>
            <a:ext cx="2416627" cy="985407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பழைய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792686" y="4632519"/>
            <a:ext cx="2565918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தியாகம்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530219" y="4433142"/>
            <a:ext cx="2435291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253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77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94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38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95604" y="152509"/>
            <a:ext cx="10758196" cy="165473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புதிய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இலாபப்பகிர்வை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பழைய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பகிர்வு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அதிகமாக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இருந்தால்அவ்வேறுபாடு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அழைக்கப்படுவது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683009" y="2407303"/>
            <a:ext cx="2485053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தியாக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7053943" y="2304666"/>
            <a:ext cx="2677886" cy="140891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முதல் விகிதம்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63265" y="4276327"/>
            <a:ext cx="2604797" cy="177354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ஆதாய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167535" y="4276327"/>
            <a:ext cx="4548673" cy="168921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இவற்றுள்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எதுவுமில்லை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10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7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7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59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60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728952" y="470166"/>
            <a:ext cx="10916818" cy="193493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சேர்ப்பின்போது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நற்பெயரானது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மதிப்பீடு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யாருடைய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முதல்கணக்கில்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வைக்கப்பட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868911" y="2795691"/>
            <a:ext cx="3310814" cy="158503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தியாகம்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610600" y="2874067"/>
            <a:ext cx="2250233" cy="113809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புதிய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09491" y="4765779"/>
            <a:ext cx="3298375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 கூட்டாளிகள்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468585" y="2795691"/>
            <a:ext cx="3124201" cy="135923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பழைய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31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9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99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957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35902" y="165746"/>
            <a:ext cx="11308702" cy="35083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பட்டியல்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I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                                                 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பட்டியல்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II</a:t>
            </a:r>
          </a:p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)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தியாக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                          1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முதலீட்டு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மாறுபடும்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(ii)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பழைய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பகிர்வு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2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பகிர்ந்துதரா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(iii)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மறுமதிப்பீட்டு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3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நற்பெயர்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(iv)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                   4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பதிவுறா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138654" y="3674057"/>
            <a:ext cx="2276669" cy="933061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1 2 3 4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7093598" y="3540251"/>
            <a:ext cx="3076768" cy="139649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3 2 4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138654" y="5117712"/>
            <a:ext cx="2638617" cy="123863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4 3 2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457491" y="5580748"/>
            <a:ext cx="2348981" cy="7756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3 1 4 2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74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51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3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48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989046" y="4263996"/>
            <a:ext cx="4534678" cy="209235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0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கூட்டாண்மை</a:t>
            </a:r>
            <a:r>
              <a:rPr lang="en-IN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நிறுவனமானது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புதிய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ஒப்பந்தத்தின்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கட்டமைக்கப்படும்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699450" y="1781918"/>
            <a:ext cx="5654350" cy="237222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0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முந்தைய</a:t>
            </a:r>
            <a:r>
              <a:rPr lang="en-IN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ஆண்டுகளின்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நட்டங்கள்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பழைய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கூட்டாளிகளுக்கு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  <a:p>
            <a:pPr algn="ctr"/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பகிர்ந்தளிக்கப்பட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221894" y="4593096"/>
            <a:ext cx="3153747" cy="158395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பொதுவாக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கூட்டாளிகளின்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பரஸ்பர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உரிமைகள்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மாறும்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334278" y="2082378"/>
            <a:ext cx="3694922" cy="128349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ஏற்கனவே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ஒப்பந்தமானது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முடிவுக்கு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கொண்டு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வரப்படாது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85392" y="352317"/>
            <a:ext cx="9821215" cy="12503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சேர்ப்பு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தொடர்பாக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கூற்றுகளில்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உண்மையானதல்ல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02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0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78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8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1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987426" y="324723"/>
            <a:ext cx="7137914" cy="13301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பொருந்தாத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ஒன்றை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தேர்ந்தெடுக்கவும்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56792" y="2591699"/>
            <a:ext cx="266855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மறுமதிப்பீட்டு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186197" y="2619618"/>
            <a:ext cx="3275044" cy="82821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பகிர்ந்தளிக்கப்படாத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04654" y="4332540"/>
            <a:ext cx="2435287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முதலீட்டு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மாறுபடும்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26162" y="4404045"/>
            <a:ext cx="3312369" cy="128762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புதிய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கொண்டு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வந்த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நற்பெயர்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87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861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500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110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50371" y="52195"/>
            <a:ext cx="11691257" cy="2687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ஜேம்ஸ்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கமல்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நட்டங்களை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5:3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பகிர்ந்து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கொள்கின்றனர்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அவர்கள்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சுனில்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என்பவரை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1/5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கூட்டாளியாக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சேர்த்துக்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கொண்டனர்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தியாக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விகிதத்தை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கணக்கிடவும்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052734" y="3097763"/>
            <a:ext cx="1894115" cy="640900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: 3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7015064" y="2917272"/>
            <a:ext cx="2707433" cy="100188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 : 1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940768" y="4427374"/>
            <a:ext cx="1679510" cy="130337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 : 5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957731" y="4537894"/>
            <a:ext cx="2822101" cy="119285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5 : 3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34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57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773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81439" y="343028"/>
            <a:ext cx="10562252" cy="14182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US" sz="32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t"/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செலுத்தற்குரிய மாற்றுச்சீட்டு தொடர்பான எந்த விவரம் மொத்தக் கடனீந்தோர் கணக்கிற்கு மாற்றப்படுகிறது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</a:p>
          <a:p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111897" y="2593910"/>
            <a:ext cx="3458548" cy="150333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செலுத்தற்குரிய மாற்றுச்சீட்டின் தொடக்க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5840962" y="2593910"/>
            <a:ext cx="4730621" cy="1278293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அவ்வாண்டில் ஏற்கப்பட்ட செலுத்தற்குரிய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மாற்றுச்சீட்டு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1026367" y="4795932"/>
            <a:ext cx="3629608" cy="1306287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செலுத்தற்குரிய மாற்றுச்சீட்டின் இறுதி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6062565" y="4795932"/>
            <a:ext cx="4509018" cy="124317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செலுத்தற்குரிய மாற்றுச் சீட்டுக்கு ரொக்கம் செலுத்தியது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16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6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539620" y="76102"/>
            <a:ext cx="11112759" cy="3884902"/>
          </a:xfrm>
          <a:prstGeom prst="wave">
            <a:avLst>
              <a:gd name="adj1" fmla="val 12500"/>
              <a:gd name="adj2" fmla="val -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பாலாஜி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கமலேஷ்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நட்டங்களை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 : 1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என்ற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விகிதத்தில்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பகிர்ந்துகொண்டனர்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அவர்கள்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யோகேஷ்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என்பவரை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கூட்டாண்மையில்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சேர்த்துக்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கொண்டனர்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பாலாஜி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கமலேஷ்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யோகேஷின்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புதிய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பகிர்வு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 : 1 : 1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பாலாஜி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கமலேஷின்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தியாக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விகிதத்தைக்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கணக்கிடவும்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609531" y="4230979"/>
            <a:ext cx="1810138" cy="80745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 : 1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304243" y="4230979"/>
            <a:ext cx="1996753" cy="80745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 : 1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99433" y="5401711"/>
            <a:ext cx="1875453" cy="833729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: 3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99433" y="4197378"/>
            <a:ext cx="1887117" cy="84105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b="1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: 2</a:t>
            </a:r>
            <a:endParaRPr lang="en-IN" sz="28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924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4523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70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0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37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58416" y="111968"/>
            <a:ext cx="10356980" cy="20527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ஒருவர்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ஜுன்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30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கூட்டாண்மை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நிறுவனத்திலிருந்து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விலகுகிறார்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அவர்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கூட்டாண்மை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செயல்களுக்கும்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பொறுப்பாவது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46244" y="2499018"/>
            <a:ext cx="3620277" cy="131143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கணக்காண்டின்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வரைக்கும்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454442"/>
            <a:ext cx="4998751" cy="170701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விலகும்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வரைக்கும்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614196" y="4063479"/>
            <a:ext cx="4823926" cy="2076063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முந்தைய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கணக்காண்டின்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இறுதி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வரைக்கும்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885993" y="4712940"/>
            <a:ext cx="4086808" cy="1399101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கூட்டாளியின்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கணக்கைத்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தீர்வு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வரைக்கும்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108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017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1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0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46853" y="4236098"/>
            <a:ext cx="3013788" cy="164218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தியாக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90253" y="2439288"/>
            <a:ext cx="3874910" cy="125343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ஆதாய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848669" y="4376058"/>
            <a:ext cx="2649894" cy="12969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புதிய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பகிர்வு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26164" y="2439288"/>
            <a:ext cx="3023118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பழைய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பகிர்வு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09315" y="149290"/>
            <a:ext cx="11111172" cy="19407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கூட்டாண்மை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நிறுவனத்திலிருந்து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விலகலின்போது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பகிர்ந்து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தரா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நட்டங்கள்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பகிரப்படுகிறது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060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026488" y="894206"/>
            <a:ext cx="33091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Prepared by ….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5617031" y="2677302"/>
            <a:ext cx="577564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M.MuthuSelvam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.,M.Com.M.Ed.,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M.Phil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PG Asst. in Commerce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MLWA HSS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(Run by Jain Educational &amp; Empowerment Trust)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Madurai 625 001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Cell No: 98421 04826</a:t>
            </a:r>
          </a:p>
        </p:txBody>
      </p:sp>
      <p:sp>
        <p:nvSpPr>
          <p:cNvPr id="3" name="Oval 2"/>
          <p:cNvSpPr/>
          <p:nvPr/>
        </p:nvSpPr>
        <p:spPr>
          <a:xfrm>
            <a:off x="270588" y="1996750"/>
            <a:ext cx="5486400" cy="37602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02" name="Picture 6" descr="5,506,772 Prepared Images, Stock Photos &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26" y="2578902"/>
            <a:ext cx="3402524" cy="25959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61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2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03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75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11426" y="433301"/>
            <a:ext cx="9769148" cy="124620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விலகலின்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பொதுக்காப்பு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மாற்றப்படுவது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66123" y="2756082"/>
            <a:ext cx="3321698" cy="126184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நினைவுக்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மறுமதிப்பீட்டு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கணக்கிற்கு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606074" y="2756082"/>
            <a:ext cx="2705878" cy="1195667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மறுமதிப்பீட்டுக்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கணக்கிற்கு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606074" y="4740838"/>
            <a:ext cx="3480318" cy="1226531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கணக்கிற்கு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819469" y="4684855"/>
            <a:ext cx="3368352" cy="133849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தொடரும்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கணக்கிற்கு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28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07299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08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7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175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46110" y="525726"/>
            <a:ext cx="9899779" cy="7651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மறுமதிப்பீட்டின்போது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அதிகரிப்பு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தருவது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26467" y="2129734"/>
            <a:ext cx="2341984" cy="100771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ஆதாயம்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195527" y="2030159"/>
            <a:ext cx="3228392" cy="120686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நட்டம்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903445" y="4329404"/>
            <a:ext cx="2265006" cy="128762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673012" y="4329404"/>
            <a:ext cx="4525347" cy="147423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மேற்கண்ட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எதுவுமில்லை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38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2" y="33590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24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84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744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620097" y="279104"/>
            <a:ext cx="10951806" cy="18148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விலகலின்போது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ஆதாய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நிர்ணயம்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தேவைப்படுகிறது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41175" y="2330320"/>
            <a:ext cx="4058817" cy="213904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மறுமதிப்பீட்டு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அல்லது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நட்டம்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மாற்றப்படுவதற்கு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6941976" y="4998746"/>
            <a:ext cx="2900266" cy="111416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மேற்கண்ட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எதுவுமில்லை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1276739" y="4998746"/>
            <a:ext cx="443670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நற்பெயரை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சரிக்கட்டுவதற்கு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999584" y="2395474"/>
            <a:ext cx="4469363" cy="193376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பகிர்ந்து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தரா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இலாபங்கள்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நட்டங்களை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பகிர்ந்தளிப்பதற்கு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47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32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83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586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56911" y="271362"/>
            <a:ext cx="9678178" cy="14538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விலகும்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கூட்டாளிக்குரிய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தீர்வுத்தொகை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உடனடியாக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செலுத்தாதபோது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மாற்றப்படும்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82966" y="2391995"/>
            <a:ext cx="2733050" cy="131731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விலகும்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கூட்டாளியின்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க/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036579" y="2220596"/>
            <a:ext cx="5148042" cy="173213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பிற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க/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940768" y="4516017"/>
            <a:ext cx="3886977" cy="1366934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க/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890268" y="4595333"/>
            <a:ext cx="3440663" cy="132494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விலகும்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கூட்டாளியின்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க/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344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978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148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70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51519" y="4571871"/>
            <a:ext cx="2911152" cy="178447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A-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156649" y="2377511"/>
            <a:ext cx="4907902" cy="164357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 –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நிறைவேற்றாளர்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178351" y="4599991"/>
            <a:ext cx="3141306" cy="168884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 –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நிறைவேற்றாளர்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730830" y="2655540"/>
            <a:ext cx="2579912" cy="137308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A-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377890" y="6052"/>
            <a:ext cx="11616612" cy="25099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கூட்டாண்மை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கூட்டாளியாக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‘A’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என்பவர்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2019,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மார்ச்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31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விட்டார்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அவருக்கு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இறுதித்தொகை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` 25,000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உடனடியாகச்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செலுத்தப்படவில்லை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மாற்றப்பட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5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128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8255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31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35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691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55646" y="293342"/>
            <a:ext cx="11280707" cy="314032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A, B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C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 : 2 : 1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நட்டத்தை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பகிர்ந்து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வந்தனர்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B-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விலகலின்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நற்பெயர்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` 30,000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மதிப்பிடப்பட்டது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B-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ஈடு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A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C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பங்களிப்பைக்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கண்டறியவும்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362269" y="4024355"/>
            <a:ext cx="3344247" cy="724926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8,000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4,000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7184570" y="4060158"/>
            <a:ext cx="3489650" cy="72492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20,000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184570" y="5228512"/>
            <a:ext cx="3489649" cy="648607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15,000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 15,000</a:t>
            </a: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362269" y="5191025"/>
            <a:ext cx="3435220" cy="71165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10,000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31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68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13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16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28870" y="69987"/>
            <a:ext cx="10524930" cy="19996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A, B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C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4 : 2 : 3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நட்டத்தை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பகிர்ந்து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வந்தனர்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தற்போது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விலகுகிறார்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A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B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புதிய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பகிர்வு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76874" y="2532615"/>
            <a:ext cx="2192694" cy="76933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4 : 3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718042" y="2390458"/>
            <a:ext cx="2537926" cy="91148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 : 1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76874" y="4450714"/>
            <a:ext cx="2313992" cy="118498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 : 4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596744" y="4450714"/>
            <a:ext cx="2943398" cy="97972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: 2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914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072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356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805543" y="4033408"/>
            <a:ext cx="4729064" cy="200311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b="1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மொத்தக்</a:t>
            </a:r>
            <a:endParaRPr lang="en-US" sz="2800" b="1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கடனாளிகள் </a:t>
            </a:r>
            <a:endParaRPr lang="en-US" sz="2800" b="1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143463" y="1680734"/>
            <a:ext cx="4875990" cy="203285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பெறுதற்குரிய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மாற்றுச்சீட்டு 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249887" y="4275638"/>
            <a:ext cx="3498980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செலுத்தற்குரிய மாற்றுச் சீட்டு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329613" y="1887089"/>
            <a:ext cx="2967133" cy="174639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மொத்த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கடனீந்தோர் 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05543" y="475993"/>
            <a:ext cx="10580914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கடன் விற்பனைத் தொகையை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கணக்கிட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தயாரிக்கப்படுவது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15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95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401215" y="166350"/>
            <a:ext cx="11541968" cy="349943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X, Y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Z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நட்டங்களை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சமமாகப்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பகிர்ந்து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வந்தனர்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2019,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ஏப்ரல்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1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X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விட்டார்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2018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36,000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2019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ஆண்டுக்குரிய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இலாபத்தில்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X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பங்கினைக்கண்டறியவும்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740162" y="3665781"/>
            <a:ext cx="1656181" cy="1141538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1,000 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425541" y="3949202"/>
            <a:ext cx="1726165" cy="83830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36,000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971661" y="5243688"/>
            <a:ext cx="1830356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971660" y="3817390"/>
            <a:ext cx="1763485" cy="106224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12,000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1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56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372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222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53142" y="-218902"/>
            <a:ext cx="11123237" cy="331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முன்னுரிமைப்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/>
            </a:r>
            <a:b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</a:b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)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பங்காதாயம்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செலுத்துவதற்கான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முன்னுரிமையைப்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/>
            </a:r>
            <a:b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</a:b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(ii)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கலைப்பின்போது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திரும்பப்பெறுவதற்கான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முன்னுரிமையைப்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71600" y="3204786"/>
            <a:ext cx="3246400" cy="899131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)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மட்டும்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சரியானது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96621" y="3111216"/>
            <a:ext cx="3975168" cy="149811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)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(ii)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சரியானது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576874" y="4528460"/>
            <a:ext cx="3377682" cy="163439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(ii)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மட்டும்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சரியானது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512605" y="5101377"/>
            <a:ext cx="2743200" cy="97504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)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(ii)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தவறானது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848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486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62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17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11559" y="4055529"/>
            <a:ext cx="2677888" cy="166223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முதலினக்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874027" y="2026130"/>
            <a:ext cx="5225142" cy="174482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அங்கீகரிக்கப்பட்ட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169020" y="4355210"/>
            <a:ext cx="2883160" cy="145557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அழைக்கப்பட்ட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600201" y="2376430"/>
            <a:ext cx="2500603" cy="856084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காப்பு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40414" y="256058"/>
            <a:ext cx="11111172" cy="14507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கலைப்பின்போது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மட்டுமே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அழைக்கப்படக்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பகுதி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இவ்வாறு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அழைக்கப்படும்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5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41984" y="485192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78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955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3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40837" y="339994"/>
            <a:ext cx="10310326" cy="13768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ஒறுப்பிழப்பு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செய்யும்போது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வைக்கப்படுகிறது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192694" y="2584580"/>
            <a:ext cx="2864499" cy="91685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முகமதிப்பு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00595" y="2584580"/>
            <a:ext cx="2957805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பெயரளவு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65909" y="4612100"/>
            <a:ext cx="2892491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செலுத்தப்பட்ட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44014" y="4509138"/>
            <a:ext cx="2813179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அழைக்கப்பட்ட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510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914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68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141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46449" y="294423"/>
            <a:ext cx="10504714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ஒறுப்பிழப்புச்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மறுவெளியீடு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பிறகு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ஒறுப்பிழப்புக்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மாற்றப்படுவது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17442" y="2125427"/>
            <a:ext cx="2745532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பொதுக்காப்பு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கணக்கிற்கு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696339" y="2125427"/>
            <a:ext cx="4418045" cy="1286675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முனைமக்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கணக்கிற்கு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37524" y="3900447"/>
            <a:ext cx="3550297" cy="2376963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முதலினக்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கணக்கிற்கு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096000" y="4330428"/>
            <a:ext cx="3970174" cy="145863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உபரி கணக்கிற்கு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21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17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35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20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5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280627" y="303403"/>
            <a:ext cx="9496231" cy="164379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முகமதிப்பை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அதிகமாக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வைக்கப்படும்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59837" y="2639408"/>
            <a:ext cx="3690256" cy="121589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முனைமக்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602823" y="2679642"/>
            <a:ext cx="3013790" cy="108818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338734" y="4460035"/>
            <a:ext cx="443670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ஒறுப்பிழப்புக்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09017" y="2691884"/>
            <a:ext cx="3722914" cy="114766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முன்பணக்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066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47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61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51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45830" y="321650"/>
            <a:ext cx="9700339" cy="12969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வெளியிடும்போது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வைக்கப்படும்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10614" y="2384077"/>
            <a:ext cx="3031796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விற்பனையாளர்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க/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859624" y="2207181"/>
            <a:ext cx="4572000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பற்பல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க/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859905" y="4226040"/>
            <a:ext cx="3915746" cy="163568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க/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119256" y="4611761"/>
            <a:ext cx="2313993" cy="111033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க/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437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599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86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50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14195" y="4544008"/>
            <a:ext cx="2248677" cy="119431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iii  ii  iv 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307494" y="2461077"/>
            <a:ext cx="3013788" cy="139026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iv  iii  ii 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802017" y="4581330"/>
            <a:ext cx="2304661" cy="111967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iii  iv  ii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72814" y="2608163"/>
            <a:ext cx="1931437" cy="118498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ii  iii  iv 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23714" y="439433"/>
            <a:ext cx="10830086" cy="19013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(A) 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ஒப்பம்</a:t>
            </a:r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     - 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) 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முன்கூட்டிச்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செலுத்திய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அழைப்பு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just" fontAlgn="ctr"/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(B) 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மிகை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ஒப்பம்</a:t>
            </a:r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     - 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(ii) 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வெளியிட்ட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பங்குகளை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விட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அதிகமாக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ஒப்பப்பட்டது</a:t>
            </a:r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just" fontAlgn="ctr"/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C)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அழைப்பு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நிலுவை</a:t>
            </a:r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- 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(iii)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வெளியிட்ட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பங்குகளை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விட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குறைவாக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ஒப்பப்பட்டது</a:t>
            </a:r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just" fontAlgn="ctr"/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(D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) 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அழைப்பு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முன்பணம்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- 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(iv) 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செலுத்தப்பெறாத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அழைப்பு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endParaRPr lang="ta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99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32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778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18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04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959427" y="262348"/>
            <a:ext cx="7697758" cy="8158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வாக்கியங்களில்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தவறானது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874745" y="1540616"/>
            <a:ext cx="4499687" cy="242595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ஒப்பமாக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இருக்கும்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நிலையில்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வெளியிடப்பட்ட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முதலை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குறைவாக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இருக்கும்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096000" y="1540616"/>
            <a:ext cx="4898571" cy="2275604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வெளியிடப்பட்ட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அங்கீகரிக்கப்பட்ட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முதலை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ஒருபோதும்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அதிகமாக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இருக்கக்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கூடாது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176866" y="4741053"/>
            <a:ext cx="4817705" cy="136226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செலுத்தப்பட்ட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அழைக்கப்பட்ட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639146" y="4657758"/>
            <a:ext cx="4970884" cy="1445563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நிறுமத்தை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கலைக்கும்போது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செலுத்துமாறு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விடுக்கப்படுகிறது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05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531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34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95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71669" y="102892"/>
            <a:ext cx="10982131" cy="20338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ரூ.8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ரூ.10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மதிப்புள்ள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ஒறுப்பிழப்பு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செய்யப்பட்டது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மறுவெளியீட்டு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விலை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10614" y="2384077"/>
            <a:ext cx="3031796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பங்கொன்று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ரூ.10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859624" y="2207181"/>
            <a:ext cx="4572000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பங்கொன்று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ரூ.8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859905" y="4226040"/>
            <a:ext cx="4065034" cy="163568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பங்கொன்று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ரூ.2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119256" y="4611761"/>
            <a:ext cx="2724540" cy="111033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பங்கொன்று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ரூ.5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672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903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274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273628" y="71152"/>
            <a:ext cx="9297955" cy="171449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முழுமை பெறா பதிவேடுகள் தொடர்பான கீழ்க்கண்ட எந்த வாக்கியம் சரியானது அல்ல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59840" y="2167556"/>
            <a:ext cx="3219061" cy="190344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000" b="1">
                <a:latin typeface="TAU-Marutham" panose="020B0604020202020204" pitchFamily="34" charset="0"/>
                <a:cs typeface="TAU-Marutham" panose="020B0604020202020204" pitchFamily="34" charset="0"/>
              </a:rPr>
              <a:t>இது அனைத்து வகையான அமைப்புகளுக்கும் பொருந்தும்</a:t>
            </a:r>
            <a:r>
              <a:rPr lang="en-IN" sz="2000" b="1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7973784" y="2539738"/>
            <a:ext cx="3200401" cy="136797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இது நடவடிக்கைகளை பதிவு செய்யும் அறிவியல் தன்மையற்ற </a:t>
            </a:r>
            <a:r>
              <a:rPr lang="ta-IN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103527" y="4917231"/>
            <a:ext cx="3317810" cy="108876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வரி </a:t>
            </a:r>
            <a:r>
              <a:rPr lang="ta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அதிகாரிகள் ஏற்றுக் கொள்வதில்லை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103527" y="2295330"/>
            <a:ext cx="3545631" cy="185679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ரொக்கம் மற்றும் ஆள்சார் கணக்குகளுக்கு மட்டும் ஏடுகள் </a:t>
            </a:r>
            <a:r>
              <a:rPr lang="ta-IN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பராமரிக்கப்படுகிறது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2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1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66529" y="113801"/>
            <a:ext cx="10954139" cy="309812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சுப்ரீம்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பங்கொன்று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ரூ.10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மதிப்புடைய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100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இறுதி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அழைப்புத்தொகை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ரூ.2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செலுத்தாததால்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ஒறுப்பிழப்பு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செய்தது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அவை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பங்கொன்று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ரூ.9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வீதம்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மறுவெளியீடு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செய்யப்பட்டன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முதலினக்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மாற்றப்பட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96921" y="3558176"/>
            <a:ext cx="2040683" cy="93306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ரூ.800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912714" y="3497380"/>
            <a:ext cx="2417201" cy="93321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ரூ.700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796921" y="5079286"/>
            <a:ext cx="2241679" cy="100990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ரூ.1,000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912714" y="4758848"/>
            <a:ext cx="2690900" cy="11982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ரூ.900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73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529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683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92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828411" y="311157"/>
            <a:ext cx="8535177" cy="9517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வாக்கியங்களில்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சரியானதல்ல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558212" y="1463538"/>
            <a:ext cx="2957805" cy="230603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குறிப்புகள்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பட்டியல்களும்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நிதிநிலை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அறிக்கைகளின்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பகுதி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ஆகின்றன</a:t>
            </a:r>
            <a:r>
              <a:rPr lang="en-IN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1101011" y="4446085"/>
            <a:ext cx="4114801" cy="166580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போக்குப்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பகுப்பாப்பாய்வு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ஓராண்டில்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தொகைகளில்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ஏற்படும்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மாற்றங்களை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ஆய்வு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செய்தலைக்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குறிப்பதாகும்</a:t>
            </a:r>
            <a:r>
              <a:rPr lang="en-IN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5965371" y="3829983"/>
            <a:ext cx="5520613" cy="2342036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அளவு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அடிப்படைகளைக்ப்படைகளைக்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கொண்டு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பல்வேறு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இனங்களின்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தொடர்பினைக்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காட்டுவதாகும்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இவ்வினங்கள்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அளவு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அடிப்படைப்படையின்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சதவிகிதமதாக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காட்டப்பப்படுகின்றன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6035739" y="1680371"/>
            <a:ext cx="4591830" cy="16599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நிதிநிலை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பகுப்பாப்பாய்வின்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கருவிகளில்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அளவு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உள்ளடங்கும்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451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65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75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293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13453" y="150938"/>
            <a:ext cx="9703836" cy="132776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இருப்புநிலைக்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நிதிநிலை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பற்றிய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 ________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தகவல்களை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67542" y="2355840"/>
            <a:ext cx="3872205" cy="87502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காலக்கட்டத்திற்கு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மேலான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096000" y="1628561"/>
            <a:ext cx="4628578" cy="232958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நாளுக்குரிய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036477" y="3958141"/>
            <a:ext cx="6578082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குறிப்பிட்ட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கணக்காண்டிற்குரிய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942685" y="4551667"/>
            <a:ext cx="3300704" cy="9843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காலத்திற்கான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9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759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093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33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28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66934" y="4420720"/>
            <a:ext cx="3340359" cy="160486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096000" y="2211096"/>
            <a:ext cx="4180113" cy="191363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ஓட்ட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பகுப்பாப்பாய்வு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718042" y="4420720"/>
            <a:ext cx="3191069" cy="158620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ஒப்பீட்டு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30221" y="2693220"/>
            <a:ext cx="3013787" cy="94939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ஆய்வு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950168" y="15596"/>
            <a:ext cx="10291664" cy="217156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நிதிநிலை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பகுப்பாப்பாய்வின்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கருவி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பல்வேறு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ஆண்டுகளுக்கான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விவரங்களை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பகுப்பாப்பாய்வு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ஏற்புடையதாகும்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65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06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169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66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228462" y="489289"/>
            <a:ext cx="7735075" cy="9476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நிதிநிலை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வெளிக்காட்டாதது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959429" y="2547374"/>
            <a:ext cx="298579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கடந்தகால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தகவல்கள்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43396" y="2540377"/>
            <a:ext cx="2892490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பணம்சாரா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தகவல்கள்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643397" y="4497589"/>
            <a:ext cx="2892490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நீண்டகால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தகவல்கள்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034074" y="4408950"/>
            <a:ext cx="2911150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குறுகிய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தகவல்கள்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194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577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35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7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81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10951" y="223935"/>
            <a:ext cx="9736493" cy="13695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நிதிநிலைப்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பகுப்பாப்பாய்வின்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கருவி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அல்ல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38130" y="2286001"/>
            <a:ext cx="3489651" cy="96105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நிர்ணயிக்கப்பப்பட்ட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அடக்கவிலையியல்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372810" y="2183071"/>
            <a:ext cx="3303034" cy="111675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போக்குப்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பகுப்பாப்பாய்வு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838130" y="3939576"/>
            <a:ext cx="3191070" cy="138529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316825" y="3762667"/>
            <a:ext cx="3359019" cy="138529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ஒப்பீட்டு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40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97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041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10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381642" y="905069"/>
            <a:ext cx="6641061" cy="92490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என்னும்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குறிப்பிடுவது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50607" y="2547841"/>
            <a:ext cx="2894821" cy="155179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நடப்புப்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15910" y="2589254"/>
            <a:ext cx="2528598" cy="119431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95934" y="4170784"/>
            <a:ext cx="2799184" cy="992546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நீண்டகாலச்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464700" y="2656896"/>
            <a:ext cx="3228392" cy="1073021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784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78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801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34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48139" y="69707"/>
            <a:ext cx="10095722" cy="22887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வரையறு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ரூ.1,25,000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லிருந்து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ரூ.1,50,000க்கு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அதிகரித்துள்ளது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ஒப்பீட்டு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வருமான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எவ்வாறு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தோன்றுகிறது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903446" y="2718246"/>
            <a:ext cx="1942448" cy="666218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+120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%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503437" y="2569543"/>
            <a:ext cx="2715207" cy="119382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-120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%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903446" y="4163788"/>
            <a:ext cx="2528596" cy="93772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+ 20%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904651" y="4369065"/>
            <a:ext cx="2080727" cy="73244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-20%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514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287624" y="3872204"/>
            <a:ext cx="4687888" cy="185679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சிறிய அளவிலான தனி ஆள்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75512" y="1805650"/>
            <a:ext cx="4418790" cy="174275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அரசு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536093" y="4089254"/>
            <a:ext cx="3774233" cy="133183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 நிறுவனங்கள்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950098" y="2005970"/>
            <a:ext cx="2575249" cy="1439200"/>
          </a:xfrm>
          <a:prstGeom prst="doubleWave">
            <a:avLst>
              <a:gd name="adj1" fmla="val 12500"/>
              <a:gd name="adj2" fmla="val 0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772886" y="345343"/>
            <a:ext cx="10580914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முழுமை பெறா பதிவேடுகளை பொதுவாக பராமரித்து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75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867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65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443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225350" y="3865361"/>
            <a:ext cx="1744824" cy="84769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25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7153875" y="2178352"/>
            <a:ext cx="1792627" cy="120667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125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259217" y="3966611"/>
            <a:ext cx="1687285" cy="746449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100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313990" y="2437623"/>
            <a:ext cx="1567544" cy="68813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175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45753" y="172212"/>
            <a:ext cx="10124071" cy="179065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இருப்புநிலைக்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நீண்டகாலச்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சதவீதம்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75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நடப்புச்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சதவீதம்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எவ்வளவு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191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857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985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418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929883" y="190610"/>
            <a:ext cx="8565498" cy="7602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வாக்கியங்களில்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சரியானது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அல்ல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99457" y="1357281"/>
            <a:ext cx="5113175" cy="190843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நிதிநிலை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அறிக்கையின்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குறைபாடுகள்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நிதிநிலை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பகுப்பாய்விற்கும்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பொருந்தும்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747587" y="1357281"/>
            <a:ext cx="4606213" cy="200363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நிதிநிலை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பகுப்பாப்பாய்வு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முடிவல்ல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62665" y="4034542"/>
            <a:ext cx="4376056" cy="2138357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ஆய்வு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தகவல்களை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உய்த்துணர்வது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தனிப்பட்ட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கருத்துகளை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உள்ளடக்கியதாகும்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099457" y="4211268"/>
            <a:ext cx="5113175" cy="1942414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பகுப்பாப்பாய்விற்கு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நிபுணத்துவம்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தேவையில்லை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237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97968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887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530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45030" y="209811"/>
            <a:ext cx="10534260" cy="160032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உரிமையாளரின் சொத்துகள் ரூ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.85,000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பொறுப்புகள்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.21,000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எனில் அவருடைய முதல்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35493" y="2533260"/>
            <a:ext cx="217403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64000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979299" y="2444617"/>
            <a:ext cx="2537925" cy="128296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.85,000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212982" y="4525346"/>
            <a:ext cx="3219059" cy="131561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106000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274837" y="4362058"/>
            <a:ext cx="3946848" cy="184279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21000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4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85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91680" y="0"/>
            <a:ext cx="10039739" cy="25565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முதலாம்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ரூ.80,000.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இரண்டாம்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ரூ.88,000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அதிகரித்திருந்தது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இரண்டாம்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என்ன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03444" y="3334090"/>
            <a:ext cx="1679510" cy="66568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10 %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652727" y="3114233"/>
            <a:ext cx="2621902" cy="690465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90 %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903444" y="4777273"/>
            <a:ext cx="1595534" cy="97971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110 %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456784" y="4576394"/>
            <a:ext cx="3191069" cy="106369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11 %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29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405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714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68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971163" y="455872"/>
            <a:ext cx="10382637" cy="159261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இனம்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மற்றொரு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இனத்தோடு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பெற்றிருக்கும்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தொடர்பினை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கணிதவியல்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கூறுவது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75655" y="2579332"/>
            <a:ext cx="2570583" cy="115641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02218" y="2662142"/>
            <a:ext cx="2687218" cy="86774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மாதிரி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245427" y="4525348"/>
            <a:ext cx="3741577" cy="503852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தீர்மானம்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74636" y="2579332"/>
            <a:ext cx="2799184" cy="105377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முடிவு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67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35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060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13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516862" y="483348"/>
            <a:ext cx="4686300" cy="92482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காட்டுவது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62268" y="2109477"/>
            <a:ext cx="2917370" cy="940197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திறன்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699285" y="1934399"/>
            <a:ext cx="4908229" cy="129035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ஈட்டும்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திறன்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62268" y="3436386"/>
            <a:ext cx="4833257" cy="2558599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குறுகிய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தீர்க்கும்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திறன்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828453" y="4811038"/>
            <a:ext cx="3313923" cy="119787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நீண்டகாலக்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தீர்க்கும்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திறன்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74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465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1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87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53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605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184988" y="4422710"/>
            <a:ext cx="3582955" cy="159553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விரைவு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643395" y="2339650"/>
            <a:ext cx="3719027" cy="1218811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புலனாகும்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432221" y="4505456"/>
            <a:ext cx="2066343" cy="108358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28800" y="2354813"/>
            <a:ext cx="2052735" cy="96105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காப்புகள்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706413" y="319638"/>
            <a:ext cx="10779174" cy="138792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சரக்கிருப்பு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முன்கூட்டிச்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நீங்கலாக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நடப்புச்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அழைக்கப்படுவது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610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9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305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007569" y="578621"/>
            <a:ext cx="6176861" cy="8864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அளவிடுவது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27585" y="2592840"/>
            <a:ext cx="3470986" cy="106545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நீண்டகாலக்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தீர்க்கும்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திறன்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917093" y="2585269"/>
            <a:ext cx="3387013" cy="91440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குறுகிய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தீர்க்கும்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திறன்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57999" y="4236541"/>
            <a:ext cx="3387013" cy="792659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செயல்திறன்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427585" y="4236541"/>
            <a:ext cx="2649894" cy="79265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ஈட்டும்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திறன்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44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744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15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73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38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39417" y="369030"/>
            <a:ext cx="9462796" cy="21926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)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நடப்பு</a:t>
            </a:r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                               1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நீர்மைத்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தன்மை</a:t>
            </a:r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  <a:p>
            <a:pPr algn="just" fontAlgn="ctr"/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(ii)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நிகர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              2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செயல்திறன்</a:t>
            </a:r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just" fontAlgn="ctr"/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(iii)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புற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அக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3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நீண்டகால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தீர்க்கும்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திறன்</a:t>
            </a:r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just" fontAlgn="ctr"/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(iv)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சரக்கிருப்பு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சுழற்சி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4. 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இலாபத்தன்மை</a:t>
            </a:r>
            <a:endParaRPr lang="ta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68759" y="2898858"/>
            <a:ext cx="2191139" cy="69613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1    4   3  2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7371183" y="2628773"/>
            <a:ext cx="2220686" cy="10263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3   2   4    1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968759" y="4408714"/>
            <a:ext cx="2230017" cy="118498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4    3    2   1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932645" y="4417788"/>
            <a:ext cx="3097762" cy="126429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1   2   3   4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906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6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61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5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414434" y="174003"/>
            <a:ext cx="11363131" cy="311422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நீர்மைத்தன்மையை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சோதிக்க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பயன்படுகிறது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b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</a:b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)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விரைவு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                             (ii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)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நிகர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/>
            </a:r>
            <a:b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</a:b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(iii)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(iv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)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681131" y="3974841"/>
            <a:ext cx="3032453" cy="81176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)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(iv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)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89471" y="3894090"/>
            <a:ext cx="2733870" cy="78377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(ii)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(iii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)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06682" y="5074146"/>
            <a:ext cx="2911155" cy="95343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(ii)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(iv)</a:t>
            </a: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85218" y="3921357"/>
            <a:ext cx="2832619" cy="72923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)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(ii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)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89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86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8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92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59660" y="506671"/>
            <a:ext cx="8672680" cy="12223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பங்குதாரர்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சொத்துகளுக்கும்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விகிதாச்சாரம்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192693" y="2491453"/>
            <a:ext cx="2799185" cy="951231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263298" y="2182938"/>
            <a:ext cx="3935061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உந்துதிறன்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2099387" y="4051688"/>
            <a:ext cx="3197287" cy="216470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புற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21589" y="5117845"/>
            <a:ext cx="2787521" cy="807094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786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83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61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01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625151" y="3965511"/>
            <a:ext cx="4394718" cy="223934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மொத்த இலாப விகிதம் – சதவீதம்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74701" y="1242075"/>
            <a:ext cx="4568891" cy="208895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நிலைச்</a:t>
            </a:r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சுழற்சி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– 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சதவீதம்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207968" y="4019035"/>
            <a:ext cx="4124130" cy="203407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புற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–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விகிதாச்சாரம்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337386" y="1813701"/>
            <a:ext cx="2715209" cy="124097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நீர்மை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–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விகிதாச்சாரம்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464905" y="362793"/>
            <a:ext cx="8672011" cy="7277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சரியாகப்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பொருந்தாதது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67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63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363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949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66331" y="433301"/>
            <a:ext cx="9405254" cy="15727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நடப்புப்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ரூ.40,000;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நடப்புச்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ரூ.1,00,000;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சரக்கிருப்பு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ரூ.20,000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விரைவு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341984" y="2776198"/>
            <a:ext cx="2178697" cy="65535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 : 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39035" y="2776198"/>
            <a:ext cx="1754155" cy="655358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: 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739035" y="4096581"/>
            <a:ext cx="1754155" cy="58738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: 2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341984" y="4201673"/>
            <a:ext cx="2178697" cy="59204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2.5 : 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4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09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2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73225" y="1"/>
            <a:ext cx="11168742" cy="20254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t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தொடக்க முதல் ரூ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10,000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அவ்வாண்டின் எடுப்புகள் ரூ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.6,000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அவ்வாண்டின் இலாபம் ரூ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.2,000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 கொண்டு வந்த கூடுதல் முதல் ரூ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3,000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எனில் இறுதி முதல் காணவும்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26771" y="2363561"/>
            <a:ext cx="25285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11,000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909319" y="2058566"/>
            <a:ext cx="3802224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55881" y="4029657"/>
            <a:ext cx="3769567" cy="198858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21,000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87617" y="4310743"/>
            <a:ext cx="5411755" cy="1604864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9,000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364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24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35867" y="-170010"/>
            <a:ext cx="10520266" cy="3164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வருவாய்க்கான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விலை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ரூ.3,00,000;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அவ்வாண்டின்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தொடக்கச்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சரக்கிருப்பு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ரூ.60,000;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அவ்வாண்டின்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இறுதிச்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சரக்கிருப்பு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ரூ.40,000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சரக்கிருப்பு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சுழற்சி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55372" y="3152707"/>
            <a:ext cx="2080726" cy="82008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6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மடங்கு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7173686" y="3152706"/>
            <a:ext cx="2276670" cy="82008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 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மடங்கு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2015412" y="4544008"/>
            <a:ext cx="2360646" cy="117274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மடங்கு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590522" y="4522432"/>
            <a:ext cx="3442998" cy="119432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8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மடங்கு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4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86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47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05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523222" y="343493"/>
            <a:ext cx="9123006" cy="157266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பயனரின்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தேவைக்கேற்ப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அறிக்கையானது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31810" y="2611347"/>
            <a:ext cx="3046444" cy="1477149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வழக்கமான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276251" y="2574135"/>
            <a:ext cx="2621904" cy="132606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888649"/>
            <a:ext cx="3657602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இருப்புநிலைக்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குறிப்பு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83967" y="2658111"/>
            <a:ext cx="3116424" cy="132436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நோக்க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2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594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02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874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503715" y="687344"/>
            <a:ext cx="6528318" cy="9610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F11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பயன்பாடு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852196" y="2428537"/>
            <a:ext cx="3477208" cy="83926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பண்புகூறுகள்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4974383" y="2002896"/>
            <a:ext cx="6746033" cy="183211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சான்றாவணங்கள்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496009" y="4250097"/>
            <a:ext cx="4046375" cy="159086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கட்டமைப்பு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897655" y="4858918"/>
            <a:ext cx="3067438" cy="108235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இவைகளில்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எதுவும்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08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74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82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99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57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04866" y="4317541"/>
            <a:ext cx="2794518" cy="165384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தகவல்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66925" y="1834632"/>
            <a:ext cx="5287348" cy="208786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சரக்கிருப்பு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சான்றாவணங்கள்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889102" y="4338739"/>
            <a:ext cx="3442995" cy="143691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சான்றாவணங்கள்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76569" y="2350666"/>
            <a:ext cx="3592285" cy="118686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தகவல்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07233" y="384082"/>
            <a:ext cx="9977534" cy="116538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குழுக்கள்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சான்றவன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Tall-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துணைப்பட்டியல்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காண்பிக்கும்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10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3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76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53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56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99799" y="517277"/>
            <a:ext cx="10907485" cy="11808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Tally-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முன்பே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வரையறுக்கப்பட்ட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பேரேடு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(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) ?</a:t>
            </a:r>
            <a:b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</a:b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)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(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ii)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நட்டக்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க/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(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iii)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க/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024742" y="2974355"/>
            <a:ext cx="3023118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(i) மட்டும் 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20679" y="2843728"/>
            <a:ext cx="3032448" cy="928748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)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(ii)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20678" y="4371837"/>
            <a:ext cx="3032449" cy="1282514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(ii)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(iii)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950097" y="4602203"/>
            <a:ext cx="3097763" cy="82104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(ii)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மட்டும்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59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34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748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498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890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55779" y="466530"/>
            <a:ext cx="11028784" cy="7931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எதிர்ப்பதிவு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சான்றாவணம்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எதற்காகப்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பயன்படுத்தப்பப்படுகிறது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? 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119672" y="1904546"/>
            <a:ext cx="4572001" cy="1772812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அலுவலக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பயண்பாட்டிற்காக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இருந்து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571861" y="2086858"/>
            <a:ext cx="3906416" cy="149609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தலைமைப்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58210" y="4230066"/>
            <a:ext cx="3338025" cy="1943233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036906" y="3974852"/>
            <a:ext cx="4711959" cy="182879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கடனுக்கு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வாங்கியது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3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0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64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17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233975" y="335902"/>
            <a:ext cx="9402924" cy="161420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Tally-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முன்கூட்டியே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வரையறுக்கப்படாத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குழு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233975" y="2351044"/>
            <a:ext cx="2657669" cy="114765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அனாமத்து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க/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1426809" y="4450702"/>
            <a:ext cx="2464835" cy="100420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க/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6571666" y="4292082"/>
            <a:ext cx="2822512" cy="1162826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முதலீடுகள்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க/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887229" y="2425973"/>
            <a:ext cx="4094971" cy="125028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கொடுபட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க/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63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95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2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36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45333" y="429207"/>
            <a:ext cx="9911443" cy="8332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சம்பளக்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தலைப்பின்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?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65033" y="2715699"/>
            <a:ext cx="2861733" cy="857925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மறைமுக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செலவீனங்கள்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1" y="2454443"/>
            <a:ext cx="4877453" cy="150173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நேரடி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செலவீனங்கள்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65034" y="4045177"/>
            <a:ext cx="4858484" cy="165582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மறைமுக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வருமானங்கள்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76357" y="4735290"/>
            <a:ext cx="3403341" cy="965714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நேரடி வருமானங்கள்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11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17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341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684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022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06286" y="4599991"/>
            <a:ext cx="4049486" cy="152089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எதிர்பதிவு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சான்றாவணம்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96879" y="2565420"/>
            <a:ext cx="5153202" cy="126909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பெறுதல்கள்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சான்றாவணம்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399176" y="4599991"/>
            <a:ext cx="2766524" cy="152089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சான்றாவனம்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48881" y="2830940"/>
            <a:ext cx="3055776" cy="100357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செலுத்தல்கள் சான்றாவணம் 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734414" y="307231"/>
            <a:ext cx="10524930" cy="187545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அலுவலகப்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பயன்பாட்டிற்காக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25,000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எடுக்கப்பட்டது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சான்றாவனத்தில்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பதியப்படும்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? 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614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57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968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800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43474" y="247523"/>
            <a:ext cx="10105051" cy="14234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அறைகலன்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வாங்கியதை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Tally-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சான்றாவனத்தில்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பதியப்படும்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? 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651518" y="2897391"/>
            <a:ext cx="2836506" cy="82552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பெறுதல்கள்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சான்றாவணம்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25343" y="2860068"/>
            <a:ext cx="2794519" cy="900167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சான்றாவணம்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25343" y="4277455"/>
            <a:ext cx="2794518" cy="863712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பெறுதல்கள்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சான்றாவணம்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539551" y="4331043"/>
            <a:ext cx="2948473" cy="810124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சான்றாவணம்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254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517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45233" y="401216"/>
            <a:ext cx="11430000" cy="134360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t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கடனாளிகள் தொடக்க இருப்பு ரூ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30,000,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பெற்ற ரொக்கம் ரூ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.1,00,000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கடன் விற்பனை ரூ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.90,000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கடனாளிகள் இறுதி இருப்பு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858416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ரூ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20,000</a:t>
            </a:r>
            <a:endParaRPr lang="en-IN" sz="2800" dirty="0">
              <a:solidFill>
                <a:schemeClr val="tx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319935" y="2286000"/>
            <a:ext cx="3666930" cy="136226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455575" y="4632649"/>
            <a:ext cx="3442996" cy="131561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ரூ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1,30,000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016619" y="4973216"/>
            <a:ext cx="2593911" cy="923731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ரூ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40,000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77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443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82924" y="214613"/>
            <a:ext cx="8626152" cy="14555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Tally-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நுழை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வாயிலிலிருந்து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பார்வையிட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விருப்பத்தேர்வு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பயன்படும்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? 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96311" y="2323897"/>
            <a:ext cx="4160677" cy="103458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Gateway of Tally - &gt; Reports - &gt; Trial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632510" y="2140284"/>
            <a:ext cx="3956180" cy="15395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Gateway of Tally - &gt; Trial Balance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166714" y="4012184"/>
            <a:ext cx="5019870" cy="246548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Gateway of Tally - &gt; Reports - &gt; Display - &gt; Trial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830005" y="4372509"/>
            <a:ext cx="4092253" cy="162351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இவைகளில்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46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61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35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351" y="460829"/>
            <a:ext cx="10515600" cy="1768021"/>
          </a:xfrm>
        </p:spPr>
        <p:txBody>
          <a:bodyPr>
            <a:normAutofit lnSpcReduction="10000"/>
          </a:bodyPr>
          <a:lstStyle/>
          <a:p>
            <a:pPr algn="ctr"/>
            <a:r>
              <a:rPr lang="ta-IN" sz="6000" dirty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ஆண்டு பொதுத் தேர்வில் </a:t>
            </a:r>
            <a:endParaRPr lang="en-US" sz="6000" dirty="0" smtClean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அதிக </a:t>
            </a:r>
            <a:r>
              <a:rPr lang="ta-IN" sz="4800" dirty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மதிப்பெண் </a:t>
            </a:r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பெற </a:t>
            </a:r>
            <a:r>
              <a:rPr lang="ta-IN" sz="4800" dirty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வாழ்த்துக்கள் </a:t>
            </a:r>
            <a:endParaRPr lang="en-US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endParaRPr lang="en-IN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298233" y="67895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endParaRPr lang="en-US" sz="4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endParaRPr lang="en-IN" sz="4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9" name="Picture 2" descr="Clapping Hands on Apple iOS 15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02" y="2396605"/>
            <a:ext cx="3596498" cy="35965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81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7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284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060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09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576874" y="550506"/>
            <a:ext cx="9069354" cy="121998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பெறுதல்கள் மற்றும் செலுத்துதல்கள் கணக்கு ஒரு 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74440" y="2677889"/>
            <a:ext cx="3498979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2668558"/>
            <a:ext cx="3200401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ஆள்சார்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04050" y="4898571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பிரதிநிதித்துவ ஆள்சார் 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62669" y="2690717"/>
            <a:ext cx="3097764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பெயரளவு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03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71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745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75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90264" y="534177"/>
            <a:ext cx="9321279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பெறுதல்கள் மற்றும் செலுத்தல்கள் கணக்கில் பதிவு செய்யப்படும் பெறுதல்கள் மற்றும் செலுத்தல்கள்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............... 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26366" y="2645227"/>
            <a:ext cx="4161453" cy="101237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வருவாயின தன்மை மட்டும்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உடையது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361853" y="2575247"/>
            <a:ext cx="3349690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முதலினத் தன்மை மட்டும்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உடையது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204860" y="4373721"/>
            <a:ext cx="532777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வருவாயினம் மட்டும் முதலின தன்மை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உடையது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881743" y="4359727"/>
            <a:ext cx="4450701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மேற்கண்ட எதுவுமில்லை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7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80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612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191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867747" y="4264089"/>
            <a:ext cx="4086808" cy="189411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>
                <a:latin typeface="TAU-Marutham" panose="020B0604020202020204" pitchFamily="34" charset="0"/>
                <a:cs typeface="TAU-Marutham" panose="020B0604020202020204" pitchFamily="34" charset="0"/>
              </a:rPr>
              <a:t>அந்த ஆண்டில் ஏற்பட்ட நட்டம்</a:t>
            </a:r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828928" y="1931437"/>
            <a:ext cx="4875990" cy="203564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US" sz="2800" b="1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அந்நாளைய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ரொக்கம் மற்றும் வங்கி இருப்பு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503437" y="4087312"/>
            <a:ext cx="3331029" cy="170700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அந்த ஆண்டின் மொத்த ரொக்க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செலுத்தல்கள்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867747" y="2015411"/>
            <a:ext cx="4525347" cy="1800809"/>
          </a:xfrm>
          <a:prstGeom prst="doubleWave">
            <a:avLst>
              <a:gd name="adj1" fmla="val 6250"/>
              <a:gd name="adj2" fmla="val -1649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அந்த ஆண்டில் செலவுகளைக் காட்டிலும்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மிகுதியான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வருமானம்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31845" y="531844"/>
            <a:ext cx="11103428" cy="116619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பெறுதல்கள் மட்டும் செலுத்தல்கள் கணக்கின் இருப்புக் காட்டுவது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......................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519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25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234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75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847461" y="625792"/>
            <a:ext cx="8304245" cy="1035704"/>
          </a:xfrm>
          <a:prstGeom prst="wave">
            <a:avLst>
              <a:gd name="adj1" fmla="val 12500"/>
              <a:gd name="adj2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வருவாய் மற்றும் செலவினக் கணக்கு 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............. 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07706" y="2929811"/>
            <a:ext cx="2855167" cy="116632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 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028991" y="2883157"/>
            <a:ext cx="2822512" cy="111967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பெயரளவு 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343398" y="4758613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பிரதிநிதித்துவ ஆள்சார் 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688630" y="3029535"/>
            <a:ext cx="2514603" cy="106660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ஆள்சார்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57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885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50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592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84853" y="592492"/>
            <a:ext cx="10422294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வருவாய் மட்டும் செலவினக் கணக்கு தயாரிக்கப்படுவதன் மூலம் கண்டறியப்படுவது 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184988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உபரி அல்லது பற்றாக்குறை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23722" y="2211354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 மற்றும்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நட்டம்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24947" y="4282751"/>
            <a:ext cx="46559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நிதிநிலை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00595" y="4674637"/>
            <a:ext cx="3461657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ரொக்கம் மற்றும் வங்கி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62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40121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88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5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11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96820" y="485191"/>
            <a:ext cx="10198360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 எது வருவாய் மற்றும் செலவினக் கணக்கில் பதியப்படுவவில்லை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26771" y="2363561"/>
            <a:ext cx="2841172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அறைகலன் விற்றத் தொகை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909319" y="2058566"/>
            <a:ext cx="3802224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பழைய செய்தித்தாள்கள்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விற்றது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55881" y="4029657"/>
            <a:ext cx="3769567" cy="255775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 மீதான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நட்டம்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87618" y="4185946"/>
            <a:ext cx="5411755" cy="214604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செயலாளருக்கு வழங்கிய மதிப்பூதியம்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154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863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8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531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430694" y="688262"/>
            <a:ext cx="9654074" cy="949521"/>
          </a:xfrm>
          <a:prstGeom prst="wave">
            <a:avLst>
              <a:gd name="adj1" fmla="val 12500"/>
              <a:gd name="adj2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நடப்பாண்டில்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பெறவேண்டிய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சந்தா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இன்னும்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பெறாதது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07706" y="2901821"/>
            <a:ext cx="3265713" cy="139959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74222" y="2901820"/>
            <a:ext cx="2939141" cy="124097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385384" y="4644183"/>
            <a:ext cx="3876871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தவிர்க்கப்பட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ஒன்று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861248" y="3029535"/>
            <a:ext cx="2925145" cy="111325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385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34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77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259494" y="620551"/>
            <a:ext cx="5673012" cy="85374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நிலை அறிக்கை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35700" y="1931438"/>
            <a:ext cx="3732244" cy="183696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வருமானம் மற்றும் செலவுகள்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1250302" y="4362579"/>
            <a:ext cx="3694922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சொத்துக்கள் மற்றும் பொறுப்புகள் அறிக்கை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6161314" y="4362579"/>
            <a:ext cx="3984172" cy="1428227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கடன் நடவடிக்கைகளின் தொகுப்பு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868954" y="2039839"/>
            <a:ext cx="4309188" cy="155244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ரொக்க நடவடிக்கைகளின் தொகுப்பு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91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415003" y="895738"/>
            <a:ext cx="4030825" cy="84909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உயில் கொடை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05374" y="2626507"/>
            <a:ext cx="2929811" cy="144404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வருவாயின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31627" y="2788692"/>
            <a:ext cx="2099388" cy="11196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முதலின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497357"/>
            <a:ext cx="2715210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வருவாயின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27983" y="2765362"/>
            <a:ext cx="2146041" cy="13027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முதலின வரவு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71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51318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977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612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4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92898" y="4189445"/>
            <a:ext cx="3377682" cy="153955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வருவாயின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447453" y="2508606"/>
            <a:ext cx="3881535" cy="146219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வருவாயின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32645" y="4301412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முதலின செலவு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92898" y="2508606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முதலின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974304" y="569166"/>
            <a:ext cx="10300996" cy="73699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ஒரு குறிப்பிட்ட நோக்கத்திற்காக பெற்ற நன்கொடை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.................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9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0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658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60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82555" y="95772"/>
            <a:ext cx="11056776" cy="33963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ஒரு மன்றத்தில் உள்ள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500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உறுப்பினர்கள் ஆண்டு சந்தாவாக ரூ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.100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செலுத்துகின்றன நடப்பாண்டில் கூடியுள்ள சந்தா இன்னும் பெறாததால் ரூ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200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முன்கூட்டியே பெற்ற சந்தா ரூ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300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வருவாய் மற்றும் செலவினக் கணக்கில் காட்டப்பட வேண்டிய சந்தா தொகையினை கண்டறியவும்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800815" y="3717152"/>
            <a:ext cx="2164698" cy="68113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49,900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609183" y="3544402"/>
            <a:ext cx="3088433" cy="10776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.50,200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884783" y="4963887"/>
            <a:ext cx="3200401" cy="94239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.50,000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231224" y="5214579"/>
            <a:ext cx="2108717" cy="61115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49,800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16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64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02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05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44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99592" y="4357397"/>
            <a:ext cx="3610947" cy="169817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மேற்கூறிய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எதுவுமில்லை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75512" y="2489759"/>
            <a:ext cx="4518722" cy="141030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விகிதத்தில்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65909" y="4357397"/>
            <a:ext cx="3027177" cy="180080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சமமான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விகிதத்தில்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16832" y="2620573"/>
            <a:ext cx="3116424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சமமான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விகிதத்தில்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35764" y="270588"/>
            <a:ext cx="11080847" cy="13759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கூட்டாண்மை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ஒப்பாவணம்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இல்லாத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நிலையில்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நிறுவனத்தின்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கூட்டாளிகளுக்கிடையே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பகிர்ந்தளிக்கப்படுவது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565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55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69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5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87624" y="298579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கூட்டாளிகளுக்கிடையே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கூட்டாண்மை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இல்லாதபோது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மீது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வட்டி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301623" y="2164707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வீதத்தில்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வழங்கப்படும்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428791" y="2022732"/>
            <a:ext cx="3396343" cy="137801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5 %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வழங்கப்படும்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725456" y="3704709"/>
            <a:ext cx="5171491" cy="234664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வழங்கப்படுவதில்லை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316825" y="3799948"/>
            <a:ext cx="4310743" cy="23582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6%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வழங்கப்படும்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47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990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0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65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01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539621" y="186612"/>
            <a:ext cx="11112758" cy="255075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கூட்டாளிகளிடமிருந்து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பெற்றிருந்தால்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அக்கடன்களுக்கு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கூட்டாண்மைச்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1932 –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வட்டி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வீதம்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35699" y="2873829"/>
            <a:ext cx="2789851" cy="156287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6%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29600" y="3100939"/>
            <a:ext cx="2369976" cy="123812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12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%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13378" y="4702630"/>
            <a:ext cx="268721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5%</a:t>
            </a: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413378" y="3003292"/>
            <a:ext cx="2752531" cy="14334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8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%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84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282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753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23731" y="391884"/>
            <a:ext cx="10356980" cy="128762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இலாபநட்டப்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பகிர்வு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காட்டப்படும்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858416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அலுவலகச்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செலவுகள்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225143" y="2491273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கூட்டாளியின்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ஊதியம்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184988" y="4348065"/>
            <a:ext cx="46559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பணியாளர்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ஊதியம்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652727" y="4702627"/>
            <a:ext cx="3853541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வங்கிக்கடன்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மீதான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வட்டி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79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4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56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549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27585" y="3845599"/>
            <a:ext cx="3713582" cy="207000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கூடுதல்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கொண்டு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வந்தது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214188" y="2492660"/>
            <a:ext cx="3573625" cy="130628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மீது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வட்டி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652728" y="4483358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எடுப்புகள்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மீது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வட்டி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27585" y="2601038"/>
            <a:ext cx="2836506" cy="80381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பகிர்வு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01217" y="318824"/>
            <a:ext cx="11457992" cy="14844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கூட்டாண்மை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நிலைமுதல்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பின்பற்றப்படும்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பின்வருவனவற்றுள்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காட்டப்படும்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918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5132</TotalTime>
  <Words>8149</Words>
  <Application>Microsoft Office PowerPoint</Application>
  <PresentationFormat>Widescreen</PresentationFormat>
  <Paragraphs>1926</Paragraphs>
  <Slides>395</Slides>
  <Notes>296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395</vt:i4>
      </vt:variant>
    </vt:vector>
  </HeadingPairs>
  <TitlesOfParts>
    <vt:vector size="399" baseType="lpstr">
      <vt:lpstr>Arial</vt:lpstr>
      <vt:lpstr>Calibri</vt:lpstr>
      <vt:lpstr>TAU-Marutham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 raj</dc:creator>
  <cp:lastModifiedBy>Kanthamani S</cp:lastModifiedBy>
  <cp:revision>406</cp:revision>
  <dcterms:created xsi:type="dcterms:W3CDTF">2022-09-24T06:45:25Z</dcterms:created>
  <dcterms:modified xsi:type="dcterms:W3CDTF">2023-03-05T18:23:21Z</dcterms:modified>
</cp:coreProperties>
</file>