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7"/>
  </p:notesMasterIdLst>
  <p:handoutMasterIdLst>
    <p:handoutMasterId r:id="rId198"/>
  </p:handoutMasterIdLst>
  <p:sldIdLst>
    <p:sldId id="256" r:id="rId2"/>
    <p:sldId id="257" r:id="rId3"/>
    <p:sldId id="261" r:id="rId4"/>
    <p:sldId id="839" r:id="rId5"/>
    <p:sldId id="262" r:id="rId6"/>
    <p:sldId id="263" r:id="rId7"/>
    <p:sldId id="264" r:id="rId8"/>
    <p:sldId id="840" r:id="rId9"/>
    <p:sldId id="422" r:id="rId10"/>
    <p:sldId id="423" r:id="rId11"/>
    <p:sldId id="421" r:id="rId12"/>
    <p:sldId id="841" r:id="rId13"/>
    <p:sldId id="424" r:id="rId14"/>
    <p:sldId id="425" r:id="rId15"/>
    <p:sldId id="426" r:id="rId16"/>
    <p:sldId id="842" r:id="rId17"/>
    <p:sldId id="427" r:id="rId18"/>
    <p:sldId id="428" r:id="rId19"/>
    <p:sldId id="429" r:id="rId20"/>
    <p:sldId id="843" r:id="rId21"/>
    <p:sldId id="430" r:id="rId22"/>
    <p:sldId id="431" r:id="rId23"/>
    <p:sldId id="432" r:id="rId24"/>
    <p:sldId id="844" r:id="rId25"/>
    <p:sldId id="433" r:id="rId26"/>
    <p:sldId id="434" r:id="rId27"/>
    <p:sldId id="435" r:id="rId28"/>
    <p:sldId id="845" r:id="rId29"/>
    <p:sldId id="436" r:id="rId30"/>
    <p:sldId id="437" r:id="rId31"/>
    <p:sldId id="438" r:id="rId32"/>
    <p:sldId id="846" r:id="rId33"/>
    <p:sldId id="439" r:id="rId34"/>
    <p:sldId id="440" r:id="rId35"/>
    <p:sldId id="441" r:id="rId36"/>
    <p:sldId id="847" r:id="rId37"/>
    <p:sldId id="442" r:id="rId38"/>
    <p:sldId id="443" r:id="rId39"/>
    <p:sldId id="444" r:id="rId40"/>
    <p:sldId id="848" r:id="rId41"/>
    <p:sldId id="445" r:id="rId42"/>
    <p:sldId id="446" r:id="rId43"/>
    <p:sldId id="447" r:id="rId44"/>
    <p:sldId id="849" r:id="rId45"/>
    <p:sldId id="448" r:id="rId46"/>
    <p:sldId id="449" r:id="rId47"/>
    <p:sldId id="450" r:id="rId48"/>
    <p:sldId id="850" r:id="rId49"/>
    <p:sldId id="451" r:id="rId50"/>
    <p:sldId id="452" r:id="rId51"/>
    <p:sldId id="453" r:id="rId52"/>
    <p:sldId id="851" r:id="rId53"/>
    <p:sldId id="454" r:id="rId54"/>
    <p:sldId id="455" r:id="rId55"/>
    <p:sldId id="456" r:id="rId56"/>
    <p:sldId id="852" r:id="rId57"/>
    <p:sldId id="457" r:id="rId58"/>
    <p:sldId id="458" r:id="rId59"/>
    <p:sldId id="459" r:id="rId60"/>
    <p:sldId id="853" r:id="rId61"/>
    <p:sldId id="460" r:id="rId62"/>
    <p:sldId id="461" r:id="rId63"/>
    <p:sldId id="824" r:id="rId64"/>
    <p:sldId id="854" r:id="rId65"/>
    <p:sldId id="825" r:id="rId66"/>
    <p:sldId id="826" r:id="rId67"/>
    <p:sldId id="827" r:id="rId68"/>
    <p:sldId id="855" r:id="rId69"/>
    <p:sldId id="828" r:id="rId70"/>
    <p:sldId id="829" r:id="rId71"/>
    <p:sldId id="465" r:id="rId72"/>
    <p:sldId id="860" r:id="rId73"/>
    <p:sldId id="466" r:id="rId74"/>
    <p:sldId id="467" r:id="rId75"/>
    <p:sldId id="468" r:id="rId76"/>
    <p:sldId id="861" r:id="rId77"/>
    <p:sldId id="469" r:id="rId78"/>
    <p:sldId id="470" r:id="rId79"/>
    <p:sldId id="471" r:id="rId80"/>
    <p:sldId id="862" r:id="rId81"/>
    <p:sldId id="472" r:id="rId82"/>
    <p:sldId id="473" r:id="rId83"/>
    <p:sldId id="474" r:id="rId84"/>
    <p:sldId id="863" r:id="rId85"/>
    <p:sldId id="475" r:id="rId86"/>
    <p:sldId id="476" r:id="rId87"/>
    <p:sldId id="477" r:id="rId88"/>
    <p:sldId id="864" r:id="rId89"/>
    <p:sldId id="534" r:id="rId90"/>
    <p:sldId id="535" r:id="rId91"/>
    <p:sldId id="478" r:id="rId92"/>
    <p:sldId id="865" r:id="rId93"/>
    <p:sldId id="536" r:id="rId94"/>
    <p:sldId id="537" r:id="rId95"/>
    <p:sldId id="479" r:id="rId96"/>
    <p:sldId id="866" r:id="rId97"/>
    <p:sldId id="538" r:id="rId98"/>
    <p:sldId id="539" r:id="rId99"/>
    <p:sldId id="480" r:id="rId100"/>
    <p:sldId id="867" r:id="rId101"/>
    <p:sldId id="540" r:id="rId102"/>
    <p:sldId id="541" r:id="rId103"/>
    <p:sldId id="481" r:id="rId104"/>
    <p:sldId id="869" r:id="rId105"/>
    <p:sldId id="542" r:id="rId106"/>
    <p:sldId id="543" r:id="rId107"/>
    <p:sldId id="482" r:id="rId108"/>
    <p:sldId id="868" r:id="rId109"/>
    <p:sldId id="544" r:id="rId110"/>
    <p:sldId id="545" r:id="rId111"/>
    <p:sldId id="483" r:id="rId112"/>
    <p:sldId id="870" r:id="rId113"/>
    <p:sldId id="546" r:id="rId114"/>
    <p:sldId id="547" r:id="rId115"/>
    <p:sldId id="484" r:id="rId116"/>
    <p:sldId id="871" r:id="rId117"/>
    <p:sldId id="548" r:id="rId118"/>
    <p:sldId id="549" r:id="rId119"/>
    <p:sldId id="485" r:id="rId120"/>
    <p:sldId id="872" r:id="rId121"/>
    <p:sldId id="550" r:id="rId122"/>
    <p:sldId id="551" r:id="rId123"/>
    <p:sldId id="552" r:id="rId124"/>
    <p:sldId id="873" r:id="rId125"/>
    <p:sldId id="553" r:id="rId126"/>
    <p:sldId id="554" r:id="rId127"/>
    <p:sldId id="487" r:id="rId128"/>
    <p:sldId id="874" r:id="rId129"/>
    <p:sldId id="555" r:id="rId130"/>
    <p:sldId id="556" r:id="rId131"/>
    <p:sldId id="488" r:id="rId132"/>
    <p:sldId id="875" r:id="rId133"/>
    <p:sldId id="615" r:id="rId134"/>
    <p:sldId id="616" r:id="rId135"/>
    <p:sldId id="489" r:id="rId136"/>
    <p:sldId id="876" r:id="rId137"/>
    <p:sldId id="617" r:id="rId138"/>
    <p:sldId id="618" r:id="rId139"/>
    <p:sldId id="490" r:id="rId140"/>
    <p:sldId id="877" r:id="rId141"/>
    <p:sldId id="619" r:id="rId142"/>
    <p:sldId id="620" r:id="rId143"/>
    <p:sldId id="491" r:id="rId144"/>
    <p:sldId id="878" r:id="rId145"/>
    <p:sldId id="621" r:id="rId146"/>
    <p:sldId id="622" r:id="rId147"/>
    <p:sldId id="492" r:id="rId148"/>
    <p:sldId id="879" r:id="rId149"/>
    <p:sldId id="623" r:id="rId150"/>
    <p:sldId id="624" r:id="rId151"/>
    <p:sldId id="493" r:id="rId152"/>
    <p:sldId id="880" r:id="rId153"/>
    <p:sldId id="625" r:id="rId154"/>
    <p:sldId id="626" r:id="rId155"/>
    <p:sldId id="494" r:id="rId156"/>
    <p:sldId id="881" r:id="rId157"/>
    <p:sldId id="627" r:id="rId158"/>
    <p:sldId id="628" r:id="rId159"/>
    <p:sldId id="495" r:id="rId160"/>
    <p:sldId id="882" r:id="rId161"/>
    <p:sldId id="629" r:id="rId162"/>
    <p:sldId id="630" r:id="rId163"/>
    <p:sldId id="496" r:id="rId164"/>
    <p:sldId id="883" r:id="rId165"/>
    <p:sldId id="631" r:id="rId166"/>
    <p:sldId id="632" r:id="rId167"/>
    <p:sldId id="497" r:id="rId168"/>
    <p:sldId id="884" r:id="rId169"/>
    <p:sldId id="633" r:id="rId170"/>
    <p:sldId id="634" r:id="rId171"/>
    <p:sldId id="498" r:id="rId172"/>
    <p:sldId id="885" r:id="rId173"/>
    <p:sldId id="635" r:id="rId174"/>
    <p:sldId id="636" r:id="rId175"/>
    <p:sldId id="499" r:id="rId176"/>
    <p:sldId id="886" r:id="rId177"/>
    <p:sldId id="637" r:id="rId178"/>
    <p:sldId id="638" r:id="rId179"/>
    <p:sldId id="500" r:id="rId180"/>
    <p:sldId id="887" r:id="rId181"/>
    <p:sldId id="639" r:id="rId182"/>
    <p:sldId id="640" r:id="rId183"/>
    <p:sldId id="501" r:id="rId184"/>
    <p:sldId id="888" r:id="rId185"/>
    <p:sldId id="641" r:id="rId186"/>
    <p:sldId id="642" r:id="rId187"/>
    <p:sldId id="502" r:id="rId188"/>
    <p:sldId id="889" r:id="rId189"/>
    <p:sldId id="643" r:id="rId190"/>
    <p:sldId id="644" r:id="rId191"/>
    <p:sldId id="503" r:id="rId192"/>
    <p:sldId id="890" r:id="rId193"/>
    <p:sldId id="645" r:id="rId194"/>
    <p:sldId id="646" r:id="rId195"/>
    <p:sldId id="944" r:id="rId19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6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6" autoAdjust="0"/>
    <p:restoredTop sz="94660"/>
  </p:normalViewPr>
  <p:slideViewPr>
    <p:cSldViewPr snapToGrid="0">
      <p:cViewPr varScale="1">
        <p:scale>
          <a:sx n="76" d="100"/>
          <a:sy n="76" d="100"/>
        </p:scale>
        <p:origin x="4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57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572" Type="http://schemas.openxmlformats.org/officeDocument/2006/relationships/tableStyles" Target="tableStyles.xml"/><Relationship Id="rId190" Type="http://schemas.openxmlformats.org/officeDocument/2006/relationships/slide" Target="slides/slide189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567" Type="http://customschemas.google.com/relationships/presentationmetadata" Target="meta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568" Type="http://schemas.openxmlformats.org/officeDocument/2006/relationships/commentAuthors" Target="commentAuthors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notesMaster" Target="notesMasters/notesMaster1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569" Type="http://schemas.openxmlformats.org/officeDocument/2006/relationships/presProps" Target="presProps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handoutMaster" Target="handoutMasters/handoutMaster1.xml"/><Relationship Id="rId570" Type="http://schemas.openxmlformats.org/officeDocument/2006/relationships/viewProps" Target="viewProps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02-09-2023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8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1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2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3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6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7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9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0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1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3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4962581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8649261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7280658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5864849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839763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1532712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983956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6626879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5352242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8890182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49173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321526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9065392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2664806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4208581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7421560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0842086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322581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2338132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9657305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0543928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53754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002238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4708324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4132351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4795735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9741852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2075991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001873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3926741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3227927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9888467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49661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318822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4537572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0978167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90396920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0269315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5419324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5021441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3194864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9383194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7117904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14623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1348947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9311271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7876369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5760795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382922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7677895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6714274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25336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403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93456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5437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09420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594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88411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28315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27806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24137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54986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547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121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14971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65018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226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59894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76331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01566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53496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8254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63344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48139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3205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02386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627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07794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525936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31199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94445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1888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7707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91048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364003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181290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930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442363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450041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575553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934477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102997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218665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791828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12163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442869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0773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6807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90189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77811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259590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025911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981164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78371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669714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714465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737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76569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698831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614071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5691549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14700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703222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203669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525688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843001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082881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3842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871455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72687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1230315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776022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859743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232667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6876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0580656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224942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103126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387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762975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900041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324113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7558420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1896711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843881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561857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6919229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6891816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4462261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5738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slide" Target="slide14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3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7.xml"/><Relationship Id="rId4" Type="http://schemas.openxmlformats.org/officeDocument/2006/relationships/slide" Target="slide118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1.xml"/><Relationship Id="rId4" Type="http://schemas.openxmlformats.org/officeDocument/2006/relationships/slide" Target="slide1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6.xml"/><Relationship Id="rId4" Type="http://schemas.openxmlformats.org/officeDocument/2006/relationships/slide" Target="slide125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0.xml"/><Relationship Id="rId4" Type="http://schemas.openxmlformats.org/officeDocument/2006/relationships/slide" Target="slide129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3.xml"/><Relationship Id="rId4" Type="http://schemas.openxmlformats.org/officeDocument/2006/relationships/slide" Target="slide134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7.xml"/><Relationship Id="rId4" Type="http://schemas.openxmlformats.org/officeDocument/2006/relationships/slide" Target="slide138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142.xml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9.xml"/><Relationship Id="rId4" Type="http://schemas.openxmlformats.org/officeDocument/2006/relationships/slide" Target="slide1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5.xml"/><Relationship Id="rId4" Type="http://schemas.openxmlformats.org/officeDocument/2006/relationships/slide" Target="slide146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slide" Target="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7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9.xml"/><Relationship Id="rId4" Type="http://schemas.openxmlformats.org/officeDocument/2006/relationships/slide" Target="slide150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slide" Target="slide147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50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1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4.xml"/><Relationship Id="rId4" Type="http://schemas.openxmlformats.org/officeDocument/2006/relationships/slide" Target="slide153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slide" Target="slide151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4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5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7.xml"/><Relationship Id="rId4" Type="http://schemas.openxmlformats.org/officeDocument/2006/relationships/slide" Target="slide158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slide" Target="slide155.xml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8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9.xml.rels><?xml version="1.0" encoding="UTF-8" standalone="yes"?>
<Relationships xmlns="http://schemas.openxmlformats.org/package/2006/relationships"><Relationship Id="rId3" Type="http://schemas.openxmlformats.org/officeDocument/2006/relationships/slide" Target="slide162.xml"/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9.xml"/><Relationship Id="rId4" Type="http://schemas.openxmlformats.org/officeDocument/2006/relationships/slide" Target="slide16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slide" Target="slide159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2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3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5.xml"/><Relationship Id="rId4" Type="http://schemas.openxmlformats.org/officeDocument/2006/relationships/slide" Target="slide166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slide" Target="slide163.xml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6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7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0.xml"/><Relationship Id="rId4" Type="http://schemas.openxmlformats.org/officeDocument/2006/relationships/slide" Target="slide169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slide" Target="slide167.xml"/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0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1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4.xml"/><Relationship Id="rId4" Type="http://schemas.openxmlformats.org/officeDocument/2006/relationships/slide" Target="slide173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slide" Target="slide171.xml"/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4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5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7.xml"/><Relationship Id="rId4" Type="http://schemas.openxmlformats.org/officeDocument/2006/relationships/slide" Target="slide178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slide" Target="slide175.xml"/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8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9.xml.rels><?xml version="1.0" encoding="UTF-8" standalone="yes"?>
<Relationships xmlns="http://schemas.openxmlformats.org/package/2006/relationships"><Relationship Id="rId3" Type="http://schemas.openxmlformats.org/officeDocument/2006/relationships/slide" Target="slide182.xml"/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9.xml"/><Relationship Id="rId4" Type="http://schemas.openxmlformats.org/officeDocument/2006/relationships/slide" Target="slide18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slide" Target="slide179.xml"/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3" Type="http://schemas.openxmlformats.org/officeDocument/2006/relationships/slide" Target="slide183.xml"/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2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3.xml.rels><?xml version="1.0" encoding="UTF-8" standalone="yes"?>
<Relationships xmlns="http://schemas.openxmlformats.org/package/2006/relationships"><Relationship Id="rId3" Type="http://schemas.openxmlformats.org/officeDocument/2006/relationships/slide" Target="slide183.xml"/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85.xml"/><Relationship Id="rId4" Type="http://schemas.openxmlformats.org/officeDocument/2006/relationships/slide" Target="slide186.xml"/></Relationships>
</file>

<file path=ppt/slides/_rels/slide184.xml.rels><?xml version="1.0" encoding="UTF-8" standalone="yes"?>
<Relationships xmlns="http://schemas.openxmlformats.org/package/2006/relationships"><Relationship Id="rId2" Type="http://schemas.openxmlformats.org/officeDocument/2006/relationships/slide" Target="slide183.xml"/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3" Type="http://schemas.openxmlformats.org/officeDocument/2006/relationships/slide" Target="slide187.xml"/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6.xml.rels><?xml version="1.0" encoding="UTF-8" standalone="yes"?>
<Relationships xmlns="http://schemas.openxmlformats.org/package/2006/relationships"><Relationship Id="rId3" Type="http://schemas.openxmlformats.org/officeDocument/2006/relationships/slide" Target="slide183.xml"/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7.xml.rels><?xml version="1.0" encoding="UTF-8" standalone="yes"?>
<Relationships xmlns="http://schemas.openxmlformats.org/package/2006/relationships"><Relationship Id="rId3" Type="http://schemas.openxmlformats.org/officeDocument/2006/relationships/slide" Target="slide187.xml"/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89.xml"/><Relationship Id="rId4" Type="http://schemas.openxmlformats.org/officeDocument/2006/relationships/slide" Target="slide190.xml"/></Relationships>
</file>

<file path=ppt/slides/_rels/slide188.xml.rels><?xml version="1.0" encoding="UTF-8" standalone="yes"?>
<Relationships xmlns="http://schemas.openxmlformats.org/package/2006/relationships"><Relationship Id="rId2" Type="http://schemas.openxmlformats.org/officeDocument/2006/relationships/slide" Target="slide187.xml"/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3" Type="http://schemas.openxmlformats.org/officeDocument/2006/relationships/slide" Target="slide191.xml"/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slide" Target="slide22.xml"/></Relationships>
</file>

<file path=ppt/slides/_rels/slide190.xml.rels><?xml version="1.0" encoding="UTF-8" standalone="yes"?>
<Relationships xmlns="http://schemas.openxmlformats.org/package/2006/relationships"><Relationship Id="rId3" Type="http://schemas.openxmlformats.org/officeDocument/2006/relationships/slide" Target="slide187.xml"/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91.xml.rels><?xml version="1.0" encoding="UTF-8" standalone="yes"?>
<Relationships xmlns="http://schemas.openxmlformats.org/package/2006/relationships"><Relationship Id="rId3" Type="http://schemas.openxmlformats.org/officeDocument/2006/relationships/slide" Target="slide191.xml"/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93.xml"/><Relationship Id="rId4" Type="http://schemas.openxmlformats.org/officeDocument/2006/relationships/slide" Target="slide194.xml"/></Relationships>
</file>

<file path=ppt/slides/_rels/slide192.xml.rels><?xml version="1.0" encoding="UTF-8" standalone="yes"?>
<Relationships xmlns="http://schemas.openxmlformats.org/package/2006/relationships"><Relationship Id="rId2" Type="http://schemas.openxmlformats.org/officeDocument/2006/relationships/slide" Target="slide191.xml"/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3" Type="http://schemas.openxmlformats.org/officeDocument/2006/relationships/slide" Target="slide195.xml"/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4.xml.rels><?xml version="1.0" encoding="UTF-8" standalone="yes"?>
<Relationships xmlns="http://schemas.openxmlformats.org/package/2006/relationships"><Relationship Id="rId3" Type="http://schemas.openxmlformats.org/officeDocument/2006/relationships/slide" Target="slide191.xml"/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0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4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7.xml"/><Relationship Id="rId4" Type="http://schemas.openxmlformats.org/officeDocument/2006/relationships/slide" Target="slide3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6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9.xml"/><Relationship Id="rId4" Type="http://schemas.openxmlformats.org/officeDocument/2006/relationships/slide" Target="slide5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1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7.xml"/><Relationship Id="rId4" Type="http://schemas.openxmlformats.org/officeDocument/2006/relationships/slide" Target="slide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6.xml"/><Relationship Id="rId4" Type="http://schemas.openxmlformats.org/officeDocument/2006/relationships/slide" Target="slide6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9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3.xml"/><Relationship Id="rId4" Type="http://schemas.openxmlformats.org/officeDocument/2006/relationships/slide" Target="slide7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5.xml"/><Relationship Id="rId4" Type="http://schemas.openxmlformats.org/officeDocument/2006/relationships/slide" Target="slide7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1.xml"/><Relationship Id="rId4" Type="http://schemas.openxmlformats.org/officeDocument/2006/relationships/slide" Target="slide8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6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3.xml"/><Relationship Id="rId4" Type="http://schemas.openxmlformats.org/officeDocument/2006/relationships/slide" Target="slide85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9.xml"/><Relationship Id="rId4" Type="http://schemas.openxmlformats.org/officeDocument/2006/relationships/slide" Target="slide90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4.xml"/><Relationship Id="rId4" Type="http://schemas.openxmlformats.org/officeDocument/2006/relationships/slide" Target="slide9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7.xml"/><Relationship Id="rId4" Type="http://schemas.openxmlformats.org/officeDocument/2006/relationships/slide" Target="slide98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101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9.xml"/><Relationship Id="rId4" Type="http://schemas.openxmlformats.org/officeDocument/2006/relationships/slide" Target="slide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410547" y="213859"/>
            <a:ext cx="5831632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2 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Accountancy</a:t>
            </a:r>
            <a:r>
              <a:rPr lang="ta-IN" sz="28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ta-IN" sz="2800" b="1" dirty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One word Test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6077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8660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859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987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53146" y="251925"/>
            <a:ext cx="10907485" cy="184653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When a partner withdraws regularly a fixed sum of money at the middle of every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month, period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for which interest is to be calculated on the drawings on an average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82146" y="3020903"/>
            <a:ext cx="2649893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5.5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moths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92689" y="3000026"/>
            <a:ext cx="3256384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6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months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792689" y="4772479"/>
            <a:ext cx="3069769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6.5 months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901110" y="4651755"/>
            <a:ext cx="2411963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12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months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5123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187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6121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839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01416" y="257607"/>
            <a:ext cx="7800392" cy="91439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is the incorrect pair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979712" y="1679509"/>
            <a:ext cx="4068147" cy="148576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drawings – Debited to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022911" y="1513383"/>
            <a:ext cx="5164493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capital – Credited to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513184" y="3733711"/>
            <a:ext cx="4233765" cy="2664181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Interest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on loan – Debited to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591983" y="3853557"/>
            <a:ext cx="5639946" cy="254433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Share of profit – Credited to capital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226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950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77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49559" y="460633"/>
            <a:ext cx="11003902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Opening statement of affairs is usually prepared to find out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045027" y="2309326"/>
            <a:ext cx="3984171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at the end of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643396" y="2231798"/>
            <a:ext cx="3968620" cy="167018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in the beginning of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203646" y="4102035"/>
            <a:ext cx="3666931" cy="224469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made during the year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086668" y="4235417"/>
            <a:ext cx="4917233" cy="200608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Loss occurred during the year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192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6645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634481" y="699796"/>
            <a:ext cx="10310327" cy="99837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absence of an agreement, partners are entitled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889446" y="2824261"/>
            <a:ext cx="1964097" cy="120365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Salary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7959012" y="2824261"/>
            <a:ext cx="2453952" cy="11161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Commission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595324" y="4594161"/>
            <a:ext cx="2351313" cy="1060189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09321" y="2765362"/>
            <a:ext cx="2337315" cy="141475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loan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671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36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596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596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79714" y="11982"/>
            <a:ext cx="10235682" cy="30137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after interest on drawings, interest on capital and remuneration is ` 10,500.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Geetha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 partner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is entitled to receive commission @ 5% on profits after charging such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commission. Find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out commission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903445" y="3590083"/>
            <a:ext cx="2032518" cy="718457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552494" y="3435868"/>
            <a:ext cx="3740020" cy="100349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500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987421" y="4872854"/>
            <a:ext cx="2967136" cy="979714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150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494108" y="5187820"/>
            <a:ext cx="1856792" cy="746449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550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245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709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29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806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orizontal Scroll 8">
            <a:hlinkClick r:id="rId3" action="ppaction://hlinksldjump"/>
          </p:cNvPr>
          <p:cNvSpPr/>
          <p:nvPr/>
        </p:nvSpPr>
        <p:spPr>
          <a:xfrm>
            <a:off x="4159898" y="436467"/>
            <a:ext cx="3872203" cy="69966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Pick the odd one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out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1268962" y="1679510"/>
            <a:ext cx="4338735" cy="173905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Partners share profits and losses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equally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Snip Single Corner Rectangle 4">
            <a:hlinkClick r:id="rId5" action="ppaction://hlinksldjump"/>
          </p:cNvPr>
          <p:cNvSpPr/>
          <p:nvPr/>
        </p:nvSpPr>
        <p:spPr>
          <a:xfrm>
            <a:off x="6755363" y="1679510"/>
            <a:ext cx="4068147" cy="1739057"/>
          </a:xfrm>
          <a:prstGeom prst="snip1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partners’ capital is allowed at 7% 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annum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Snip Diagonal Corner Rectangle 5">
            <a:hlinkClick r:id="rId4" action="ppaction://hlinksldjump"/>
          </p:cNvPr>
          <p:cNvSpPr/>
          <p:nvPr/>
        </p:nvSpPr>
        <p:spPr>
          <a:xfrm>
            <a:off x="1268962" y="4211802"/>
            <a:ext cx="4338735" cy="1601169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 salary or remuneration is allowed to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Diagonal Corner Rectangle 7">
            <a:hlinkClick r:id="rId4" action="ppaction://hlinksldjump"/>
          </p:cNvPr>
          <p:cNvSpPr/>
          <p:nvPr/>
        </p:nvSpPr>
        <p:spPr>
          <a:xfrm>
            <a:off x="6755363" y="3961946"/>
            <a:ext cx="4068147" cy="1851025"/>
          </a:xfrm>
          <a:prstGeom prst="snip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loan from partners is allowed at 6% per annum.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64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93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3" y="40121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546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8558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178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orizontal Scroll 8">
            <a:hlinkClick r:id="rId3" action="ppaction://hlinksldjump"/>
          </p:cNvPr>
          <p:cNvSpPr/>
          <p:nvPr/>
        </p:nvSpPr>
        <p:spPr>
          <a:xfrm>
            <a:off x="2174032" y="664191"/>
            <a:ext cx="7669764" cy="69033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statements is true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1950097" y="2127247"/>
            <a:ext cx="3200400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Goodwill is an intangible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Snip Single Corner Rectangle 4">
            <a:hlinkClick r:id="rId5" action="ppaction://hlinksldjump"/>
          </p:cNvPr>
          <p:cNvSpPr/>
          <p:nvPr/>
        </p:nvSpPr>
        <p:spPr>
          <a:xfrm>
            <a:off x="6849447" y="2155305"/>
            <a:ext cx="2844282" cy="839755"/>
          </a:xfrm>
          <a:prstGeom prst="snip1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Goodwill is a current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Snip and Round Single Corner Rectangle 5">
            <a:hlinkClick r:id="rId5" action="ppaction://hlinksldjump"/>
          </p:cNvPr>
          <p:cNvSpPr/>
          <p:nvPr/>
        </p:nvSpPr>
        <p:spPr>
          <a:xfrm>
            <a:off x="1968758" y="4413380"/>
            <a:ext cx="3181739" cy="929105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Goodwill is a fictitious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Diagonal Corner Rectangle 6">
            <a:hlinkClick r:id="rId5" action="ppaction://hlinksldjump"/>
          </p:cNvPr>
          <p:cNvSpPr/>
          <p:nvPr/>
        </p:nvSpPr>
        <p:spPr>
          <a:xfrm>
            <a:off x="6849447" y="4516016"/>
            <a:ext cx="2873829" cy="988686"/>
          </a:xfrm>
          <a:prstGeom prst="snip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Goodwill cannot be acquired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16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2766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439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425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710542" y="671804"/>
            <a:ext cx="6770916" cy="79922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Super profit is the difference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between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67544" y="2286000"/>
            <a:ext cx="3219060" cy="111034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Average profit and normal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136432" y="2171272"/>
            <a:ext cx="4292080" cy="1364023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employed and average profit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791476" y="4292084"/>
            <a:ext cx="2735425" cy="1651519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Assets and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643466" y="3949052"/>
            <a:ext cx="4785046" cy="199455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Current year’s profit and average profit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9623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4263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6090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86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51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279847" y="434526"/>
            <a:ext cx="9599646" cy="167367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average rate of return of similar concerns is considered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94320" y="2677889"/>
            <a:ext cx="2299994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Average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153400" y="2782208"/>
            <a:ext cx="2845838" cy="149872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Expected rate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return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231432" y="4702630"/>
            <a:ext cx="2901822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16016" y="2737369"/>
            <a:ext cx="2332654" cy="143341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Normal rate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return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042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88637" y="37322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9241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777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295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237791" y="317695"/>
            <a:ext cx="6400801" cy="70912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is true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615821" y="1662526"/>
            <a:ext cx="4264089" cy="1537838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Super profit = Total profit / number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5673012" y="1511560"/>
            <a:ext cx="5570376" cy="232545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Super profit = Weighted profit / number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513184" y="3566460"/>
            <a:ext cx="6074228" cy="2423793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Super profit = Average profit – Normal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44478" y="4739951"/>
            <a:ext cx="4609322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Super profit = Average profit × Years of purchase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8581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13993" y="41054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3463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3373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2120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304021" y="3946849"/>
            <a:ext cx="5232919" cy="2304660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Goodwill </a:t>
            </a:r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under Super profit method - Super profit × Number of years of purchase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802086" y="1595861"/>
            <a:ext cx="5403979" cy="2662489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Goodwill under Annuity method - Average profit × Present value annuity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factor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309048" y="4490554"/>
            <a:ext cx="5268686" cy="1760955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Goodwill under Weighted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average </a:t>
            </a:r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profit method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- Weighted average profit × Number of years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 purchase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653142" y="1819701"/>
            <a:ext cx="4534678" cy="1576873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Goodwill under Average profit method - Average profit × Number of years of </a:t>
            </a:r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purchase</a:t>
            </a:r>
            <a:endParaRPr lang="en-US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3538060" y="629883"/>
            <a:ext cx="5115880" cy="63954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Identify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incorrect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pair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27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2243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0858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070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962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56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81137" y="466531"/>
            <a:ext cx="10907485" cy="137569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When the average profit is ` 25,000 and the normal profit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`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15,000, super profit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985087" y="2736340"/>
            <a:ext cx="2202024" cy="72709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25,000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680717" y="2843778"/>
            <a:ext cx="2537927" cy="61966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5,000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913981" y="4867987"/>
            <a:ext cx="2304664" cy="599752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15,000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108180" y="4786810"/>
            <a:ext cx="2202024" cy="606749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10,000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993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3176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3704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8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50505" y="-27992"/>
            <a:ext cx="10954139" cy="255702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Book profit of 2017 is ` 35,000; non-recurring income included in the profit is ` 1,000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and abnormal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loss charged in the year 2017 was ` 2,000, then the adjusted profit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332652" y="2767401"/>
            <a:ext cx="1847461" cy="797772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34,000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7053943" y="2696546"/>
            <a:ext cx="2817845" cy="89283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36,000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2099387" y="4376057"/>
            <a:ext cx="2423628" cy="1545983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35,000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734573" y="4376057"/>
            <a:ext cx="3456583" cy="169526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38,000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474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1948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735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633955" y="760444"/>
            <a:ext cx="6563308" cy="87597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excess of assets over liabilities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60239" y="2841172"/>
            <a:ext cx="1898781" cy="104502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Loss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4739952" y="2827176"/>
            <a:ext cx="2351314" cy="107302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Cash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8136293" y="2827176"/>
            <a:ext cx="2799184" cy="111967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4875246" y="4637314"/>
            <a:ext cx="2080726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Profit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0770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47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831202" y="337200"/>
            <a:ext cx="10299440" cy="280741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total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capitalised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value of a business is ` 1,00,000; assets are ` 1,50,000 and liabilities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are `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80,000. The value of goodwill as per the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capitalisation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method will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530221" y="3372453"/>
            <a:ext cx="2239346" cy="1287425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30,000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29599" y="3475591"/>
            <a:ext cx="1987422" cy="1203650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70,000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366726" y="5120730"/>
            <a:ext cx="3023118" cy="801337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1,00,000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781938" y="3501459"/>
            <a:ext cx="2192694" cy="118498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2801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080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924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7945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131324" y="720162"/>
            <a:ext cx="5666014" cy="8529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Revaluation A/c is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883882" y="2351314"/>
            <a:ext cx="2154718" cy="135280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Real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964331" y="2180493"/>
            <a:ext cx="4047028" cy="187324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Nominal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024744" y="3854577"/>
            <a:ext cx="3228390" cy="193843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Personal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36313" y="4676109"/>
            <a:ext cx="2834174" cy="107163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Impersonal A/c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6157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432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612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5023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42189" y="4476807"/>
            <a:ext cx="2519265" cy="1186875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223518" y="2491459"/>
            <a:ext cx="2808515" cy="123145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Gain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223518" y="4415582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884784" y="2678073"/>
            <a:ext cx="1884783" cy="1171382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Loss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998376" y="653142"/>
            <a:ext cx="10030407" cy="80041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On revaluation, the increase in the value of assets leads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3887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47871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870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0580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9447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090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39621" y="345233"/>
            <a:ext cx="10907485" cy="134180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profit or loss on revaluation of assets and liabilities is transferred to the capital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 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670178" y="2553642"/>
            <a:ext cx="2584580" cy="897955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new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867330" y="2509898"/>
            <a:ext cx="2416627" cy="985407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old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867330" y="4433142"/>
            <a:ext cx="2565918" cy="1423582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Sacrificing partners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744822" y="4527575"/>
            <a:ext cx="2435291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2535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0775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94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385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95604" y="466529"/>
            <a:ext cx="10758196" cy="123807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If the old profit sharing ratio is more than the new profit sharing ratio of a partner,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 difference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called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16553" y="2665759"/>
            <a:ext cx="2485053" cy="970379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Sacrificing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960636" y="2402862"/>
            <a:ext cx="2547258" cy="130139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816553" y="4191992"/>
            <a:ext cx="2217964" cy="1664483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Gaining ratio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960636" y="4472266"/>
            <a:ext cx="2855168" cy="138420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102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6072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72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595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260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728952" y="470166"/>
            <a:ext cx="10916818" cy="193493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At the time of admission, the goodwill brought by the new partner may be credited to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 capital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accounts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868911" y="2795691"/>
            <a:ext cx="3310814" cy="158503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sacrificing partners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610600" y="2874067"/>
            <a:ext cx="2250233" cy="1138095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old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09491" y="4765779"/>
            <a:ext cx="3298375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new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468585" y="2795691"/>
            <a:ext cx="3124201" cy="135923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7310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994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3991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9575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35902" y="165746"/>
            <a:ext cx="11308702" cy="350831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List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                                                                     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List II</a:t>
            </a:r>
          </a:p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) Sacrificing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                                 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1. Investment fluctuation fund</a:t>
            </a:r>
          </a:p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(ii) Old profit sharing ratio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2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Accumulated profit</a:t>
            </a:r>
          </a:p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(iii) Revaluation Account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3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Goodwill</a:t>
            </a:r>
          </a:p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(iv) Capital Account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       4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Unrecorded liability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138654" y="3674057"/>
            <a:ext cx="2276669" cy="933061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1 2 3 4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7093598" y="3540251"/>
            <a:ext cx="3076768" cy="139649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3 2 4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138654" y="5117712"/>
            <a:ext cx="2638617" cy="123863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4 3 2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457491" y="5580748"/>
            <a:ext cx="2348981" cy="7756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3 1 4 2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3749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5511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539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2485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989046" y="4263996"/>
            <a:ext cx="4114799" cy="1913053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The firm is reconstituted under a new </a:t>
            </a:r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agreement</a:t>
            </a:r>
            <a:endParaRPr lang="en-US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699450" y="1781918"/>
            <a:ext cx="5654350" cy="237222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The profits and losses of the previous years are distributed to the old </a:t>
            </a:r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partners</a:t>
            </a:r>
            <a:endParaRPr lang="en-US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221894" y="4593096"/>
            <a:ext cx="3153747" cy="1583953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Generally mutual rights of the partners </a:t>
            </a:r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change</a:t>
            </a:r>
            <a:endParaRPr lang="en-US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334278" y="2082378"/>
            <a:ext cx="3694922" cy="1283493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The existing agreement does not come to an end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011796" y="383016"/>
            <a:ext cx="10168408" cy="12503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statements is not true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 relation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to admission of a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 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3027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02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1789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882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814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865986" y="671803"/>
            <a:ext cx="4460027" cy="76849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Select the odd one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out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968760" y="2619618"/>
            <a:ext cx="2668555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Revaluation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186197" y="2619618"/>
            <a:ext cx="3275044" cy="82821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Accumulated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loss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344818" y="4404045"/>
            <a:ext cx="2957802" cy="135913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Investment fluctuation fund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726162" y="4404045"/>
            <a:ext cx="3312369" cy="1287628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Goodwill brought by new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8873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8619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5005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1103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31710" y="350776"/>
            <a:ext cx="11691257" cy="20582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James and Kamal are sharing profits and losses in the ratio of 5:3. They admit Sunil as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 partner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giving him 1/5 share of profits. Find out the sacrificing ratio.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052734" y="3097763"/>
            <a:ext cx="1894115" cy="640900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: 3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7015064" y="2917272"/>
            <a:ext cx="2707433" cy="100188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: 1</a:t>
            </a: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940768" y="4427374"/>
            <a:ext cx="1679510" cy="1303378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: 5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957731" y="4537894"/>
            <a:ext cx="2822101" cy="119285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 : 3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9348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8570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7735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11897" y="534050"/>
            <a:ext cx="9668847" cy="113613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items relating to bills payable is transferred to total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creditors account?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197427" y="2509934"/>
            <a:ext cx="3458548" cy="150333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Opening balance of bills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payable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5840962" y="2593910"/>
            <a:ext cx="4730621" cy="1278293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Bills payable accepted during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1111897" y="4723488"/>
            <a:ext cx="3629608" cy="130628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Closing balance of bills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payable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5951763" y="4755043"/>
            <a:ext cx="4509018" cy="1243176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Cash paid for bills payable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162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657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586273" y="223934"/>
            <a:ext cx="11112759" cy="3457151"/>
          </a:xfrm>
          <a:prstGeom prst="wave">
            <a:avLst>
              <a:gd name="adj1" fmla="val 12500"/>
              <a:gd name="adj2" fmla="val -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Balaji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and 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Kamalesh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are partners sharing profits and losses in the ratio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 : 1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They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admit </a:t>
            </a:r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Yogesh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into partnership. The new profit sharing ratio between 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Balaji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Kamalesh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and </a:t>
            </a:r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Yogesh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is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agreed to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: 1 : 1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Find the sacrificing ratio between 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Balaji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and 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Kamalesh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609531" y="4230979"/>
            <a:ext cx="1810138" cy="80745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: 1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304243" y="4230979"/>
            <a:ext cx="1996753" cy="80745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 : 1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799433" y="5401711"/>
            <a:ext cx="1875453" cy="833729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: 3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799433" y="4197378"/>
            <a:ext cx="1887117" cy="84105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: 2</a:t>
            </a:r>
            <a:endParaRPr lang="en-IN" sz="28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9246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79307" y="345233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7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04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9373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Greetings to get More Marks</a:t>
            </a:r>
          </a:p>
          <a:p>
            <a:pPr marL="114300" indent="0" algn="ctr">
              <a:buNone/>
            </a:pP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in </a:t>
            </a: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Quarterly </a:t>
            </a: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Exam</a:t>
            </a:r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4361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616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9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1288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203647" y="4221299"/>
            <a:ext cx="3743129" cy="1473858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Total debtors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578083" y="1968677"/>
            <a:ext cx="4170784" cy="174490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Bills receivable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913985" y="4300419"/>
            <a:ext cx="3498980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Bills payable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591646" y="2062024"/>
            <a:ext cx="2967133" cy="1198196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Total creditors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510004" y="485192"/>
            <a:ext cx="8930951" cy="71839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amount of credit sales can be computed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from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15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41984" y="485192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783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206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329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900403" y="347045"/>
            <a:ext cx="10594911" cy="184233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one of the following statements is not true in relation to incomplete records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59840" y="2167556"/>
            <a:ext cx="2920478" cy="1984566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It </a:t>
            </a:r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is suitable for all types of </a:t>
            </a:r>
            <a:r>
              <a:rPr lang="en-US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organisations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153399" y="2364561"/>
            <a:ext cx="3200401" cy="1718330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Records are maintained only for cash and personal accounts</a:t>
            </a: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95413" y="4898570"/>
            <a:ext cx="2922424" cy="1278295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Tax authorities do not accept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3881730" y="2331155"/>
            <a:ext cx="3870257" cy="185679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It is an unscientific method of recording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transactions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2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7599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7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287624" y="3872204"/>
            <a:ext cx="3573625" cy="215537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Small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sized sole trader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business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75512" y="1805650"/>
            <a:ext cx="4418790" cy="174275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Government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297790" y="4315125"/>
            <a:ext cx="3774233" cy="1609814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Multinational enterprises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968759" y="2146041"/>
            <a:ext cx="2575249" cy="1397389"/>
          </a:xfrm>
          <a:prstGeom prst="doubleWave">
            <a:avLst>
              <a:gd name="adj1" fmla="val 12500"/>
              <a:gd name="adj2" fmla="val 0"/>
            </a:avLst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649964" y="458701"/>
            <a:ext cx="8417767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Incomplete records are generally maintained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by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5755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42393" y="298580"/>
            <a:ext cx="10534260" cy="121297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What is the amount of capital of the proprietor, if his assets are ` 85,000 and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liabilities are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` 21,000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735493" y="2533260"/>
            <a:ext cx="217403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` 64,000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979299" y="2444617"/>
            <a:ext cx="2537925" cy="128296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85,000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212982" y="4525346"/>
            <a:ext cx="3219059" cy="131561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1,06,000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274837" y="4362058"/>
            <a:ext cx="3946848" cy="184279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471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4655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735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9832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82556" y="74646"/>
            <a:ext cx="11168742" cy="26965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When capital in the beginning is ` 10,000, drawings during the year is ` 6,000,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 made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during the year is ` 2,000 and the additional capital introduced is ` 3,000, find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out the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amount of capital at the end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52432" y="2998042"/>
            <a:ext cx="252859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7343193" y="3043076"/>
            <a:ext cx="2771192" cy="1166326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819469" y="4666214"/>
            <a:ext cx="2778191" cy="1418252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3,000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746034" y="4755111"/>
            <a:ext cx="3965510" cy="116049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9,000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3649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744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498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173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45233" y="401216"/>
            <a:ext cx="11430000" cy="134360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Opening balance of debtors: ` 30,000, cash received: ` 1,00,000, credit sales: `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90,000; closing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balance of debtors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455575" y="2733869"/>
            <a:ext cx="2276669" cy="690465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20,000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472334" y="2621901"/>
            <a:ext cx="3138196" cy="103569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679508" y="4341067"/>
            <a:ext cx="3247053" cy="126429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1,30,000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119257" y="4694399"/>
            <a:ext cx="2024743" cy="745347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8774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74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2843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060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091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890935" y="761673"/>
            <a:ext cx="6410130" cy="762785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Receipts and payments account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774440" y="2677889"/>
            <a:ext cx="3498979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01606" y="2668558"/>
            <a:ext cx="3200401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Personal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04050" y="4898571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Representative personal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62669" y="2690717"/>
            <a:ext cx="3097764" cy="137743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Nominal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032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871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7450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750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90264" y="501647"/>
            <a:ext cx="9321279" cy="117798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Receipts and payments account records receipts and payments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026366" y="2645227"/>
            <a:ext cx="4161453" cy="101237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nature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only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361853" y="2575247"/>
            <a:ext cx="3349690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nature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only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204860" y="4373721"/>
            <a:ext cx="5327779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Both revenue and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nature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881743" y="4359727"/>
            <a:ext cx="4450701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17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80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6129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1915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774441" y="4008597"/>
            <a:ext cx="4086808" cy="245738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Excess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 income over expenditure of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period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741639" y="1808251"/>
            <a:ext cx="4854624" cy="203564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Cash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and bank balance as on the date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503436" y="4301486"/>
            <a:ext cx="3331029" cy="170700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Total cash payments during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period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138335" y="2205588"/>
            <a:ext cx="3359020" cy="1240971"/>
          </a:xfrm>
          <a:prstGeom prst="doubleWave">
            <a:avLst>
              <a:gd name="adj1" fmla="val 6250"/>
              <a:gd name="adj2" fmla="val -1649"/>
            </a:avLst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Loss incurred during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period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278294" y="688393"/>
            <a:ext cx="9703837" cy="7649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Balance of receipts and payments account indicates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5191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25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2346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755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633563" y="670695"/>
            <a:ext cx="6624735" cy="1035704"/>
          </a:xfrm>
          <a:prstGeom prst="wave">
            <a:avLst>
              <a:gd name="adj1" fmla="val 12500"/>
              <a:gd name="adj2" fmla="val 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Income and expenditure account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07706" y="2929811"/>
            <a:ext cx="2855167" cy="116632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028991" y="2883157"/>
            <a:ext cx="2822512" cy="111967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Nominal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343398" y="4758613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Representative personal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688630" y="3029535"/>
            <a:ext cx="2514603" cy="106660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Personal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9578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8853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 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502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592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89349" y="808333"/>
            <a:ext cx="10013302" cy="8724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Income and Expenditure Account is prepared to find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out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24947" y="2300612"/>
            <a:ext cx="3237722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Surplus or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deficit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980923" y="2133763"/>
            <a:ext cx="4189445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Profit or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loss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24947" y="4282751"/>
            <a:ext cx="4385388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Financial position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520543" y="4674637"/>
            <a:ext cx="3461657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Cash and bank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balance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962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/>
              <a:t>M. MuthuSelvam, Madurai. Cell No: 9842104826</a:t>
            </a:r>
            <a:endParaRPr lang="pt-BR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40121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288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59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211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41275" y="485191"/>
            <a:ext cx="9509449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should not be recorded in the income and expenditure account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26771" y="2363561"/>
            <a:ext cx="2841172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Sale proceeds of furniture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968412" y="2363561"/>
            <a:ext cx="3284376" cy="157395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Sale of old news papers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839296" y="4373884"/>
            <a:ext cx="3016121" cy="162469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Loss on sale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279504" y="4243548"/>
            <a:ext cx="4823925" cy="188536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Honorarium paid to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secretary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1542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8639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3587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5315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430694" y="688262"/>
            <a:ext cx="9654074" cy="949521"/>
          </a:xfrm>
          <a:prstGeom prst="wave">
            <a:avLst>
              <a:gd name="adj1" fmla="val 12500"/>
              <a:gd name="adj2" fmla="val 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Subscription due but not received for the current year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07706" y="2901821"/>
            <a:ext cx="3265713" cy="139959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374222" y="2901820"/>
            <a:ext cx="2939141" cy="124097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385384" y="4644183"/>
            <a:ext cx="3876871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 item to be ignored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861248" y="3029535"/>
            <a:ext cx="2925145" cy="1113257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3853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4343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779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259494" y="620551"/>
            <a:ext cx="5673012" cy="85374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Statement of affairs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35700" y="1931438"/>
            <a:ext cx="3732244" cy="183696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Statement of income and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1250302" y="4362579"/>
            <a:ext cx="3694922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Statement of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and liabilities</a:t>
            </a: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6161314" y="4362579"/>
            <a:ext cx="3984172" cy="1428227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Summary of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cash transactions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5868954" y="2039839"/>
            <a:ext cx="4309188" cy="155244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Summary of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credit transactions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7915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4038600" y="783771"/>
            <a:ext cx="3097764" cy="84909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Legacy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05374" y="2626507"/>
            <a:ext cx="2929811" cy="144404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131626" y="2788692"/>
            <a:ext cx="2439957" cy="11196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413378" y="4497357"/>
            <a:ext cx="2715210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receipt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27983" y="2765362"/>
            <a:ext cx="2146041" cy="130278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receipt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710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51318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977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6128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484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92898" y="4189445"/>
            <a:ext cx="3377682" cy="153955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Revenue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410130" y="2408047"/>
            <a:ext cx="3881535" cy="1462196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Revenue receipt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32645" y="4301412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expenditure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54157" y="2592583"/>
            <a:ext cx="2407298" cy="1121002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receipt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2239752" y="867746"/>
            <a:ext cx="7712496" cy="73699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Donations received for a specific purpose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096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01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6589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607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82555" y="95772"/>
            <a:ext cx="11056776" cy="33963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There are 500 members in a club each paying ` 100 as annual subscription.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Subscription due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but not received for the current year is ` 200; Subscription received in advance is `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300. Find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out the amount of subscription to be shown in the income and expenditure account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800815" y="3717152"/>
            <a:ext cx="2164698" cy="681133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49,800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609183" y="3544402"/>
            <a:ext cx="3088433" cy="10776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50,200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884783" y="4963887"/>
            <a:ext cx="3200401" cy="94239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` 50,000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231224" y="5214579"/>
            <a:ext cx="2108717" cy="611157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49,900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716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64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025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050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442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99592" y="4357397"/>
            <a:ext cx="3610947" cy="169817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975512" y="2489759"/>
            <a:ext cx="4518722" cy="1410309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65909" y="4357397"/>
            <a:ext cx="3027177" cy="180080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Both Equal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and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16832" y="2620573"/>
            <a:ext cx="3116424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Equal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35764" y="270588"/>
            <a:ext cx="11080847" cy="137598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absence of a partnership deed, profits of the firm will be shared by the partners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5657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55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69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5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49086" y="307910"/>
            <a:ext cx="10571584" cy="111034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absence of an agreement among the partners, interest on capital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074509" y="2164707"/>
            <a:ext cx="1964091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Allowed at bank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857999" y="2164707"/>
            <a:ext cx="2425960" cy="137801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Allowed @ 5% 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annum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382100" y="4340932"/>
            <a:ext cx="2881990" cy="1535340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Not allowed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316825" y="3799948"/>
            <a:ext cx="3508309" cy="235825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Allowed @ 6% per annum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474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990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05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 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655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01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80222" y="438573"/>
            <a:ext cx="11431555" cy="165372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As per the Indian Partnership Act, 1932, the rate of interest allowed on loans advanced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by partners 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35699" y="2873829"/>
            <a:ext cx="2789851" cy="156287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6 %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 annum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29600" y="3100939"/>
            <a:ext cx="2369976" cy="123812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12 %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annum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13378" y="4702630"/>
            <a:ext cx="268721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5 %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annum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413378" y="3003292"/>
            <a:ext cx="2752531" cy="143341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8 %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annum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9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84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282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753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96820" y="471452"/>
            <a:ext cx="10356980" cy="124097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is shown in Profit and loss appropriation account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127449" y="2349109"/>
            <a:ext cx="2911151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Office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expenses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59624" y="2332653"/>
            <a:ext cx="4348065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Partners’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salary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184988" y="4348065"/>
            <a:ext cx="4161453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Salary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staff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652728" y="4702627"/>
            <a:ext cx="3265714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bank loan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7795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2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34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569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5491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984382" y="3798946"/>
            <a:ext cx="4254758" cy="233126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Additional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introduced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587414" y="2194081"/>
            <a:ext cx="3088432" cy="160486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587414" y="4284954"/>
            <a:ext cx="3349688" cy="1404258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drawings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27585" y="2276670"/>
            <a:ext cx="2836506" cy="112818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Interest on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625151" y="323802"/>
            <a:ext cx="10580914" cy="14844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When fixed capital method is adopted by a partnership firm, which of the following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items will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appear in capital account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918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6016</TotalTime>
  <Words>4178</Words>
  <Application>Microsoft Office PowerPoint</Application>
  <PresentationFormat>Widescreen</PresentationFormat>
  <Paragraphs>953</Paragraphs>
  <Slides>195</Slides>
  <Notes>146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195</vt:i4>
      </vt:variant>
    </vt:vector>
  </HeadingPairs>
  <TitlesOfParts>
    <vt:vector size="199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475</cp:revision>
  <dcterms:created xsi:type="dcterms:W3CDTF">2022-09-24T06:45:25Z</dcterms:created>
  <dcterms:modified xsi:type="dcterms:W3CDTF">2023-09-02T02:17:09Z</dcterms:modified>
</cp:coreProperties>
</file>