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slides/slide154.xml" ContentType="application/vnd.openxmlformats-officedocument.presentationml.slide+xml"/>
  <Override PartName="/ppt/slides/slide155.xml" ContentType="application/vnd.openxmlformats-officedocument.presentationml.slide+xml"/>
  <Override PartName="/ppt/slides/slide156.xml" ContentType="application/vnd.openxmlformats-officedocument.presentationml.slide+xml"/>
  <Override PartName="/ppt/slides/slide157.xml" ContentType="application/vnd.openxmlformats-officedocument.presentationml.slide+xml"/>
  <Override PartName="/ppt/slides/slide158.xml" ContentType="application/vnd.openxmlformats-officedocument.presentationml.slide+xml"/>
  <Override PartName="/ppt/slides/slide159.xml" ContentType="application/vnd.openxmlformats-officedocument.presentationml.slide+xml"/>
  <Override PartName="/ppt/slides/slide160.xml" ContentType="application/vnd.openxmlformats-officedocument.presentationml.slide+xml"/>
  <Override PartName="/ppt/slides/slide161.xml" ContentType="application/vnd.openxmlformats-officedocument.presentationml.slide+xml"/>
  <Override PartName="/ppt/slides/slide162.xml" ContentType="application/vnd.openxmlformats-officedocument.presentationml.slide+xml"/>
  <Override PartName="/ppt/slides/slide16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99.xml" ContentType="application/vnd.openxmlformats-officedocument.presentationml.notesSlide+xml"/>
  <Override PartName="/ppt/notesSlides/notesSlide100.xml" ContentType="application/vnd.openxmlformats-officedocument.presentationml.notesSlide+xml"/>
  <Override PartName="/ppt/notesSlides/notesSlide101.xml" ContentType="application/vnd.openxmlformats-officedocument.presentationml.notesSlide+xml"/>
  <Override PartName="/ppt/notesSlides/notesSlide102.xml" ContentType="application/vnd.openxmlformats-officedocument.presentationml.notesSlide+xml"/>
  <Override PartName="/ppt/notesSlides/notesSlide103.xml" ContentType="application/vnd.openxmlformats-officedocument.presentationml.notesSlide+xml"/>
  <Override PartName="/ppt/notesSlides/notesSlide104.xml" ContentType="application/vnd.openxmlformats-officedocument.presentationml.notesSlide+xml"/>
  <Override PartName="/ppt/notesSlides/notesSlide105.xml" ContentType="application/vnd.openxmlformats-officedocument.presentationml.notesSlide+xml"/>
  <Override PartName="/ppt/notesSlides/notesSlide106.xml" ContentType="application/vnd.openxmlformats-officedocument.presentationml.notesSlide+xml"/>
  <Override PartName="/ppt/notesSlides/notesSlide107.xml" ContentType="application/vnd.openxmlformats-officedocument.presentationml.notesSlide+xml"/>
  <Override PartName="/ppt/notesSlides/notesSlide108.xml" ContentType="application/vnd.openxmlformats-officedocument.presentationml.notesSlide+xml"/>
  <Override PartName="/ppt/notesSlides/notesSlide109.xml" ContentType="application/vnd.openxmlformats-officedocument.presentationml.notesSlide+xml"/>
  <Override PartName="/ppt/notesSlides/notesSlide110.xml" ContentType="application/vnd.openxmlformats-officedocument.presentationml.notesSlide+xml"/>
  <Override PartName="/ppt/notesSlides/notesSlide111.xml" ContentType="application/vnd.openxmlformats-officedocument.presentationml.notesSlide+xml"/>
  <Override PartName="/ppt/notesSlides/notesSlide112.xml" ContentType="application/vnd.openxmlformats-officedocument.presentationml.notesSlide+xml"/>
  <Override PartName="/ppt/notesSlides/notesSlide113.xml" ContentType="application/vnd.openxmlformats-officedocument.presentationml.notesSlide+xml"/>
  <Override PartName="/ppt/notesSlides/notesSlide114.xml" ContentType="application/vnd.openxmlformats-officedocument.presentationml.notesSlide+xml"/>
  <Override PartName="/ppt/notesSlides/notesSlide115.xml" ContentType="application/vnd.openxmlformats-officedocument.presentationml.notesSlide+xml"/>
  <Override PartName="/ppt/notesSlides/notesSlide116.xml" ContentType="application/vnd.openxmlformats-officedocument.presentationml.notesSlide+xml"/>
  <Override PartName="/ppt/notesSlides/notesSlide117.xml" ContentType="application/vnd.openxmlformats-officedocument.presentationml.notesSlide+xml"/>
  <Override PartName="/ppt/notesSlides/notesSlide118.xml" ContentType="application/vnd.openxmlformats-officedocument.presentationml.notesSlide+xml"/>
  <Override PartName="/ppt/notesSlides/notesSlide119.xml" ContentType="application/vnd.openxmlformats-officedocument.presentationml.notesSlide+xml"/>
  <Override PartName="/ppt/notesSlides/notesSlide120.xml" ContentType="application/vnd.openxmlformats-officedocument.presentationml.notesSlide+xml"/>
  <Override PartName="/ppt/notesSlides/notesSlide121.xml" ContentType="application/vnd.openxmlformats-officedocument.presentationml.notesSlide+xml"/>
  <Override PartName="/ppt/notesSlides/notesSlide1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65"/>
  </p:notesMasterIdLst>
  <p:handoutMasterIdLst>
    <p:handoutMasterId r:id="rId166"/>
  </p:handoutMasterIdLst>
  <p:sldIdLst>
    <p:sldId id="256" r:id="rId2"/>
    <p:sldId id="257" r:id="rId3"/>
    <p:sldId id="504" r:id="rId4"/>
    <p:sldId id="891" r:id="rId5"/>
    <p:sldId id="647" r:id="rId6"/>
    <p:sldId id="648" r:id="rId7"/>
    <p:sldId id="505" r:id="rId8"/>
    <p:sldId id="892" r:id="rId9"/>
    <p:sldId id="649" r:id="rId10"/>
    <p:sldId id="650" r:id="rId11"/>
    <p:sldId id="506" r:id="rId12"/>
    <p:sldId id="893" r:id="rId13"/>
    <p:sldId id="651" r:id="rId14"/>
    <p:sldId id="652" r:id="rId15"/>
    <p:sldId id="507" r:id="rId16"/>
    <p:sldId id="894" r:id="rId17"/>
    <p:sldId id="653" r:id="rId18"/>
    <p:sldId id="654" r:id="rId19"/>
    <p:sldId id="508" r:id="rId20"/>
    <p:sldId id="895" r:id="rId21"/>
    <p:sldId id="655" r:id="rId22"/>
    <p:sldId id="656" r:id="rId23"/>
    <p:sldId id="509" r:id="rId24"/>
    <p:sldId id="896" r:id="rId25"/>
    <p:sldId id="657" r:id="rId26"/>
    <p:sldId id="658" r:id="rId27"/>
    <p:sldId id="510" r:id="rId28"/>
    <p:sldId id="897" r:id="rId29"/>
    <p:sldId id="659" r:id="rId30"/>
    <p:sldId id="660" r:id="rId31"/>
    <p:sldId id="511" r:id="rId32"/>
    <p:sldId id="898" r:id="rId33"/>
    <p:sldId id="661" r:id="rId34"/>
    <p:sldId id="662" r:id="rId35"/>
    <p:sldId id="512" r:id="rId36"/>
    <p:sldId id="899" r:id="rId37"/>
    <p:sldId id="663" r:id="rId38"/>
    <p:sldId id="664" r:id="rId39"/>
    <p:sldId id="513" r:id="rId40"/>
    <p:sldId id="900" r:id="rId41"/>
    <p:sldId id="665" r:id="rId42"/>
    <p:sldId id="666" r:id="rId43"/>
    <p:sldId id="514" r:id="rId44"/>
    <p:sldId id="901" r:id="rId45"/>
    <p:sldId id="667" r:id="rId46"/>
    <p:sldId id="668" r:id="rId47"/>
    <p:sldId id="515" r:id="rId48"/>
    <p:sldId id="902" r:id="rId49"/>
    <p:sldId id="669" r:id="rId50"/>
    <p:sldId id="670" r:id="rId51"/>
    <p:sldId id="516" r:id="rId52"/>
    <p:sldId id="903" r:id="rId53"/>
    <p:sldId id="671" r:id="rId54"/>
    <p:sldId id="672" r:id="rId55"/>
    <p:sldId id="517" r:id="rId56"/>
    <p:sldId id="904" r:id="rId57"/>
    <p:sldId id="673" r:id="rId58"/>
    <p:sldId id="674" r:id="rId59"/>
    <p:sldId id="518" r:id="rId60"/>
    <p:sldId id="905" r:id="rId61"/>
    <p:sldId id="675" r:id="rId62"/>
    <p:sldId id="676" r:id="rId63"/>
    <p:sldId id="519" r:id="rId64"/>
    <p:sldId id="906" r:id="rId65"/>
    <p:sldId id="677" r:id="rId66"/>
    <p:sldId id="678" r:id="rId67"/>
    <p:sldId id="520" r:id="rId68"/>
    <p:sldId id="907" r:id="rId69"/>
    <p:sldId id="679" r:id="rId70"/>
    <p:sldId id="680" r:id="rId71"/>
    <p:sldId id="521" r:id="rId72"/>
    <p:sldId id="908" r:id="rId73"/>
    <p:sldId id="681" r:id="rId74"/>
    <p:sldId id="682" r:id="rId75"/>
    <p:sldId id="940" r:id="rId76"/>
    <p:sldId id="941" r:id="rId77"/>
    <p:sldId id="942" r:id="rId78"/>
    <p:sldId id="943" r:id="rId79"/>
    <p:sldId id="522" r:id="rId80"/>
    <p:sldId id="909" r:id="rId81"/>
    <p:sldId id="683" r:id="rId82"/>
    <p:sldId id="684" r:id="rId83"/>
    <p:sldId id="523" r:id="rId84"/>
    <p:sldId id="910" r:id="rId85"/>
    <p:sldId id="685" r:id="rId86"/>
    <p:sldId id="686" r:id="rId87"/>
    <p:sldId id="524" r:id="rId88"/>
    <p:sldId id="911" r:id="rId89"/>
    <p:sldId id="687" r:id="rId90"/>
    <p:sldId id="688" r:id="rId91"/>
    <p:sldId id="525" r:id="rId92"/>
    <p:sldId id="912" r:id="rId93"/>
    <p:sldId id="689" r:id="rId94"/>
    <p:sldId id="690" r:id="rId95"/>
    <p:sldId id="526" r:id="rId96"/>
    <p:sldId id="913" r:id="rId97"/>
    <p:sldId id="691" r:id="rId98"/>
    <p:sldId id="692" r:id="rId99"/>
    <p:sldId id="527" r:id="rId100"/>
    <p:sldId id="914" r:id="rId101"/>
    <p:sldId id="693" r:id="rId102"/>
    <p:sldId id="694" r:id="rId103"/>
    <p:sldId id="528" r:id="rId104"/>
    <p:sldId id="915" r:id="rId105"/>
    <p:sldId id="695" r:id="rId106"/>
    <p:sldId id="696" r:id="rId107"/>
    <p:sldId id="529" r:id="rId108"/>
    <p:sldId id="916" r:id="rId109"/>
    <p:sldId id="697" r:id="rId110"/>
    <p:sldId id="698" r:id="rId111"/>
    <p:sldId id="530" r:id="rId112"/>
    <p:sldId id="917" r:id="rId113"/>
    <p:sldId id="699" r:id="rId114"/>
    <p:sldId id="700" r:id="rId115"/>
    <p:sldId id="531" r:id="rId116"/>
    <p:sldId id="918" r:id="rId117"/>
    <p:sldId id="701" r:id="rId118"/>
    <p:sldId id="702" r:id="rId119"/>
    <p:sldId id="532" r:id="rId120"/>
    <p:sldId id="919" r:id="rId121"/>
    <p:sldId id="703" r:id="rId122"/>
    <p:sldId id="704" r:id="rId123"/>
    <p:sldId id="533" r:id="rId124"/>
    <p:sldId id="920" r:id="rId125"/>
    <p:sldId id="705" r:id="rId126"/>
    <p:sldId id="706" r:id="rId127"/>
    <p:sldId id="557" r:id="rId128"/>
    <p:sldId id="921" r:id="rId129"/>
    <p:sldId id="707" r:id="rId130"/>
    <p:sldId id="708" r:id="rId131"/>
    <p:sldId id="558" r:id="rId132"/>
    <p:sldId id="922" r:id="rId133"/>
    <p:sldId id="709" r:id="rId134"/>
    <p:sldId id="710" r:id="rId135"/>
    <p:sldId id="559" r:id="rId136"/>
    <p:sldId id="923" r:id="rId137"/>
    <p:sldId id="711" r:id="rId138"/>
    <p:sldId id="712" r:id="rId139"/>
    <p:sldId id="560" r:id="rId140"/>
    <p:sldId id="924" r:id="rId141"/>
    <p:sldId id="713" r:id="rId142"/>
    <p:sldId id="714" r:id="rId143"/>
    <p:sldId id="561" r:id="rId144"/>
    <p:sldId id="925" r:id="rId145"/>
    <p:sldId id="715" r:id="rId146"/>
    <p:sldId id="716" r:id="rId147"/>
    <p:sldId id="562" r:id="rId148"/>
    <p:sldId id="926" r:id="rId149"/>
    <p:sldId id="717" r:id="rId150"/>
    <p:sldId id="718" r:id="rId151"/>
    <p:sldId id="563" r:id="rId152"/>
    <p:sldId id="927" r:id="rId153"/>
    <p:sldId id="719" r:id="rId154"/>
    <p:sldId id="720" r:id="rId155"/>
    <p:sldId id="564" r:id="rId156"/>
    <p:sldId id="928" r:id="rId157"/>
    <p:sldId id="721" r:id="rId158"/>
    <p:sldId id="722" r:id="rId159"/>
    <p:sldId id="565" r:id="rId160"/>
    <p:sldId id="929" r:id="rId161"/>
    <p:sldId id="723" r:id="rId162"/>
    <p:sldId id="724" r:id="rId163"/>
    <p:sldId id="944" r:id="rId164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567" roundtripDataSignature="AMtx7mj1R5tO690/Iu2z+s3x9W/gLPbvfw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nthamani S" initials="KS" lastIdx="1" clrIdx="0">
    <p:extLst>
      <p:ext uri="{19B8F6BF-5375-455C-9EA6-DF929625EA0E}">
        <p15:presenceInfo xmlns:p15="http://schemas.microsoft.com/office/powerpoint/2012/main" userId="14a67a6ae089e9d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06" autoAdjust="0"/>
    <p:restoredTop sz="94660"/>
  </p:normalViewPr>
  <p:slideViewPr>
    <p:cSldViewPr snapToGrid="0">
      <p:cViewPr varScale="1">
        <p:scale>
          <a:sx n="80" d="100"/>
          <a:sy n="80" d="100"/>
        </p:scale>
        <p:origin x="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63" Type="http://schemas.openxmlformats.org/officeDocument/2006/relationships/slide" Target="slides/slide62.xml"/><Relationship Id="rId84" Type="http://schemas.openxmlformats.org/officeDocument/2006/relationships/slide" Target="slides/slide83.xml"/><Relationship Id="rId138" Type="http://schemas.openxmlformats.org/officeDocument/2006/relationships/slide" Target="slides/slide137.xml"/><Relationship Id="rId159" Type="http://schemas.openxmlformats.org/officeDocument/2006/relationships/slide" Target="slides/slide158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53" Type="http://schemas.openxmlformats.org/officeDocument/2006/relationships/slide" Target="slides/slide52.xml"/><Relationship Id="rId74" Type="http://schemas.openxmlformats.org/officeDocument/2006/relationships/slide" Target="slides/slide73.xml"/><Relationship Id="rId128" Type="http://schemas.openxmlformats.org/officeDocument/2006/relationships/slide" Target="slides/slide127.xml"/><Relationship Id="rId149" Type="http://schemas.openxmlformats.org/officeDocument/2006/relationships/slide" Target="slides/slide148.xml"/><Relationship Id="rId5" Type="http://schemas.openxmlformats.org/officeDocument/2006/relationships/slide" Target="slides/slide4.xml"/><Relationship Id="rId95" Type="http://schemas.openxmlformats.org/officeDocument/2006/relationships/slide" Target="slides/slide94.xml"/><Relationship Id="rId160" Type="http://schemas.openxmlformats.org/officeDocument/2006/relationships/slide" Target="slides/slide159.xml"/><Relationship Id="rId22" Type="http://schemas.openxmlformats.org/officeDocument/2006/relationships/slide" Target="slides/slide21.xml"/><Relationship Id="rId43" Type="http://schemas.openxmlformats.org/officeDocument/2006/relationships/slide" Target="slides/slide42.xml"/><Relationship Id="rId64" Type="http://schemas.openxmlformats.org/officeDocument/2006/relationships/slide" Target="slides/slide63.xml"/><Relationship Id="rId118" Type="http://schemas.openxmlformats.org/officeDocument/2006/relationships/slide" Target="slides/slide117.xml"/><Relationship Id="rId139" Type="http://schemas.openxmlformats.org/officeDocument/2006/relationships/slide" Target="slides/slide138.xml"/><Relationship Id="rId85" Type="http://schemas.openxmlformats.org/officeDocument/2006/relationships/slide" Target="slides/slide84.xml"/><Relationship Id="rId150" Type="http://schemas.openxmlformats.org/officeDocument/2006/relationships/slide" Target="slides/slide149.xml"/><Relationship Id="rId12" Type="http://schemas.openxmlformats.org/officeDocument/2006/relationships/slide" Target="slides/slide11.xml"/><Relationship Id="rId33" Type="http://schemas.openxmlformats.org/officeDocument/2006/relationships/slide" Target="slides/slide32.xml"/><Relationship Id="rId108" Type="http://schemas.openxmlformats.org/officeDocument/2006/relationships/slide" Target="slides/slide107.xml"/><Relationship Id="rId129" Type="http://schemas.openxmlformats.org/officeDocument/2006/relationships/slide" Target="slides/slide128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40" Type="http://schemas.openxmlformats.org/officeDocument/2006/relationships/slide" Target="slides/slide139.xml"/><Relationship Id="rId145" Type="http://schemas.openxmlformats.org/officeDocument/2006/relationships/slide" Target="slides/slide144.xml"/><Relationship Id="rId161" Type="http://schemas.openxmlformats.org/officeDocument/2006/relationships/slide" Target="slides/slide160.xml"/><Relationship Id="rId166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130" Type="http://schemas.openxmlformats.org/officeDocument/2006/relationships/slide" Target="slides/slide129.xml"/><Relationship Id="rId135" Type="http://schemas.openxmlformats.org/officeDocument/2006/relationships/slide" Target="slides/slide134.xml"/><Relationship Id="rId151" Type="http://schemas.openxmlformats.org/officeDocument/2006/relationships/slide" Target="slides/slide150.xml"/><Relationship Id="rId156" Type="http://schemas.openxmlformats.org/officeDocument/2006/relationships/slide" Target="slides/slide155.xml"/><Relationship Id="rId570" Type="http://schemas.openxmlformats.org/officeDocument/2006/relationships/viewProps" Target="viewProps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slide" Target="slides/slide140.xml"/><Relationship Id="rId146" Type="http://schemas.openxmlformats.org/officeDocument/2006/relationships/slide" Target="slides/slide14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162" Type="http://schemas.openxmlformats.org/officeDocument/2006/relationships/slide" Target="slides/slide16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157" Type="http://schemas.openxmlformats.org/officeDocument/2006/relationships/slide" Target="slides/slide15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52" Type="http://schemas.openxmlformats.org/officeDocument/2006/relationships/slide" Target="slides/slide151.xml"/><Relationship Id="rId571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163" Type="http://schemas.openxmlformats.org/officeDocument/2006/relationships/slide" Target="slides/slide162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158" Type="http://schemas.openxmlformats.org/officeDocument/2006/relationships/slide" Target="slides/slide157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53" Type="http://schemas.openxmlformats.org/officeDocument/2006/relationships/slide" Target="slides/slide152.xml"/><Relationship Id="rId572" Type="http://schemas.openxmlformats.org/officeDocument/2006/relationships/tableStyles" Target="tableStyles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567" Type="http://customschemas.google.com/relationships/presentationmetadata" Target="metadata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43" Type="http://schemas.openxmlformats.org/officeDocument/2006/relationships/slide" Target="slides/slide142.xml"/><Relationship Id="rId148" Type="http://schemas.openxmlformats.org/officeDocument/2006/relationships/slide" Target="slides/slide147.xml"/><Relationship Id="rId164" Type="http://schemas.openxmlformats.org/officeDocument/2006/relationships/slide" Target="slides/slide16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6" Type="http://schemas.openxmlformats.org/officeDocument/2006/relationships/slide" Target="slides/slide25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54" Type="http://schemas.openxmlformats.org/officeDocument/2006/relationships/slide" Target="slides/slide153.xml"/><Relationship Id="rId16" Type="http://schemas.openxmlformats.org/officeDocument/2006/relationships/slide" Target="slides/slide15.xml"/><Relationship Id="rId37" Type="http://schemas.openxmlformats.org/officeDocument/2006/relationships/slide" Target="slides/slide36.xml"/><Relationship Id="rId58" Type="http://schemas.openxmlformats.org/officeDocument/2006/relationships/slide" Target="slides/slide57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44" Type="http://schemas.openxmlformats.org/officeDocument/2006/relationships/slide" Target="slides/slide143.xml"/><Relationship Id="rId568" Type="http://schemas.openxmlformats.org/officeDocument/2006/relationships/commentAuthors" Target="commentAuthors.xml"/><Relationship Id="rId90" Type="http://schemas.openxmlformats.org/officeDocument/2006/relationships/slide" Target="slides/slide89.xml"/><Relationship Id="rId165" Type="http://schemas.openxmlformats.org/officeDocument/2006/relationships/notesMaster" Target="notesMasters/notesMaster1.xml"/><Relationship Id="rId27" Type="http://schemas.openxmlformats.org/officeDocument/2006/relationships/slide" Target="slides/slide26.xml"/><Relationship Id="rId48" Type="http://schemas.openxmlformats.org/officeDocument/2006/relationships/slide" Target="slides/slide47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34" Type="http://schemas.openxmlformats.org/officeDocument/2006/relationships/slide" Target="slides/slide133.xml"/><Relationship Id="rId80" Type="http://schemas.openxmlformats.org/officeDocument/2006/relationships/slide" Target="slides/slide79.xml"/><Relationship Id="rId155" Type="http://schemas.openxmlformats.org/officeDocument/2006/relationships/slide" Target="slides/slide154.xml"/><Relationship Id="rId17" Type="http://schemas.openxmlformats.org/officeDocument/2006/relationships/slide" Target="slides/slide16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24" Type="http://schemas.openxmlformats.org/officeDocument/2006/relationships/slide" Target="slides/slide123.xml"/><Relationship Id="rId56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IN" smtClean="0"/>
              <a:t>1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50A5EB-6758-442D-A9EB-A6BB9055E8C1}" type="datetimeFigureOut">
              <a:rPr lang="en-IN" smtClean="0"/>
              <a:t>06-04-2024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47ACAF-F427-4904-B022-32BC5E98149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929846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hf hdr="0" ftr="0" dt="0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3.xml"/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4.xml"/><Relationship Id="rId1" Type="http://schemas.openxmlformats.org/officeDocument/2006/relationships/notesMaster" Target="../notesMasters/notesMaster1.xml"/></Relationships>
</file>

<file path=ppt/notesSlides/_rels/notesSlide10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5.xml"/><Relationship Id="rId1" Type="http://schemas.openxmlformats.org/officeDocument/2006/relationships/notesMaster" Target="../notesMasters/notesMaster1.xml"/></Relationships>
</file>

<file path=ppt/notesSlides/_rels/notesSlide10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7.xml"/><Relationship Id="rId1" Type="http://schemas.openxmlformats.org/officeDocument/2006/relationships/notesMaster" Target="../notesMasters/notesMaster1.xml"/></Relationships>
</file>

<file path=ppt/notesSlides/_rels/notesSlide10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8.xml"/><Relationship Id="rId1" Type="http://schemas.openxmlformats.org/officeDocument/2006/relationships/notesMaster" Target="../notesMasters/notesMaster1.xml"/></Relationships>
</file>

<file path=ppt/notesSlides/_rels/notesSlide10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9.xml"/><Relationship Id="rId1" Type="http://schemas.openxmlformats.org/officeDocument/2006/relationships/notesMaster" Target="../notesMasters/notesMaster1.xml"/></Relationships>
</file>

<file path=ppt/notesSlides/_rels/notesSlide10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1.xml"/><Relationship Id="rId1" Type="http://schemas.openxmlformats.org/officeDocument/2006/relationships/notesMaster" Target="../notesMasters/notesMaster1.xml"/></Relationships>
</file>

<file path=ppt/notesSlides/_rels/notesSlide10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2.xml"/><Relationship Id="rId1" Type="http://schemas.openxmlformats.org/officeDocument/2006/relationships/notesMaster" Target="../notesMasters/notesMaster1.xml"/></Relationships>
</file>

<file path=ppt/notesSlides/_rels/notesSlide10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3.xml"/><Relationship Id="rId1" Type="http://schemas.openxmlformats.org/officeDocument/2006/relationships/notesMaster" Target="../notesMasters/notesMaster1.xml"/></Relationships>
</file>

<file path=ppt/notesSlides/_rels/notesSlide10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6.xml"/><Relationship Id="rId1" Type="http://schemas.openxmlformats.org/officeDocument/2006/relationships/notesMaster" Target="../notesMasters/notesMaster1.xml"/></Relationships>
</file>

<file path=ppt/notesSlides/_rels/notesSlide1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7.xml"/><Relationship Id="rId1" Type="http://schemas.openxmlformats.org/officeDocument/2006/relationships/notesMaster" Target="../notesMasters/notesMaster1.xml"/></Relationships>
</file>

<file path=ppt/notesSlides/_rels/notesSlide1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9.xml"/><Relationship Id="rId1" Type="http://schemas.openxmlformats.org/officeDocument/2006/relationships/notesMaster" Target="../notesMasters/notesMaster1.xml"/></Relationships>
</file>

<file path=ppt/notesSlides/_rels/notesSlide1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0.xml"/><Relationship Id="rId1" Type="http://schemas.openxmlformats.org/officeDocument/2006/relationships/notesMaster" Target="../notesMasters/notesMaster1.xml"/></Relationships>
</file>

<file path=ppt/notesSlides/_rels/notesSlide1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1.xml"/><Relationship Id="rId1" Type="http://schemas.openxmlformats.org/officeDocument/2006/relationships/notesMaster" Target="../notesMasters/notesMaster1.xml"/></Relationships>
</file>

<file path=ppt/notesSlides/_rels/notesSlide1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3.xml"/><Relationship Id="rId1" Type="http://schemas.openxmlformats.org/officeDocument/2006/relationships/notesMaster" Target="../notesMasters/notesMaster1.xml"/></Relationships>
</file>

<file path=ppt/notesSlides/_rels/notesSlide1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4.xml"/><Relationship Id="rId1" Type="http://schemas.openxmlformats.org/officeDocument/2006/relationships/notesMaster" Target="../notesMasters/notesMaster1.xml"/></Relationships>
</file>

<file path=ppt/notesSlides/_rels/notesSlide1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5.xml"/><Relationship Id="rId1" Type="http://schemas.openxmlformats.org/officeDocument/2006/relationships/notesMaster" Target="../notesMasters/notesMaster1.xml"/></Relationships>
</file>

<file path=ppt/notesSlides/_rels/notesSlide1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7.xml"/><Relationship Id="rId1" Type="http://schemas.openxmlformats.org/officeDocument/2006/relationships/notesMaster" Target="../notesMasters/notesMaster1.xml"/></Relationships>
</file>

<file path=ppt/notesSlides/_rels/notesSlide1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9.xml"/><Relationship Id="rId1" Type="http://schemas.openxmlformats.org/officeDocument/2006/relationships/notesMaster" Target="../notesMasters/notesMaster1.xml"/></Relationships>
</file>

<file path=ppt/notesSlides/_rels/notesSlide1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1.xml"/><Relationship Id="rId1" Type="http://schemas.openxmlformats.org/officeDocument/2006/relationships/notesMaster" Target="../notesMasters/notesMaster1.xml"/></Relationships>
</file>

<file path=ppt/notesSlides/_rels/notesSlide1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7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9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0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1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3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4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5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7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9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1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2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3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5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6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7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9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0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96100971"/>
      </p:ext>
    </p:extLst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69625831"/>
      </p:ext>
    </p:extLst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52311647"/>
      </p:ext>
    </p:extLst>
  </p:cSld>
  <p:clrMapOvr>
    <a:masterClrMapping/>
  </p:clrMapOvr>
</p:notes>
</file>

<file path=ppt/notesSlides/notesSlide10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34873347"/>
      </p:ext>
    </p:extLst>
  </p:cSld>
  <p:clrMapOvr>
    <a:masterClrMapping/>
  </p:clrMapOvr>
</p:notes>
</file>

<file path=ppt/notesSlides/notesSlide10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21161395"/>
      </p:ext>
    </p:extLst>
  </p:cSld>
  <p:clrMapOvr>
    <a:masterClrMapping/>
  </p:clrMapOvr>
</p:notes>
</file>

<file path=ppt/notesSlides/notesSlide10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70025874"/>
      </p:ext>
    </p:extLst>
  </p:cSld>
  <p:clrMapOvr>
    <a:masterClrMapping/>
  </p:clrMapOvr>
</p:notes>
</file>

<file path=ppt/notesSlides/notesSlide10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70107683"/>
      </p:ext>
    </p:extLst>
  </p:cSld>
  <p:clrMapOvr>
    <a:masterClrMapping/>
  </p:clrMapOvr>
</p:notes>
</file>

<file path=ppt/notesSlides/notesSlide10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49646611"/>
      </p:ext>
    </p:extLst>
  </p:cSld>
  <p:clrMapOvr>
    <a:masterClrMapping/>
  </p:clrMapOvr>
</p:notes>
</file>

<file path=ppt/notesSlides/notesSlide10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19916718"/>
      </p:ext>
    </p:extLst>
  </p:cSld>
  <p:clrMapOvr>
    <a:masterClrMapping/>
  </p:clrMapOvr>
</p:notes>
</file>

<file path=ppt/notesSlides/notesSlide10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044523"/>
      </p:ext>
    </p:extLst>
  </p:cSld>
  <p:clrMapOvr>
    <a:masterClrMapping/>
  </p:clrMapOvr>
</p:notes>
</file>

<file path=ppt/notesSlides/notesSlide10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9438481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24722874"/>
      </p:ext>
    </p:extLst>
  </p:cSld>
  <p:clrMapOvr>
    <a:masterClrMapping/>
  </p:clrMapOvr>
</p:notes>
</file>

<file path=ppt/notesSlides/notesSlide1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13062084"/>
      </p:ext>
    </p:extLst>
  </p:cSld>
  <p:clrMapOvr>
    <a:masterClrMapping/>
  </p:clrMapOvr>
</p:notes>
</file>

<file path=ppt/notesSlides/notesSlide1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15642733"/>
      </p:ext>
    </p:extLst>
  </p:cSld>
  <p:clrMapOvr>
    <a:masterClrMapping/>
  </p:clrMapOvr>
</p:notes>
</file>

<file path=ppt/notesSlides/notesSlide1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63986732"/>
      </p:ext>
    </p:extLst>
  </p:cSld>
  <p:clrMapOvr>
    <a:masterClrMapping/>
  </p:clrMapOvr>
</p:notes>
</file>

<file path=ppt/notesSlides/notesSlide1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74330134"/>
      </p:ext>
    </p:extLst>
  </p:cSld>
  <p:clrMapOvr>
    <a:masterClrMapping/>
  </p:clrMapOvr>
</p:notes>
</file>

<file path=ppt/notesSlides/notesSlide1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36685037"/>
      </p:ext>
    </p:extLst>
  </p:cSld>
  <p:clrMapOvr>
    <a:masterClrMapping/>
  </p:clrMapOvr>
</p:notes>
</file>

<file path=ppt/notesSlides/notesSlide1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20767070"/>
      </p:ext>
    </p:extLst>
  </p:cSld>
  <p:clrMapOvr>
    <a:masterClrMapping/>
  </p:clrMapOvr>
</p:notes>
</file>

<file path=ppt/notesSlides/notesSlide1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00754901"/>
      </p:ext>
    </p:extLst>
  </p:cSld>
  <p:clrMapOvr>
    <a:masterClrMapping/>
  </p:clrMapOvr>
</p:notes>
</file>

<file path=ppt/notesSlides/notesSlide1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19892370"/>
      </p:ext>
    </p:extLst>
  </p:cSld>
  <p:clrMapOvr>
    <a:masterClrMapping/>
  </p:clrMapOvr>
</p:notes>
</file>

<file path=ppt/notesSlides/notesSlide1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40432809"/>
      </p:ext>
    </p:extLst>
  </p:cSld>
  <p:clrMapOvr>
    <a:masterClrMapping/>
  </p:clrMapOvr>
</p:notes>
</file>

<file path=ppt/notesSlides/notesSlide1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3054395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27852310"/>
      </p:ext>
    </p:extLst>
  </p:cSld>
  <p:clrMapOvr>
    <a:masterClrMapping/>
  </p:clrMapOvr>
</p:notes>
</file>

<file path=ppt/notesSlides/notesSlide1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93504071"/>
      </p:ext>
    </p:extLst>
  </p:cSld>
  <p:clrMapOvr>
    <a:masterClrMapping/>
  </p:clrMapOvr>
</p:notes>
</file>

<file path=ppt/notesSlides/notesSlide1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58655829"/>
      </p:ext>
    </p:extLst>
  </p:cSld>
  <p:clrMapOvr>
    <a:masterClrMapping/>
  </p:clrMapOvr>
</p:notes>
</file>

<file path=ppt/notesSlides/notesSlide1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5972755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181064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3929991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7867487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2663815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0285540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5028915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375631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7197496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06880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3998653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8327484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1993877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9185205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648914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7813830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0221515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306815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9743930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7772801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4710311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4232471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7982693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14312867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58401027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3946518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38735648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56845609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766767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93633233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49336147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13202803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90532899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52719575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23940732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76280207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69113241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1053633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40177208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63839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77286220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02025910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1611461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78175840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01038447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24744674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57651091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91796019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49979932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82932772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577330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45364859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07848975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8200017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45196692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96243572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34609584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08922407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93891865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00721920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86114289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685896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9937103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17745054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24677938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99399555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72151617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27308622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62803092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56034693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7641567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87637735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097174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99778328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53699790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79347747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34035500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19011510"/>
      </p:ext>
    </p:extLst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98527219"/>
      </p:ext>
    </p:extLst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68500338"/>
      </p:ext>
    </p:extLst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29219972"/>
      </p:ext>
    </p:extLst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41081150"/>
      </p:ext>
    </p:extLst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04445856"/>
      </p:ext>
    </p:extLst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609205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4952779"/>
      </p:ext>
    </p:extLst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41267400"/>
      </p:ext>
    </p:extLst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04753875"/>
      </p:ext>
    </p:extLst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42706054"/>
      </p:ext>
    </p:extLst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92964347"/>
      </p:ext>
    </p:extLst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34132571"/>
      </p:ext>
    </p:extLst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99085999"/>
      </p:ext>
    </p:extLst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50529477"/>
      </p:ext>
    </p:extLst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49832617"/>
      </p:ext>
    </p:extLst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67418500"/>
      </p:ext>
    </p:extLst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538078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6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6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14" name="Google Shape;14;p16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7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75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7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7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73" name="Google Shape;73;p17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6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76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7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7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79" name="Google Shape;79;p17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31522" y="1248508"/>
            <a:ext cx="5322277" cy="442180"/>
          </a:xfrm>
        </p:spPr>
        <p:txBody>
          <a:bodyPr/>
          <a:lstStyle/>
          <a:p>
            <a:r>
              <a:rPr lang="en-US" dirty="0" smtClean="0"/>
              <a:t>M</a:t>
            </a:r>
            <a:endParaRPr lang="en-IN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‹#›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344881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6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6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6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6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26" name="Google Shape;26;p16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69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69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6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6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32" name="Google Shape;32;p16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7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7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70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7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7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39" name="Google Shape;39;p17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71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71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71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71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71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7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7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48" name="Google Shape;48;p17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7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7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7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53" name="Google Shape;53;p17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7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73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73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7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7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60" name="Google Shape;60;p17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7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74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74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7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7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67" name="Google Shape;67;p17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6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6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6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6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10" name="Google Shape;10;p16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slide" Target="slide99.xml"/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3" Type="http://schemas.openxmlformats.org/officeDocument/2006/relationships/slide" Target="slide103.xml"/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2.xml.rels><?xml version="1.0" encoding="UTF-8" standalone="yes"?>
<Relationships xmlns="http://schemas.openxmlformats.org/package/2006/relationships"><Relationship Id="rId3" Type="http://schemas.openxmlformats.org/officeDocument/2006/relationships/slide" Target="slide99.xml"/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03.xml.rels><?xml version="1.0" encoding="UTF-8" standalone="yes"?>
<Relationships xmlns="http://schemas.openxmlformats.org/package/2006/relationships"><Relationship Id="rId3" Type="http://schemas.openxmlformats.org/officeDocument/2006/relationships/slide" Target="slide103.xml"/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05.xml"/><Relationship Id="rId4" Type="http://schemas.openxmlformats.org/officeDocument/2006/relationships/slide" Target="slide106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slide" Target="slide103.xml"/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3" Type="http://schemas.openxmlformats.org/officeDocument/2006/relationships/slide" Target="slide107.xml"/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6.xml.rels><?xml version="1.0" encoding="UTF-8" standalone="yes"?>
<Relationships xmlns="http://schemas.openxmlformats.org/package/2006/relationships"><Relationship Id="rId3" Type="http://schemas.openxmlformats.org/officeDocument/2006/relationships/slide" Target="slide103.xml"/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07.xml.rels><?xml version="1.0" encoding="UTF-8" standalone="yes"?>
<Relationships xmlns="http://schemas.openxmlformats.org/package/2006/relationships"><Relationship Id="rId3" Type="http://schemas.openxmlformats.org/officeDocument/2006/relationships/slide" Target="slide107.xml"/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09.xml"/><Relationship Id="rId4" Type="http://schemas.openxmlformats.org/officeDocument/2006/relationships/slide" Target="slide110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slide" Target="slide107.xml"/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3" Type="http://schemas.openxmlformats.org/officeDocument/2006/relationships/slide" Target="slide111.xml"/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3.xml"/><Relationship Id="rId4" Type="http://schemas.openxmlformats.org/officeDocument/2006/relationships/slide" Target="slide14.xml"/></Relationships>
</file>

<file path=ppt/slides/_rels/slide110.xml.rels><?xml version="1.0" encoding="UTF-8" standalone="yes"?>
<Relationships xmlns="http://schemas.openxmlformats.org/package/2006/relationships"><Relationship Id="rId3" Type="http://schemas.openxmlformats.org/officeDocument/2006/relationships/slide" Target="slide107.xml"/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11.xml.rels><?xml version="1.0" encoding="UTF-8" standalone="yes"?>
<Relationships xmlns="http://schemas.openxmlformats.org/package/2006/relationships"><Relationship Id="rId3" Type="http://schemas.openxmlformats.org/officeDocument/2006/relationships/slide" Target="slide113.xml"/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11.xml"/><Relationship Id="rId4" Type="http://schemas.openxmlformats.org/officeDocument/2006/relationships/slide" Target="slide114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slide" Target="slide111.xml"/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3" Type="http://schemas.openxmlformats.org/officeDocument/2006/relationships/slide" Target="slide115.xml"/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14.xml.rels><?xml version="1.0" encoding="UTF-8" standalone="yes"?>
<Relationships xmlns="http://schemas.openxmlformats.org/package/2006/relationships"><Relationship Id="rId3" Type="http://schemas.openxmlformats.org/officeDocument/2006/relationships/slide" Target="slide111.xml"/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15.xml.rels><?xml version="1.0" encoding="UTF-8" standalone="yes"?>
<Relationships xmlns="http://schemas.openxmlformats.org/package/2006/relationships"><Relationship Id="rId3" Type="http://schemas.openxmlformats.org/officeDocument/2006/relationships/slide" Target="slide115.xml"/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17.xml"/><Relationship Id="rId4" Type="http://schemas.openxmlformats.org/officeDocument/2006/relationships/slide" Target="slide118.xml"/></Relationships>
</file>

<file path=ppt/slides/_rels/slide116.xml.rels><?xml version="1.0" encoding="UTF-8" standalone="yes"?>
<Relationships xmlns="http://schemas.openxmlformats.org/package/2006/relationships"><Relationship Id="rId2" Type="http://schemas.openxmlformats.org/officeDocument/2006/relationships/slide" Target="slide115.xml"/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3" Type="http://schemas.openxmlformats.org/officeDocument/2006/relationships/slide" Target="slide119.xml"/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18.xml.rels><?xml version="1.0" encoding="UTF-8" standalone="yes"?>
<Relationships xmlns="http://schemas.openxmlformats.org/package/2006/relationships"><Relationship Id="rId3" Type="http://schemas.openxmlformats.org/officeDocument/2006/relationships/slide" Target="slide115.xml"/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19.xml.rels><?xml version="1.0" encoding="UTF-8" standalone="yes"?>
<Relationships xmlns="http://schemas.openxmlformats.org/package/2006/relationships"><Relationship Id="rId3" Type="http://schemas.openxmlformats.org/officeDocument/2006/relationships/slide" Target="slide119.xml"/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21.xml"/><Relationship Id="rId4" Type="http://schemas.openxmlformats.org/officeDocument/2006/relationships/slide" Target="slide12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/Relationships>
</file>

<file path=ppt/slides/_rels/slide120.xml.rels><?xml version="1.0" encoding="UTF-8" standalone="yes"?>
<Relationships xmlns="http://schemas.openxmlformats.org/package/2006/relationships"><Relationship Id="rId2" Type="http://schemas.openxmlformats.org/officeDocument/2006/relationships/slide" Target="slide119.xml"/><Relationship Id="rId1" Type="http://schemas.openxmlformats.org/officeDocument/2006/relationships/slideLayout" Target="../slideLayouts/slideLayout2.xml"/></Relationships>
</file>

<file path=ppt/slides/_rels/slide121.xml.rels><?xml version="1.0" encoding="UTF-8" standalone="yes"?>
<Relationships xmlns="http://schemas.openxmlformats.org/package/2006/relationships"><Relationship Id="rId3" Type="http://schemas.openxmlformats.org/officeDocument/2006/relationships/slide" Target="slide123.xml"/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22.xml.rels><?xml version="1.0" encoding="UTF-8" standalone="yes"?>
<Relationships xmlns="http://schemas.openxmlformats.org/package/2006/relationships"><Relationship Id="rId3" Type="http://schemas.openxmlformats.org/officeDocument/2006/relationships/slide" Target="slide119.xml"/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23.xml.rels><?xml version="1.0" encoding="UTF-8" standalone="yes"?>
<Relationships xmlns="http://schemas.openxmlformats.org/package/2006/relationships"><Relationship Id="rId3" Type="http://schemas.openxmlformats.org/officeDocument/2006/relationships/slide" Target="slide123.xml"/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26.xml"/><Relationship Id="rId4" Type="http://schemas.openxmlformats.org/officeDocument/2006/relationships/slide" Target="slide125.xml"/></Relationships>
</file>

<file path=ppt/slides/_rels/slide124.xml.rels><?xml version="1.0" encoding="UTF-8" standalone="yes"?>
<Relationships xmlns="http://schemas.openxmlformats.org/package/2006/relationships"><Relationship Id="rId2" Type="http://schemas.openxmlformats.org/officeDocument/2006/relationships/slide" Target="slide123.xml"/><Relationship Id="rId1" Type="http://schemas.openxmlformats.org/officeDocument/2006/relationships/slideLayout" Target="../slideLayouts/slideLayout2.xml"/></Relationships>
</file>

<file path=ppt/slides/_rels/slide125.xml.rels><?xml version="1.0" encoding="UTF-8" standalone="yes"?>
<Relationships xmlns="http://schemas.openxmlformats.org/package/2006/relationships"><Relationship Id="rId3" Type="http://schemas.openxmlformats.org/officeDocument/2006/relationships/slide" Target="slide127.xml"/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26.xml.rels><?xml version="1.0" encoding="UTF-8" standalone="yes"?>
<Relationships xmlns="http://schemas.openxmlformats.org/package/2006/relationships"><Relationship Id="rId3" Type="http://schemas.openxmlformats.org/officeDocument/2006/relationships/slide" Target="slide123.xml"/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27.xml.rels><?xml version="1.0" encoding="UTF-8" standalone="yes"?>
<Relationships xmlns="http://schemas.openxmlformats.org/package/2006/relationships"><Relationship Id="rId3" Type="http://schemas.openxmlformats.org/officeDocument/2006/relationships/slide" Target="slide127.xml"/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29.xml"/><Relationship Id="rId4" Type="http://schemas.openxmlformats.org/officeDocument/2006/relationships/slide" Target="slide130.xml"/></Relationships>
</file>

<file path=ppt/slides/_rels/slide128.xml.rels><?xml version="1.0" encoding="UTF-8" standalone="yes"?>
<Relationships xmlns="http://schemas.openxmlformats.org/package/2006/relationships"><Relationship Id="rId2" Type="http://schemas.openxmlformats.org/officeDocument/2006/relationships/slide" Target="slide127.xml"/><Relationship Id="rId1" Type="http://schemas.openxmlformats.org/officeDocument/2006/relationships/slideLayout" Target="../slideLayouts/slideLayout2.xml"/></Relationships>
</file>

<file path=ppt/slides/_rels/slide129.xml.rels><?xml version="1.0" encoding="UTF-8" standalone="yes"?>
<Relationships xmlns="http://schemas.openxmlformats.org/package/2006/relationships"><Relationship Id="rId3" Type="http://schemas.openxmlformats.org/officeDocument/2006/relationships/slide" Target="slide131.xml"/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30.xml.rels><?xml version="1.0" encoding="UTF-8" standalone="yes"?>
<Relationships xmlns="http://schemas.openxmlformats.org/package/2006/relationships"><Relationship Id="rId3" Type="http://schemas.openxmlformats.org/officeDocument/2006/relationships/slide" Target="slide127.xml"/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31.xml.rels><?xml version="1.0" encoding="UTF-8" standalone="yes"?>
<Relationships xmlns="http://schemas.openxmlformats.org/package/2006/relationships"><Relationship Id="rId3" Type="http://schemas.openxmlformats.org/officeDocument/2006/relationships/slide" Target="slide133.xml"/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31.xml"/><Relationship Id="rId4" Type="http://schemas.openxmlformats.org/officeDocument/2006/relationships/slide" Target="slide134.xml"/></Relationships>
</file>

<file path=ppt/slides/_rels/slide132.xml.rels><?xml version="1.0" encoding="UTF-8" standalone="yes"?>
<Relationships xmlns="http://schemas.openxmlformats.org/package/2006/relationships"><Relationship Id="rId2" Type="http://schemas.openxmlformats.org/officeDocument/2006/relationships/slide" Target="slide131.xml"/><Relationship Id="rId1" Type="http://schemas.openxmlformats.org/officeDocument/2006/relationships/slideLayout" Target="../slideLayouts/slideLayout2.xml"/></Relationships>
</file>

<file path=ppt/slides/_rels/slide133.xml.rels><?xml version="1.0" encoding="UTF-8" standalone="yes"?>
<Relationships xmlns="http://schemas.openxmlformats.org/package/2006/relationships"><Relationship Id="rId3" Type="http://schemas.openxmlformats.org/officeDocument/2006/relationships/slide" Target="slide135.xml"/><Relationship Id="rId2" Type="http://schemas.openxmlformats.org/officeDocument/2006/relationships/notesSlide" Target="../notesSlides/notesSlide10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34.xml.rels><?xml version="1.0" encoding="UTF-8" standalone="yes"?>
<Relationships xmlns="http://schemas.openxmlformats.org/package/2006/relationships"><Relationship Id="rId3" Type="http://schemas.openxmlformats.org/officeDocument/2006/relationships/slide" Target="slide131.xml"/><Relationship Id="rId2" Type="http://schemas.openxmlformats.org/officeDocument/2006/relationships/notesSlide" Target="../notesSlides/notesSlide10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35.xml.rels><?xml version="1.0" encoding="UTF-8" standalone="yes"?>
<Relationships xmlns="http://schemas.openxmlformats.org/package/2006/relationships"><Relationship Id="rId3" Type="http://schemas.openxmlformats.org/officeDocument/2006/relationships/slide" Target="slide135.xml"/><Relationship Id="rId2" Type="http://schemas.openxmlformats.org/officeDocument/2006/relationships/notesSlide" Target="../notesSlides/notesSlide10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38.xml"/><Relationship Id="rId4" Type="http://schemas.openxmlformats.org/officeDocument/2006/relationships/slide" Target="slide137.xml"/></Relationships>
</file>

<file path=ppt/slides/_rels/slide136.xml.rels><?xml version="1.0" encoding="UTF-8" standalone="yes"?>
<Relationships xmlns="http://schemas.openxmlformats.org/package/2006/relationships"><Relationship Id="rId2" Type="http://schemas.openxmlformats.org/officeDocument/2006/relationships/slide" Target="slide135.xml"/><Relationship Id="rId1" Type="http://schemas.openxmlformats.org/officeDocument/2006/relationships/slideLayout" Target="../slideLayouts/slideLayout2.xml"/></Relationships>
</file>

<file path=ppt/slides/_rels/slide137.xml.rels><?xml version="1.0" encoding="UTF-8" standalone="yes"?>
<Relationships xmlns="http://schemas.openxmlformats.org/package/2006/relationships"><Relationship Id="rId3" Type="http://schemas.openxmlformats.org/officeDocument/2006/relationships/slide" Target="slide139.xml"/><Relationship Id="rId2" Type="http://schemas.openxmlformats.org/officeDocument/2006/relationships/notesSlide" Target="../notesSlides/notesSlide10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38.xml.rels><?xml version="1.0" encoding="UTF-8" standalone="yes"?>
<Relationships xmlns="http://schemas.openxmlformats.org/package/2006/relationships"><Relationship Id="rId3" Type="http://schemas.openxmlformats.org/officeDocument/2006/relationships/slide" Target="slide135.xml"/><Relationship Id="rId2" Type="http://schemas.openxmlformats.org/officeDocument/2006/relationships/notesSlide" Target="../notesSlides/notesSlide10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39.xml.rels><?xml version="1.0" encoding="UTF-8" standalone="yes"?>
<Relationships xmlns="http://schemas.openxmlformats.org/package/2006/relationships"><Relationship Id="rId3" Type="http://schemas.openxmlformats.org/officeDocument/2006/relationships/slide" Target="slide139.xml"/><Relationship Id="rId2" Type="http://schemas.openxmlformats.org/officeDocument/2006/relationships/notesSlide" Target="../notesSlides/notesSlide105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42.xml"/><Relationship Id="rId4" Type="http://schemas.openxmlformats.org/officeDocument/2006/relationships/slide" Target="slide14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40.xml.rels><?xml version="1.0" encoding="UTF-8" standalone="yes"?>
<Relationships xmlns="http://schemas.openxmlformats.org/package/2006/relationships"><Relationship Id="rId2" Type="http://schemas.openxmlformats.org/officeDocument/2006/relationships/slide" Target="slide139.xml"/><Relationship Id="rId1" Type="http://schemas.openxmlformats.org/officeDocument/2006/relationships/slideLayout" Target="../slideLayouts/slideLayout2.xml"/></Relationships>
</file>

<file path=ppt/slides/_rels/slide141.xml.rels><?xml version="1.0" encoding="UTF-8" standalone="yes"?>
<Relationships xmlns="http://schemas.openxmlformats.org/package/2006/relationships"><Relationship Id="rId3" Type="http://schemas.openxmlformats.org/officeDocument/2006/relationships/slide" Target="slide143.xml"/><Relationship Id="rId2" Type="http://schemas.openxmlformats.org/officeDocument/2006/relationships/notesSlide" Target="../notesSlides/notesSlide10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42.xml.rels><?xml version="1.0" encoding="UTF-8" standalone="yes"?>
<Relationships xmlns="http://schemas.openxmlformats.org/package/2006/relationships"><Relationship Id="rId3" Type="http://schemas.openxmlformats.org/officeDocument/2006/relationships/slide" Target="slide139.xml"/><Relationship Id="rId2" Type="http://schemas.openxmlformats.org/officeDocument/2006/relationships/notesSlide" Target="../notesSlides/notesSlide10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43.xml.rels><?xml version="1.0" encoding="UTF-8" standalone="yes"?>
<Relationships xmlns="http://schemas.openxmlformats.org/package/2006/relationships"><Relationship Id="rId3" Type="http://schemas.openxmlformats.org/officeDocument/2006/relationships/slide" Target="slide143.xml"/><Relationship Id="rId2" Type="http://schemas.openxmlformats.org/officeDocument/2006/relationships/notesSlide" Target="../notesSlides/notesSlide108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46.xml"/><Relationship Id="rId4" Type="http://schemas.openxmlformats.org/officeDocument/2006/relationships/slide" Target="slide145.xml"/></Relationships>
</file>

<file path=ppt/slides/_rels/slide144.xml.rels><?xml version="1.0" encoding="UTF-8" standalone="yes"?>
<Relationships xmlns="http://schemas.openxmlformats.org/package/2006/relationships"><Relationship Id="rId2" Type="http://schemas.openxmlformats.org/officeDocument/2006/relationships/slide" Target="slide143.xml"/><Relationship Id="rId1" Type="http://schemas.openxmlformats.org/officeDocument/2006/relationships/slideLayout" Target="../slideLayouts/slideLayout2.xml"/></Relationships>
</file>

<file path=ppt/slides/_rels/slide145.xml.rels><?xml version="1.0" encoding="UTF-8" standalone="yes"?>
<Relationships xmlns="http://schemas.openxmlformats.org/package/2006/relationships"><Relationship Id="rId3" Type="http://schemas.openxmlformats.org/officeDocument/2006/relationships/slide" Target="slide147.xml"/><Relationship Id="rId2" Type="http://schemas.openxmlformats.org/officeDocument/2006/relationships/notesSlide" Target="../notesSlides/notesSlide10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46.xml.rels><?xml version="1.0" encoding="UTF-8" standalone="yes"?>
<Relationships xmlns="http://schemas.openxmlformats.org/package/2006/relationships"><Relationship Id="rId3" Type="http://schemas.openxmlformats.org/officeDocument/2006/relationships/slide" Target="slide143.xml"/><Relationship Id="rId2" Type="http://schemas.openxmlformats.org/officeDocument/2006/relationships/notesSlide" Target="../notesSlides/notesSlide1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47.xml.rels><?xml version="1.0" encoding="UTF-8" standalone="yes"?>
<Relationships xmlns="http://schemas.openxmlformats.org/package/2006/relationships"><Relationship Id="rId3" Type="http://schemas.openxmlformats.org/officeDocument/2006/relationships/slide" Target="slide147.xml"/><Relationship Id="rId2" Type="http://schemas.openxmlformats.org/officeDocument/2006/relationships/notesSlide" Target="../notesSlides/notesSlide111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50.xml"/><Relationship Id="rId4" Type="http://schemas.openxmlformats.org/officeDocument/2006/relationships/slide" Target="slide149.xml"/></Relationships>
</file>

<file path=ppt/slides/_rels/slide148.xml.rels><?xml version="1.0" encoding="UTF-8" standalone="yes"?>
<Relationships xmlns="http://schemas.openxmlformats.org/package/2006/relationships"><Relationship Id="rId2" Type="http://schemas.openxmlformats.org/officeDocument/2006/relationships/slide" Target="slide147.xml"/><Relationship Id="rId1" Type="http://schemas.openxmlformats.org/officeDocument/2006/relationships/slideLayout" Target="../slideLayouts/slideLayout2.xml"/></Relationships>
</file>

<file path=ppt/slides/_rels/slide149.xml.rels><?xml version="1.0" encoding="UTF-8" standalone="yes"?>
<Relationships xmlns="http://schemas.openxmlformats.org/package/2006/relationships"><Relationship Id="rId3" Type="http://schemas.openxmlformats.org/officeDocument/2006/relationships/slide" Target="slide151.xml"/><Relationship Id="rId2" Type="http://schemas.openxmlformats.org/officeDocument/2006/relationships/notesSlide" Target="../notesSlides/notesSlide1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7.xml"/><Relationship Id="rId4" Type="http://schemas.openxmlformats.org/officeDocument/2006/relationships/slide" Target="slide18.xml"/></Relationships>
</file>

<file path=ppt/slides/_rels/slide150.xml.rels><?xml version="1.0" encoding="UTF-8" standalone="yes"?>
<Relationships xmlns="http://schemas.openxmlformats.org/package/2006/relationships"><Relationship Id="rId3" Type="http://schemas.openxmlformats.org/officeDocument/2006/relationships/slide" Target="slide147.xml"/><Relationship Id="rId2" Type="http://schemas.openxmlformats.org/officeDocument/2006/relationships/notesSlide" Target="../notesSlides/notesSlide1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51.xml.rels><?xml version="1.0" encoding="UTF-8" standalone="yes"?>
<Relationships xmlns="http://schemas.openxmlformats.org/package/2006/relationships"><Relationship Id="rId3" Type="http://schemas.openxmlformats.org/officeDocument/2006/relationships/slide" Target="slide154.xml"/><Relationship Id="rId2" Type="http://schemas.openxmlformats.org/officeDocument/2006/relationships/notesSlide" Target="../notesSlides/notesSlide114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51.xml"/><Relationship Id="rId4" Type="http://schemas.openxmlformats.org/officeDocument/2006/relationships/slide" Target="slide153.xml"/></Relationships>
</file>

<file path=ppt/slides/_rels/slide152.xml.rels><?xml version="1.0" encoding="UTF-8" standalone="yes"?>
<Relationships xmlns="http://schemas.openxmlformats.org/package/2006/relationships"><Relationship Id="rId2" Type="http://schemas.openxmlformats.org/officeDocument/2006/relationships/slide" Target="slide151.xml"/><Relationship Id="rId1" Type="http://schemas.openxmlformats.org/officeDocument/2006/relationships/slideLayout" Target="../slideLayouts/slideLayout2.xml"/></Relationships>
</file>

<file path=ppt/slides/_rels/slide153.xml.rels><?xml version="1.0" encoding="UTF-8" standalone="yes"?>
<Relationships xmlns="http://schemas.openxmlformats.org/package/2006/relationships"><Relationship Id="rId3" Type="http://schemas.openxmlformats.org/officeDocument/2006/relationships/slide" Target="slide155.xml"/><Relationship Id="rId2" Type="http://schemas.openxmlformats.org/officeDocument/2006/relationships/notesSlide" Target="../notesSlides/notesSlide1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54.xml.rels><?xml version="1.0" encoding="UTF-8" standalone="yes"?>
<Relationships xmlns="http://schemas.openxmlformats.org/package/2006/relationships"><Relationship Id="rId3" Type="http://schemas.openxmlformats.org/officeDocument/2006/relationships/slide" Target="slide151.xml"/><Relationship Id="rId2" Type="http://schemas.openxmlformats.org/officeDocument/2006/relationships/notesSlide" Target="../notesSlides/notesSlide1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55.xml.rels><?xml version="1.0" encoding="UTF-8" standalone="yes"?>
<Relationships xmlns="http://schemas.openxmlformats.org/package/2006/relationships"><Relationship Id="rId3" Type="http://schemas.openxmlformats.org/officeDocument/2006/relationships/slide" Target="slide155.xml"/><Relationship Id="rId2" Type="http://schemas.openxmlformats.org/officeDocument/2006/relationships/notesSlide" Target="../notesSlides/notesSlide117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58.xml"/><Relationship Id="rId4" Type="http://schemas.openxmlformats.org/officeDocument/2006/relationships/slide" Target="slide157.xml"/></Relationships>
</file>

<file path=ppt/slides/_rels/slide156.xml.rels><?xml version="1.0" encoding="UTF-8" standalone="yes"?>
<Relationships xmlns="http://schemas.openxmlformats.org/package/2006/relationships"><Relationship Id="rId2" Type="http://schemas.openxmlformats.org/officeDocument/2006/relationships/slide" Target="slide155.xml"/><Relationship Id="rId1" Type="http://schemas.openxmlformats.org/officeDocument/2006/relationships/slideLayout" Target="../slideLayouts/slideLayout2.xml"/></Relationships>
</file>

<file path=ppt/slides/_rels/slide157.xml.rels><?xml version="1.0" encoding="UTF-8" standalone="yes"?>
<Relationships xmlns="http://schemas.openxmlformats.org/package/2006/relationships"><Relationship Id="rId3" Type="http://schemas.openxmlformats.org/officeDocument/2006/relationships/slide" Target="slide159.xml"/><Relationship Id="rId2" Type="http://schemas.openxmlformats.org/officeDocument/2006/relationships/notesSlide" Target="../notesSlides/notesSlide11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58.xml.rels><?xml version="1.0" encoding="UTF-8" standalone="yes"?>
<Relationships xmlns="http://schemas.openxmlformats.org/package/2006/relationships"><Relationship Id="rId3" Type="http://schemas.openxmlformats.org/officeDocument/2006/relationships/slide" Target="slide155.xml"/><Relationship Id="rId2" Type="http://schemas.openxmlformats.org/officeDocument/2006/relationships/notesSlide" Target="../notesSlides/notesSlide11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59.xml.rels><?xml version="1.0" encoding="UTF-8" standalone="yes"?>
<Relationships xmlns="http://schemas.openxmlformats.org/package/2006/relationships"><Relationship Id="rId3" Type="http://schemas.openxmlformats.org/officeDocument/2006/relationships/slide" Target="slide159.xml"/><Relationship Id="rId2" Type="http://schemas.openxmlformats.org/officeDocument/2006/relationships/notesSlide" Target="../notesSlides/notesSlide120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62.xml"/><Relationship Id="rId4" Type="http://schemas.openxmlformats.org/officeDocument/2006/relationships/slide" Target="slide16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/Relationships>
</file>

<file path=ppt/slides/_rels/slide160.xml.rels><?xml version="1.0" encoding="UTF-8" standalone="yes"?>
<Relationships xmlns="http://schemas.openxmlformats.org/package/2006/relationships"><Relationship Id="rId2" Type="http://schemas.openxmlformats.org/officeDocument/2006/relationships/slide" Target="slide159.xml"/><Relationship Id="rId1" Type="http://schemas.openxmlformats.org/officeDocument/2006/relationships/slideLayout" Target="../slideLayouts/slideLayout2.xml"/></Relationships>
</file>

<file path=ppt/slides/_rels/slide1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1.xml"/><Relationship Id="rId1" Type="http://schemas.openxmlformats.org/officeDocument/2006/relationships/slideLayout" Target="../slideLayouts/slideLayout1.xml"/></Relationships>
</file>

<file path=ppt/slides/_rels/slide162.xml.rels><?xml version="1.0" encoding="UTF-8" standalone="yes"?>
<Relationships xmlns="http://schemas.openxmlformats.org/package/2006/relationships"><Relationship Id="rId3" Type="http://schemas.openxmlformats.org/officeDocument/2006/relationships/slide" Target="slide159.xml"/><Relationship Id="rId2" Type="http://schemas.openxmlformats.org/officeDocument/2006/relationships/notesSlide" Target="../notesSlides/notesSlide12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5" Type="http://schemas.openxmlformats.org/officeDocument/2006/relationships/slide" Target="slide21.xml"/><Relationship Id="rId4" Type="http://schemas.openxmlformats.org/officeDocument/2006/relationships/slide" Target="slide2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5" Type="http://schemas.openxmlformats.org/officeDocument/2006/relationships/slide" Target="slide26.xml"/><Relationship Id="rId4" Type="http://schemas.openxmlformats.org/officeDocument/2006/relationships/slide" Target="slide2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27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30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5" Type="http://schemas.openxmlformats.org/officeDocument/2006/relationships/slide" Target="slide27.xml"/><Relationship Id="rId4" Type="http://schemas.openxmlformats.org/officeDocument/2006/relationships/slide" Target="slide29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" Target="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" Target="slide31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slide" Target="slide5.xml"/><Relationship Id="rId4" Type="http://schemas.openxmlformats.org/officeDocument/2006/relationships/slide" Target="slide6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27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31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Relationship Id="rId5" Type="http://schemas.openxmlformats.org/officeDocument/2006/relationships/slide" Target="slide34.xml"/><Relationship Id="rId4" Type="http://schemas.openxmlformats.org/officeDocument/2006/relationships/slide" Target="slide3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" Target="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" Target="slide31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Relationship Id="rId5" Type="http://schemas.openxmlformats.org/officeDocument/2006/relationships/slide" Target="slide37.xml"/><Relationship Id="rId4" Type="http://schemas.openxmlformats.org/officeDocument/2006/relationships/slide" Target="slide38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" Target="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" Target="slide39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" Target="slide39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Relationship Id="rId5" Type="http://schemas.openxmlformats.org/officeDocument/2006/relationships/slide" Target="slide41.xml"/><Relationship Id="rId4" Type="http://schemas.openxmlformats.org/officeDocument/2006/relationships/slide" Target="slide4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slide" Target="slide3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" Target="slide43.xm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" Target="slide39.xm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" Target="slide43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Relationship Id="rId5" Type="http://schemas.openxmlformats.org/officeDocument/2006/relationships/slide" Target="slide45.xml"/><Relationship Id="rId4" Type="http://schemas.openxmlformats.org/officeDocument/2006/relationships/slide" Target="slide46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slide" Target="slide43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slide" Target="slide47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slide" Target="slide43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slide" Target="slide50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Relationship Id="rId5" Type="http://schemas.openxmlformats.org/officeDocument/2006/relationships/slide" Target="slide47.xml"/><Relationship Id="rId4" Type="http://schemas.openxmlformats.org/officeDocument/2006/relationships/slide" Target="slide49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slide" Target="slide47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slide" Target="slide51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slide" Target="slide47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slide" Target="slide51.xml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Relationship Id="rId5" Type="http://schemas.openxmlformats.org/officeDocument/2006/relationships/slide" Target="slide53.xml"/><Relationship Id="rId4" Type="http://schemas.openxmlformats.org/officeDocument/2006/relationships/slide" Target="slide54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slide" Target="slide51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slide" Target="slide55.xml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slide" Target="slide51.xml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slide" Target="slide55.xml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57.xml"/><Relationship Id="rId4" Type="http://schemas.openxmlformats.org/officeDocument/2006/relationships/slide" Target="slide58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slide" Target="slide55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slide" Target="slide59.xml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slide" Target="slide55.xml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slide" Target="slide59.xml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Relationship Id="rId5" Type="http://schemas.openxmlformats.org/officeDocument/2006/relationships/slide" Target="slide62.xml"/><Relationship Id="rId4" Type="http://schemas.openxmlformats.org/officeDocument/2006/relationships/slide" Target="slide6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slide" Target="slide59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slide" Target="slide63.xml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slide" Target="slide59.xml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slide" Target="slide63.xml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Relationship Id="rId5" Type="http://schemas.openxmlformats.org/officeDocument/2006/relationships/slide" Target="slide65.xml"/><Relationship Id="rId4" Type="http://schemas.openxmlformats.org/officeDocument/2006/relationships/slide" Target="slide66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slide" Target="slide63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slide" Target="slide67.xml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slide" Target="slide63.xml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slide" Target="slide69.xml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.xml"/><Relationship Id="rId5" Type="http://schemas.openxmlformats.org/officeDocument/2006/relationships/slide" Target="slide67.xml"/><Relationship Id="rId4" Type="http://schemas.openxmlformats.org/officeDocument/2006/relationships/slide" Target="slide70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slide" Target="slide67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slide" Target="slide71.xml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slide" Target="slide7.xml"/><Relationship Id="rId4" Type="http://schemas.openxmlformats.org/officeDocument/2006/relationships/slide" Target="slide9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slide" Target="slide67.xml"/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slide" Target="slide71.xml"/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.xml"/><Relationship Id="rId5" Type="http://schemas.openxmlformats.org/officeDocument/2006/relationships/slide" Target="slide74.xml"/><Relationship Id="rId4" Type="http://schemas.openxmlformats.org/officeDocument/2006/relationships/slide" Target="slide73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slide" Target="slide71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slide" Target="slide79.xml"/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slide" Target="slide71.xml"/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75.xml.rels><?xml version="1.0" encoding="UTF-8" standalone="yes"?>
<Relationships xmlns="http://schemas.openxmlformats.org/package/2006/relationships"><Relationship Id="rId3" Type="http://schemas.openxmlformats.org/officeDocument/2006/relationships/slide" Target="slide63.xml"/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1.xml"/><Relationship Id="rId5" Type="http://schemas.openxmlformats.org/officeDocument/2006/relationships/slide" Target="slide77.xml"/><Relationship Id="rId4" Type="http://schemas.openxmlformats.org/officeDocument/2006/relationships/slide" Target="slide78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slide" Target="slide63.xml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3" Type="http://schemas.openxmlformats.org/officeDocument/2006/relationships/slide" Target="slide79.xml"/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8.xml.rels><?xml version="1.0" encoding="UTF-8" standalone="yes"?>
<Relationships xmlns="http://schemas.openxmlformats.org/package/2006/relationships"><Relationship Id="rId3" Type="http://schemas.openxmlformats.org/officeDocument/2006/relationships/slide" Target="slide75.xml"/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79.xml.rels><?xml version="1.0" encoding="UTF-8" standalone="yes"?>
<Relationships xmlns="http://schemas.openxmlformats.org/package/2006/relationships"><Relationship Id="rId3" Type="http://schemas.openxmlformats.org/officeDocument/2006/relationships/slide" Target="slide79.xml"/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1.xml"/><Relationship Id="rId5" Type="http://schemas.openxmlformats.org/officeDocument/2006/relationships/slide" Target="slide81.xml"/><Relationship Id="rId4" Type="http://schemas.openxmlformats.org/officeDocument/2006/relationships/slide" Target="slide8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slide" Target="slide79.xml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3" Type="http://schemas.openxmlformats.org/officeDocument/2006/relationships/slide" Target="slide83.xml"/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2.xml.rels><?xml version="1.0" encoding="UTF-8" standalone="yes"?>
<Relationships xmlns="http://schemas.openxmlformats.org/package/2006/relationships"><Relationship Id="rId3" Type="http://schemas.openxmlformats.org/officeDocument/2006/relationships/slide" Target="slide79.xml"/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83.xml.rels><?xml version="1.0" encoding="UTF-8" standalone="yes"?>
<Relationships xmlns="http://schemas.openxmlformats.org/package/2006/relationships"><Relationship Id="rId3" Type="http://schemas.openxmlformats.org/officeDocument/2006/relationships/slide" Target="slide83.xml"/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1.xml"/><Relationship Id="rId5" Type="http://schemas.openxmlformats.org/officeDocument/2006/relationships/slide" Target="slide85.xml"/><Relationship Id="rId4" Type="http://schemas.openxmlformats.org/officeDocument/2006/relationships/slide" Target="slide86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slide" Target="slide83.xml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3" Type="http://schemas.openxmlformats.org/officeDocument/2006/relationships/slide" Target="slide87.xml"/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6.xml.rels><?xml version="1.0" encoding="UTF-8" standalone="yes"?>
<Relationships xmlns="http://schemas.openxmlformats.org/package/2006/relationships"><Relationship Id="rId3" Type="http://schemas.openxmlformats.org/officeDocument/2006/relationships/slide" Target="slide83.xml"/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87.xml.rels><?xml version="1.0" encoding="UTF-8" standalone="yes"?>
<Relationships xmlns="http://schemas.openxmlformats.org/package/2006/relationships"><Relationship Id="rId3" Type="http://schemas.openxmlformats.org/officeDocument/2006/relationships/slide" Target="slide87.xml"/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1.xml"/><Relationship Id="rId5" Type="http://schemas.openxmlformats.org/officeDocument/2006/relationships/slide" Target="slide89.xml"/><Relationship Id="rId4" Type="http://schemas.openxmlformats.org/officeDocument/2006/relationships/slide" Target="slide90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slide" Target="slide87.xml"/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3" Type="http://schemas.openxmlformats.org/officeDocument/2006/relationships/slide" Target="slide91.xml"/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0.xml.rels><?xml version="1.0" encoding="UTF-8" standalone="yes"?>
<Relationships xmlns="http://schemas.openxmlformats.org/package/2006/relationships"><Relationship Id="rId3" Type="http://schemas.openxmlformats.org/officeDocument/2006/relationships/slide" Target="slide87.xml"/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91.xml.rels><?xml version="1.0" encoding="UTF-8" standalone="yes"?>
<Relationships xmlns="http://schemas.openxmlformats.org/package/2006/relationships"><Relationship Id="rId3" Type="http://schemas.openxmlformats.org/officeDocument/2006/relationships/slide" Target="slide94.xml"/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1.xml"/><Relationship Id="rId5" Type="http://schemas.openxmlformats.org/officeDocument/2006/relationships/slide" Target="slide91.xml"/><Relationship Id="rId4" Type="http://schemas.openxmlformats.org/officeDocument/2006/relationships/slide" Target="slide93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slide" Target="slide91.xml"/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3" Type="http://schemas.openxmlformats.org/officeDocument/2006/relationships/slide" Target="slide95.xml"/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4.xml.rels><?xml version="1.0" encoding="UTF-8" standalone="yes"?>
<Relationships xmlns="http://schemas.openxmlformats.org/package/2006/relationships"><Relationship Id="rId3" Type="http://schemas.openxmlformats.org/officeDocument/2006/relationships/slide" Target="slide91.xml"/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95.xml.rels><?xml version="1.0" encoding="UTF-8" standalone="yes"?>
<Relationships xmlns="http://schemas.openxmlformats.org/package/2006/relationships"><Relationship Id="rId3" Type="http://schemas.openxmlformats.org/officeDocument/2006/relationships/slide" Target="slide95.xml"/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97.xml"/><Relationship Id="rId4" Type="http://schemas.openxmlformats.org/officeDocument/2006/relationships/slide" Target="slide98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slide" Target="slide95.xml"/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3" Type="http://schemas.openxmlformats.org/officeDocument/2006/relationships/slide" Target="slide99.xml"/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8.xml.rels><?xml version="1.0" encoding="UTF-8" standalone="yes"?>
<Relationships xmlns="http://schemas.openxmlformats.org/package/2006/relationships"><Relationship Id="rId3" Type="http://schemas.openxmlformats.org/officeDocument/2006/relationships/slide" Target="slide95.xml"/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99.xml.rels><?xml version="1.0" encoding="UTF-8" standalone="yes"?>
<Relationships xmlns="http://schemas.openxmlformats.org/package/2006/relationships"><Relationship Id="rId3" Type="http://schemas.openxmlformats.org/officeDocument/2006/relationships/slide" Target="slide99.xml"/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02.xml"/><Relationship Id="rId4" Type="http://schemas.openxmlformats.org/officeDocument/2006/relationships/slide" Target="slide10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98F5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"/>
          <p:cNvSpPr txBox="1"/>
          <p:nvPr/>
        </p:nvSpPr>
        <p:spPr>
          <a:xfrm>
            <a:off x="410547" y="213859"/>
            <a:ext cx="5831632" cy="11079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/>
            <a:r>
              <a:rPr lang="en-US" sz="6600" b="1" dirty="0" smtClean="0">
                <a:solidFill>
                  <a:srgbClr val="00206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+</a:t>
            </a:r>
            <a:r>
              <a:rPr lang="en-US" sz="4000" b="1" dirty="0" smtClean="0">
                <a:solidFill>
                  <a:srgbClr val="00206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ta-IN" sz="4000" b="1" dirty="0" smtClean="0">
                <a:solidFill>
                  <a:srgbClr val="00206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2 </a:t>
            </a:r>
            <a:r>
              <a:rPr lang="en-US" sz="4000" b="1" dirty="0" smtClean="0">
                <a:solidFill>
                  <a:srgbClr val="00206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Accountancy</a:t>
            </a:r>
            <a:r>
              <a:rPr lang="ta-IN" sz="2800" b="1" dirty="0" smtClean="0">
                <a:solidFill>
                  <a:srgbClr val="00206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endParaRPr lang="ta-IN" sz="2800" b="1" dirty="0">
              <a:solidFill>
                <a:srgbClr val="002060"/>
              </a:solidFill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7" name="Google Shape;87;p1"/>
          <p:cNvSpPr txBox="1"/>
          <p:nvPr/>
        </p:nvSpPr>
        <p:spPr>
          <a:xfrm>
            <a:off x="4483522" y="3195520"/>
            <a:ext cx="2363147" cy="13234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a-IN" sz="80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8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"/>
          <p:cNvSpPr txBox="1"/>
          <p:nvPr/>
        </p:nvSpPr>
        <p:spPr>
          <a:xfrm>
            <a:off x="4563619" y="4902197"/>
            <a:ext cx="7435548" cy="1015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/>
            <a:r>
              <a:rPr lang="en-US" sz="6000" b="1" dirty="0" smtClean="0">
                <a:solidFill>
                  <a:srgbClr val="00B0F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One word Test</a:t>
            </a:r>
            <a:endParaRPr lang="ta-IN" sz="9600" b="1" dirty="0">
              <a:solidFill>
                <a:srgbClr val="002060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2" name="Frame 1"/>
          <p:cNvSpPr/>
          <p:nvPr/>
        </p:nvSpPr>
        <p:spPr>
          <a:xfrm>
            <a:off x="6671388" y="513184"/>
            <a:ext cx="5327779" cy="3452326"/>
          </a:xfrm>
          <a:prstGeom prst="frame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pic>
        <p:nvPicPr>
          <p:cNvPr id="9" name="Picture 2" descr="Best Courses after 12th Commerce Stream 2022: High Salary Courses - Jobs  Digi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8587" y="942393"/>
            <a:ext cx="4441371" cy="2575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ardrop 2"/>
          <p:cNvSpPr/>
          <p:nvPr/>
        </p:nvSpPr>
        <p:spPr>
          <a:xfrm>
            <a:off x="681135" y="1912776"/>
            <a:ext cx="3974841" cy="4562669"/>
          </a:xfrm>
          <a:prstGeom prst="teardrop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2" name="Picture 4" descr="School Writing Test Learning Lesson, PNG, 4367x3459px, Watercolor, Cartoon,  Flower, Frame, Heart Download Fre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2464" y="2796944"/>
            <a:ext cx="3250099" cy="2572335"/>
          </a:xfrm>
          <a:prstGeom prst="rect">
            <a:avLst/>
          </a:prstGeom>
          <a:noFill/>
          <a:ln w="38100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b="1" dirty="0" smtClean="0">
                <a:solidFill>
                  <a:schemeClr val="tx1"/>
                </a:solidFill>
              </a:rPr>
              <a:t>M. MuthuSelvam, Madurai. Cell No: 9842104826</a:t>
            </a:r>
            <a:endParaRPr lang="pt-BR" b="1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</a:t>
            </a:fld>
            <a:endParaRPr lang="ta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endParaRPr lang="ta-IN" sz="36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867514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569778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604104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421051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2381642" y="905069"/>
            <a:ext cx="6641061" cy="924902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The term ‘fund’ refers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to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1350607" y="2547841"/>
            <a:ext cx="2894821" cy="1551794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Current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liabilities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5" action="ppaction://hlinksldjump"/>
          </p:cNvPr>
          <p:cNvSpPr/>
          <p:nvPr/>
        </p:nvSpPr>
        <p:spPr>
          <a:xfrm>
            <a:off x="8315910" y="2589254"/>
            <a:ext cx="2528598" cy="1194318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Working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capital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4" action="ppaction://hlinksldjump"/>
          </p:cNvPr>
          <p:cNvSpPr/>
          <p:nvPr/>
        </p:nvSpPr>
        <p:spPr>
          <a:xfrm>
            <a:off x="4795934" y="4170784"/>
            <a:ext cx="2799184" cy="992546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Non-current assets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4" action="ppaction://hlinksldjump"/>
          </p:cNvPr>
          <p:cNvSpPr/>
          <p:nvPr/>
        </p:nvSpPr>
        <p:spPr>
          <a:xfrm>
            <a:off x="4464700" y="2656896"/>
            <a:ext cx="3228392" cy="1073021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Fixed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assets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578402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797816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780142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endParaRPr lang="ta-IN" sz="36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663475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048139" y="289249"/>
            <a:ext cx="10095722" cy="1845284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A limited company’s sales has increased from ` 1,25,000 to ` 1,50,000. How does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this appear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in comparative income statement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1903446" y="2718246"/>
            <a:ext cx="1942448" cy="666218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+120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%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iamond 7">
            <a:hlinkClick r:id="rId4" action="ppaction://hlinksldjump"/>
          </p:cNvPr>
          <p:cNvSpPr/>
          <p:nvPr/>
        </p:nvSpPr>
        <p:spPr>
          <a:xfrm>
            <a:off x="6503437" y="2569543"/>
            <a:ext cx="2715207" cy="1193827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-120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%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Right Triangle 8">
            <a:hlinkClick r:id="rId5" action="ppaction://hlinksldjump"/>
          </p:cNvPr>
          <p:cNvSpPr/>
          <p:nvPr/>
        </p:nvSpPr>
        <p:spPr>
          <a:xfrm>
            <a:off x="1903446" y="4163788"/>
            <a:ext cx="2528596" cy="937726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fontAlgn="ctr"/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+ 20%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Parallelogram 9">
            <a:hlinkClick r:id="rId4" action="ppaction://hlinksldjump"/>
          </p:cNvPr>
          <p:cNvSpPr/>
          <p:nvPr/>
        </p:nvSpPr>
        <p:spPr>
          <a:xfrm>
            <a:off x="6904651" y="4369065"/>
            <a:ext cx="2080727" cy="732449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-20%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551428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686738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366574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211426" y="433301"/>
            <a:ext cx="9769148" cy="1246209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On retirement of a partner, general reserve is transferred to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the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Snip Single Corner Rectangle 6">
            <a:hlinkClick r:id="rId4" action="ppaction://hlinksldjump"/>
          </p:cNvPr>
          <p:cNvSpPr/>
          <p:nvPr/>
        </p:nvSpPr>
        <p:spPr>
          <a:xfrm>
            <a:off x="1866123" y="2756082"/>
            <a:ext cx="3321698" cy="1261848"/>
          </a:xfrm>
          <a:prstGeom prst="snip1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Revaluation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account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Snip Same Side Corner Rectangle 7">
            <a:hlinkClick r:id="rId4" action="ppaction://hlinksldjump"/>
          </p:cNvPr>
          <p:cNvSpPr/>
          <p:nvPr/>
        </p:nvSpPr>
        <p:spPr>
          <a:xfrm>
            <a:off x="6606073" y="2756082"/>
            <a:ext cx="3349689" cy="1261848"/>
          </a:xfrm>
          <a:prstGeom prst="snip2Same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Capital account of the continuing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partners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Snip Diagonal Corner Rectangle 8">
            <a:hlinkClick r:id="rId5" action="ppaction://hlinksldjump"/>
          </p:cNvPr>
          <p:cNvSpPr/>
          <p:nvPr/>
        </p:nvSpPr>
        <p:spPr>
          <a:xfrm>
            <a:off x="6606074" y="4740838"/>
            <a:ext cx="3480318" cy="1226531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Capital account of all the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partners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Round Diagonal Corner Rectangle 9">
            <a:hlinkClick r:id="rId4" action="ppaction://hlinksldjump"/>
          </p:cNvPr>
          <p:cNvSpPr/>
          <p:nvPr/>
        </p:nvSpPr>
        <p:spPr>
          <a:xfrm>
            <a:off x="1819469" y="4684855"/>
            <a:ext cx="3368352" cy="1338498"/>
          </a:xfrm>
          <a:prstGeom prst="round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Memorandum revaluation account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752802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244350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2225350" y="4339835"/>
            <a:ext cx="1744824" cy="847699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25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7-Point Star 5">
            <a:hlinkClick r:id="rId4" action="ppaction://hlinksldjump"/>
          </p:cNvPr>
          <p:cNvSpPr/>
          <p:nvPr/>
        </p:nvSpPr>
        <p:spPr>
          <a:xfrm>
            <a:off x="7048533" y="2453383"/>
            <a:ext cx="1792627" cy="1206674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125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Bevel 6">
            <a:hlinkClick r:id="rId4" action="ppaction://hlinksldjump"/>
          </p:cNvPr>
          <p:cNvSpPr/>
          <p:nvPr/>
        </p:nvSpPr>
        <p:spPr>
          <a:xfrm>
            <a:off x="7153875" y="4390459"/>
            <a:ext cx="1687285" cy="746449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100</a:t>
            </a:r>
          </a:p>
        </p:txBody>
      </p:sp>
      <p:sp>
        <p:nvSpPr>
          <p:cNvPr id="8" name="Double Wave 7">
            <a:hlinkClick r:id="rId4" action="ppaction://hlinksldjump"/>
          </p:cNvPr>
          <p:cNvSpPr/>
          <p:nvPr/>
        </p:nvSpPr>
        <p:spPr>
          <a:xfrm>
            <a:off x="2402630" y="2712654"/>
            <a:ext cx="1567544" cy="688132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175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912666" y="356177"/>
            <a:ext cx="10554656" cy="1790653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In a common-size balance sheet, if the percentage of non-current assets is 75,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what would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be the percentage of current assets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419196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685763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398588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741881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813251" y="392093"/>
            <a:ext cx="8565498" cy="760235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Which of the following statements is not true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Snip Single Corner Rectangle 6">
            <a:hlinkClick r:id="rId4" action="ppaction://hlinksldjump"/>
          </p:cNvPr>
          <p:cNvSpPr/>
          <p:nvPr/>
        </p:nvSpPr>
        <p:spPr>
          <a:xfrm>
            <a:off x="1099458" y="1576873"/>
            <a:ext cx="4246984" cy="1688841"/>
          </a:xfrm>
          <a:prstGeom prst="snip1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All the limitations of financial statements are applicable to financial statement analysis also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Snip Same Side Corner Rectangle 7">
            <a:hlinkClick r:id="rId4" action="ppaction://hlinksldjump"/>
          </p:cNvPr>
          <p:cNvSpPr/>
          <p:nvPr/>
        </p:nvSpPr>
        <p:spPr>
          <a:xfrm>
            <a:off x="6643392" y="1642186"/>
            <a:ext cx="3851989" cy="1623528"/>
          </a:xfrm>
          <a:prstGeom prst="snip2Same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Financial statement analysis is only the means and not an end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Snip Diagonal Corner Rectangle 8">
            <a:hlinkClick r:id="rId4" action="ppaction://hlinksldjump"/>
          </p:cNvPr>
          <p:cNvSpPr/>
          <p:nvPr/>
        </p:nvSpPr>
        <p:spPr>
          <a:xfrm>
            <a:off x="6732036" y="4245429"/>
            <a:ext cx="3960847" cy="1545962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Interpretation of the </a:t>
            </a:r>
            <a:r>
              <a:rPr lang="en-US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analysed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data involves personal judgement.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Round Diagonal Corner Rectangle 9">
            <a:hlinkClick r:id="rId5" action="ppaction://hlinksldjump"/>
          </p:cNvPr>
          <p:cNvSpPr/>
          <p:nvPr/>
        </p:nvSpPr>
        <p:spPr>
          <a:xfrm>
            <a:off x="1099458" y="4245429"/>
            <a:ext cx="4246984" cy="1460384"/>
          </a:xfrm>
          <a:prstGeom prst="round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Expert knowledge is not required in </a:t>
            </a:r>
            <a:r>
              <a:rPr lang="en-US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analysing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the financial statements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523796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397968" y="391886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888730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053099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908591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082349" y="451947"/>
            <a:ext cx="10039739" cy="1884784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Expenses for a business for the first year were ` 80,000. In the second year, it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was increased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to ` 88,000. What is the trend percentage in the second year?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1903444" y="3334090"/>
            <a:ext cx="1679510" cy="665681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10 %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4" action="ppaction://hlinksldjump"/>
          </p:cNvPr>
          <p:cNvSpPr/>
          <p:nvPr/>
        </p:nvSpPr>
        <p:spPr>
          <a:xfrm>
            <a:off x="6652727" y="3114233"/>
            <a:ext cx="2621902" cy="690465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90 %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art 4">
            <a:hlinkClick r:id="rId5" action="ppaction://hlinksldjump"/>
          </p:cNvPr>
          <p:cNvSpPr/>
          <p:nvPr/>
        </p:nvSpPr>
        <p:spPr>
          <a:xfrm>
            <a:off x="1903444" y="4777273"/>
            <a:ext cx="1595534" cy="979714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110 %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4" action="ppaction://hlinksldjump"/>
          </p:cNvPr>
          <p:cNvSpPr/>
          <p:nvPr/>
        </p:nvSpPr>
        <p:spPr>
          <a:xfrm>
            <a:off x="6456784" y="4576394"/>
            <a:ext cx="3191069" cy="1063691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11 %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162908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07299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10802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940584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971415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116832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971163" y="455872"/>
            <a:ext cx="10382637" cy="1592619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The mathematical expression that provides a measure of the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relationship between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two figures is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called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1175655" y="2579332"/>
            <a:ext cx="2570583" cy="1156413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Ratio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5" action="ppaction://hlinksldjump"/>
          </p:cNvPr>
          <p:cNvSpPr/>
          <p:nvPr/>
        </p:nvSpPr>
        <p:spPr>
          <a:xfrm>
            <a:off x="8402218" y="2662142"/>
            <a:ext cx="2687218" cy="867745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Model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5" action="ppaction://hlinksldjump"/>
          </p:cNvPr>
          <p:cNvSpPr/>
          <p:nvPr/>
        </p:nvSpPr>
        <p:spPr>
          <a:xfrm>
            <a:off x="4245427" y="4525348"/>
            <a:ext cx="3741577" cy="503852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Decision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5" action="ppaction://hlinksldjump"/>
          </p:cNvPr>
          <p:cNvSpPr/>
          <p:nvPr/>
        </p:nvSpPr>
        <p:spPr>
          <a:xfrm>
            <a:off x="4674636" y="2579332"/>
            <a:ext cx="2799184" cy="1053775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Conclusion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246703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373575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706055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341375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3516862" y="483348"/>
            <a:ext cx="4686300" cy="924826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Current ratio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indicates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1362268" y="2109477"/>
            <a:ext cx="2917370" cy="940197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Long term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solvency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iamond 7">
            <a:hlinkClick r:id="rId4" action="ppaction://hlinksldjump"/>
          </p:cNvPr>
          <p:cNvSpPr/>
          <p:nvPr/>
        </p:nvSpPr>
        <p:spPr>
          <a:xfrm>
            <a:off x="5699285" y="1853823"/>
            <a:ext cx="4908229" cy="1582563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Efficiency of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management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Right Triangle 8">
            <a:hlinkClick r:id="rId5" action="ppaction://hlinksldjump"/>
          </p:cNvPr>
          <p:cNvSpPr/>
          <p:nvPr/>
        </p:nvSpPr>
        <p:spPr>
          <a:xfrm>
            <a:off x="1362268" y="3436386"/>
            <a:ext cx="4870581" cy="2558599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Ability to meet short term obligations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Parallelogram 9">
            <a:hlinkClick r:id="rId4" action="ppaction://hlinksldjump"/>
          </p:cNvPr>
          <p:cNvSpPr/>
          <p:nvPr/>
        </p:nvSpPr>
        <p:spPr>
          <a:xfrm>
            <a:off x="6828453" y="4811038"/>
            <a:ext cx="3313923" cy="1197876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Profitability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497428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53951" y="391886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848790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225383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035713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760539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1530222" y="4325774"/>
            <a:ext cx="2985796" cy="1390262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Quick 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assets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7-Point Star 5">
            <a:hlinkClick r:id="rId4" action="ppaction://hlinksldjump"/>
          </p:cNvPr>
          <p:cNvSpPr/>
          <p:nvPr/>
        </p:nvSpPr>
        <p:spPr>
          <a:xfrm>
            <a:off x="6643395" y="2339650"/>
            <a:ext cx="3719027" cy="1398493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Tangible assets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Bevel 6">
            <a:hlinkClick r:id="rId4" action="ppaction://hlinksldjump"/>
          </p:cNvPr>
          <p:cNvSpPr/>
          <p:nvPr/>
        </p:nvSpPr>
        <p:spPr>
          <a:xfrm>
            <a:off x="7469736" y="4632455"/>
            <a:ext cx="2066343" cy="1083581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Funds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ouble Wave 7">
            <a:hlinkClick r:id="rId4" action="ppaction://hlinksldjump"/>
          </p:cNvPr>
          <p:cNvSpPr/>
          <p:nvPr/>
        </p:nvSpPr>
        <p:spPr>
          <a:xfrm>
            <a:off x="1838131" y="2558369"/>
            <a:ext cx="2052735" cy="961053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Reserves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706413" y="319638"/>
            <a:ext cx="10779174" cy="1387929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Current assets excluding inventory and prepaid expenses is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called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261016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92364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660991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730502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3007569" y="578621"/>
            <a:ext cx="6176861" cy="886408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Debt equity ratio is a measure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of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Snip Single Corner Rectangle 6">
            <a:hlinkClick r:id="rId4" action="ppaction://hlinksldjump"/>
          </p:cNvPr>
          <p:cNvSpPr/>
          <p:nvPr/>
        </p:nvSpPr>
        <p:spPr>
          <a:xfrm>
            <a:off x="1427585" y="2592840"/>
            <a:ext cx="3470986" cy="1065450"/>
          </a:xfrm>
          <a:prstGeom prst="snip1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Long term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solvency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Snip Same Side Corner Rectangle 7">
            <a:hlinkClick r:id="rId5" action="ppaction://hlinksldjump"/>
          </p:cNvPr>
          <p:cNvSpPr/>
          <p:nvPr/>
        </p:nvSpPr>
        <p:spPr>
          <a:xfrm>
            <a:off x="6917093" y="2585269"/>
            <a:ext cx="3387013" cy="914401"/>
          </a:xfrm>
          <a:prstGeom prst="snip2Same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Short term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solvency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Snip Diagonal Corner Rectangle 8">
            <a:hlinkClick r:id="rId5" action="ppaction://hlinksldjump"/>
          </p:cNvPr>
          <p:cNvSpPr/>
          <p:nvPr/>
        </p:nvSpPr>
        <p:spPr>
          <a:xfrm>
            <a:off x="6857999" y="4236541"/>
            <a:ext cx="3387013" cy="792659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Efficiency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Round Diagonal Corner Rectangle 9">
            <a:hlinkClick r:id="rId5" action="ppaction://hlinksldjump"/>
          </p:cNvPr>
          <p:cNvSpPr/>
          <p:nvPr/>
        </p:nvSpPr>
        <p:spPr>
          <a:xfrm>
            <a:off x="1427585" y="4236541"/>
            <a:ext cx="2649894" cy="792659"/>
          </a:xfrm>
          <a:prstGeom prst="round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Profitability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34402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574439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361591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endParaRPr lang="ta-IN" sz="36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743897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230086" y="0"/>
            <a:ext cx="9462796" cy="2766056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fontAlgn="ctr"/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          List 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I 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                                                                      List 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II</a:t>
            </a:r>
          </a:p>
          <a:p>
            <a:pPr algn="just" fontAlgn="ctr"/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(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i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) Current ratio 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                                     1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. Liquidity</a:t>
            </a:r>
          </a:p>
          <a:p>
            <a:pPr algn="just" fontAlgn="ctr"/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(ii) Net profit ratio 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                              2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. Efficiency</a:t>
            </a:r>
          </a:p>
          <a:p>
            <a:pPr algn="just" fontAlgn="ctr"/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(iii) Debt-equity ratio 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                        3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. Long term solvency</a:t>
            </a:r>
          </a:p>
          <a:p>
            <a:pPr algn="just" fontAlgn="ctr"/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(iv) Inventory turnover ratio 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    4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. Profitability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1968759" y="2898858"/>
            <a:ext cx="2191139" cy="696136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1    4   3  2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5" action="ppaction://hlinksldjump"/>
          </p:cNvPr>
          <p:cNvSpPr/>
          <p:nvPr/>
        </p:nvSpPr>
        <p:spPr>
          <a:xfrm>
            <a:off x="7371183" y="2628773"/>
            <a:ext cx="2220686" cy="1026367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3   2   4    1</a:t>
            </a:r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</a:p>
        </p:txBody>
      </p:sp>
      <p:sp>
        <p:nvSpPr>
          <p:cNvPr id="5" name="Heart 4">
            <a:hlinkClick r:id="rId5" action="ppaction://hlinksldjump"/>
          </p:cNvPr>
          <p:cNvSpPr/>
          <p:nvPr/>
        </p:nvSpPr>
        <p:spPr>
          <a:xfrm>
            <a:off x="1968759" y="4408714"/>
            <a:ext cx="2230017" cy="1184988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4    3    2   1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5" action="ppaction://hlinksldjump"/>
          </p:cNvPr>
          <p:cNvSpPr/>
          <p:nvPr/>
        </p:nvSpPr>
        <p:spPr>
          <a:xfrm>
            <a:off x="6932645" y="4417788"/>
            <a:ext cx="3097762" cy="1264297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1   2   3   4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690646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endParaRPr lang="ta-IN" sz="36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017527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48684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516125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63575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433095" y="102637"/>
            <a:ext cx="11444774" cy="3646067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To test the liquidity of a concern, which of the following ratios are useful?</a:t>
            </a:r>
          </a:p>
          <a:p>
            <a:pPr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(</a:t>
            </a:r>
            <a:r>
              <a:rPr lang="en-US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i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) Quick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ratio                                (ii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) Net profit ratio</a:t>
            </a:r>
          </a:p>
          <a:p>
            <a:pPr font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(iii) Debt-equity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ratio              (iv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) Current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ratio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681131" y="3974841"/>
            <a:ext cx="3032453" cy="811763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(</a:t>
            </a:r>
            <a:r>
              <a:rPr lang="en-US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i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) and (iv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)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5" action="ppaction://hlinksldjump"/>
          </p:cNvPr>
          <p:cNvSpPr/>
          <p:nvPr/>
        </p:nvSpPr>
        <p:spPr>
          <a:xfrm>
            <a:off x="8289471" y="3894090"/>
            <a:ext cx="2733870" cy="783771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(ii) and (iii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)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5" action="ppaction://hlinksldjump"/>
          </p:cNvPr>
          <p:cNvSpPr/>
          <p:nvPr/>
        </p:nvSpPr>
        <p:spPr>
          <a:xfrm>
            <a:off x="4506682" y="5074146"/>
            <a:ext cx="2911155" cy="953430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(ii) and (iv)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5" action="ppaction://hlinksldjump"/>
          </p:cNvPr>
          <p:cNvSpPr/>
          <p:nvPr/>
        </p:nvSpPr>
        <p:spPr>
          <a:xfrm>
            <a:off x="4585218" y="3921357"/>
            <a:ext cx="2832619" cy="729239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(</a:t>
            </a:r>
            <a:r>
              <a:rPr lang="en-US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i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) and (ii) 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628988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168658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10811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209231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759660" y="506671"/>
            <a:ext cx="8672680" cy="122231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Proportion of share holders' funds to total assets is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called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2192693" y="2491453"/>
            <a:ext cx="2799185" cy="951231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Proprietary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ratio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iamond 7">
            <a:hlinkClick r:id="rId5" action="ppaction://hlinksldjump"/>
          </p:cNvPr>
          <p:cNvSpPr/>
          <p:nvPr/>
        </p:nvSpPr>
        <p:spPr>
          <a:xfrm>
            <a:off x="6263298" y="2182938"/>
            <a:ext cx="3935061" cy="1909951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Capital gearing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ratio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Right Triangle 8">
            <a:hlinkClick r:id="rId5" action="ppaction://hlinksldjump"/>
          </p:cNvPr>
          <p:cNvSpPr/>
          <p:nvPr/>
        </p:nvSpPr>
        <p:spPr>
          <a:xfrm>
            <a:off x="2099387" y="4051688"/>
            <a:ext cx="3197287" cy="2164701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Debt equity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ratio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Parallelogram 9">
            <a:hlinkClick r:id="rId5" action="ppaction://hlinksldjump"/>
          </p:cNvPr>
          <p:cNvSpPr/>
          <p:nvPr/>
        </p:nvSpPr>
        <p:spPr>
          <a:xfrm>
            <a:off x="7121589" y="5117845"/>
            <a:ext cx="2787521" cy="807094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Current ratio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878695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146125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0717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877785" y="555219"/>
            <a:ext cx="8436429" cy="765111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On revaluation, the increase in liabilities leads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to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1826467" y="2129734"/>
            <a:ext cx="2341984" cy="1007711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Gain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5" action="ppaction://hlinksldjump"/>
          </p:cNvPr>
          <p:cNvSpPr/>
          <p:nvPr/>
        </p:nvSpPr>
        <p:spPr>
          <a:xfrm>
            <a:off x="6195527" y="2030159"/>
            <a:ext cx="3228392" cy="1206862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Loss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art 4">
            <a:hlinkClick r:id="rId4" action="ppaction://hlinksldjump"/>
          </p:cNvPr>
          <p:cNvSpPr/>
          <p:nvPr/>
        </p:nvSpPr>
        <p:spPr>
          <a:xfrm>
            <a:off x="1903445" y="4329404"/>
            <a:ext cx="2265006" cy="1287624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Profit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4" action="ppaction://hlinksldjump"/>
          </p:cNvPr>
          <p:cNvSpPr/>
          <p:nvPr/>
        </p:nvSpPr>
        <p:spPr>
          <a:xfrm>
            <a:off x="5673012" y="4329404"/>
            <a:ext cx="4525347" cy="1474237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None of these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413897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150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40100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625151" y="3965511"/>
            <a:ext cx="4394718" cy="2239347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Gross 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profit ratio –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Percentage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7-Point Star 5">
            <a:hlinkClick r:id="rId4" action="ppaction://hlinksldjump"/>
          </p:cNvPr>
          <p:cNvSpPr/>
          <p:nvPr/>
        </p:nvSpPr>
        <p:spPr>
          <a:xfrm>
            <a:off x="5974701" y="1242075"/>
            <a:ext cx="4568891" cy="2088954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Fixed assets turnover ratio – </a:t>
            </a:r>
            <a:r>
              <a:rPr lang="en-US" sz="24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Percentage</a:t>
            </a:r>
            <a:endParaRPr lang="en-US" sz="24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Bevel 6">
            <a:hlinkClick r:id="rId3" action="ppaction://hlinksldjump"/>
          </p:cNvPr>
          <p:cNvSpPr/>
          <p:nvPr/>
        </p:nvSpPr>
        <p:spPr>
          <a:xfrm>
            <a:off x="6764692" y="4236097"/>
            <a:ext cx="3427445" cy="1630400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Debt-equity ratio – Proportion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ouble Wave 7">
            <a:hlinkClick r:id="rId3" action="ppaction://hlinksldjump"/>
          </p:cNvPr>
          <p:cNvSpPr/>
          <p:nvPr/>
        </p:nvSpPr>
        <p:spPr>
          <a:xfrm>
            <a:off x="1337386" y="1813701"/>
            <a:ext cx="2715209" cy="1240972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Liquid ratio –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Proportion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1337386" y="554069"/>
            <a:ext cx="9414589" cy="727789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Which one of the following is not correctly matched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151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606747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152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56366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153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136338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endParaRPr lang="ta-IN" sz="36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154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194909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166331" y="433301"/>
            <a:ext cx="9405254" cy="157278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Current 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liabilities ` 40,000; Current assets ` 1,00,000 ; Inventory ` 20,000 . Quick ratio is</a:t>
            </a:r>
          </a:p>
        </p:txBody>
      </p:sp>
      <p:sp>
        <p:nvSpPr>
          <p:cNvPr id="7" name="Snip Single Corner Rectangle 6">
            <a:hlinkClick r:id="rId4" action="ppaction://hlinksldjump"/>
          </p:cNvPr>
          <p:cNvSpPr/>
          <p:nvPr/>
        </p:nvSpPr>
        <p:spPr>
          <a:xfrm>
            <a:off x="2341984" y="2776198"/>
            <a:ext cx="2178697" cy="655358"/>
          </a:xfrm>
          <a:prstGeom prst="snip1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2 : 1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Snip Same Side Corner Rectangle 7">
            <a:hlinkClick r:id="rId5" action="ppaction://hlinksldjump"/>
          </p:cNvPr>
          <p:cNvSpPr/>
          <p:nvPr/>
        </p:nvSpPr>
        <p:spPr>
          <a:xfrm>
            <a:off x="6739035" y="2776198"/>
            <a:ext cx="1754155" cy="655358"/>
          </a:xfrm>
          <a:prstGeom prst="snip2Same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1 : 1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Snip Diagonal Corner Rectangle 8">
            <a:hlinkClick r:id="rId5" action="ppaction://hlinksldjump"/>
          </p:cNvPr>
          <p:cNvSpPr/>
          <p:nvPr/>
        </p:nvSpPr>
        <p:spPr>
          <a:xfrm>
            <a:off x="6739035" y="4096581"/>
            <a:ext cx="1754155" cy="587385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1 : 2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Round Diagonal Corner Rectangle 9">
            <a:hlinkClick r:id="rId5" action="ppaction://hlinksldjump"/>
          </p:cNvPr>
          <p:cNvSpPr/>
          <p:nvPr/>
        </p:nvSpPr>
        <p:spPr>
          <a:xfrm>
            <a:off x="2341984" y="4201673"/>
            <a:ext cx="2178697" cy="592049"/>
          </a:xfrm>
          <a:prstGeom prst="round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2.5 : 1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155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471465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156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210986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157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60273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158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412497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954832" y="175222"/>
            <a:ext cx="10520266" cy="2194754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Cost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of revenue from operations ` 3,00,000; Inventory in the beginning of the year `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60,000; Inventory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at the close of the year ` 40,000. Inventory turnover ratio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is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2155372" y="3152707"/>
            <a:ext cx="2080726" cy="820083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6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times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5" action="ppaction://hlinksldjump"/>
          </p:cNvPr>
          <p:cNvSpPr/>
          <p:nvPr/>
        </p:nvSpPr>
        <p:spPr>
          <a:xfrm>
            <a:off x="7173686" y="3152706"/>
            <a:ext cx="2276670" cy="820083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2 times 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art 4">
            <a:hlinkClick r:id="rId5" action="ppaction://hlinksldjump"/>
          </p:cNvPr>
          <p:cNvSpPr/>
          <p:nvPr/>
        </p:nvSpPr>
        <p:spPr>
          <a:xfrm>
            <a:off x="2015412" y="4544008"/>
            <a:ext cx="2360646" cy="1172749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3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times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5" action="ppaction://hlinksldjump"/>
          </p:cNvPr>
          <p:cNvSpPr/>
          <p:nvPr/>
        </p:nvSpPr>
        <p:spPr>
          <a:xfrm>
            <a:off x="6590522" y="4522432"/>
            <a:ext cx="3442998" cy="1194325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8 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times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159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258488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313992" y="335903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972420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160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408651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" action="ppaction://noaction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161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154722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162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740535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351" y="460829"/>
            <a:ext cx="10515600" cy="1768021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en-US" sz="6000" dirty="0" smtClean="0">
                <a:solidFill>
                  <a:srgbClr val="002060"/>
                </a:solidFill>
                <a:latin typeface="TAU-Marutham" panose="020B0604020202020204" pitchFamily="34" charset="0"/>
                <a:cs typeface="TAU-Marutham" panose="020B0604020202020204" pitchFamily="34" charset="0"/>
                <a:hlinkClick r:id="" action="ppaction://hlinkshowjump?jump=endshow"/>
              </a:rPr>
              <a:t>Greetings to get More Marks</a:t>
            </a:r>
          </a:p>
          <a:p>
            <a:pPr marL="114300" indent="0" algn="ctr">
              <a:buNone/>
            </a:pPr>
            <a:r>
              <a:rPr lang="en-US" sz="6000" dirty="0" smtClean="0">
                <a:solidFill>
                  <a:srgbClr val="002060"/>
                </a:solidFill>
                <a:latin typeface="TAU-Marutham" panose="020B0604020202020204" pitchFamily="34" charset="0"/>
                <a:cs typeface="TAU-Marutham" panose="020B0604020202020204" pitchFamily="34" charset="0"/>
                <a:hlinkClick r:id="" action="ppaction://hlinkshowjump?jump=endshow"/>
              </a:rPr>
              <a:t>in </a:t>
            </a:r>
            <a:r>
              <a:rPr lang="en-US" sz="6000" dirty="0" smtClean="0">
                <a:solidFill>
                  <a:srgbClr val="002060"/>
                </a:solidFill>
                <a:latin typeface="TAU-Marutham" panose="020B0604020202020204" pitchFamily="34" charset="0"/>
                <a:cs typeface="TAU-Marutham" panose="020B0604020202020204" pitchFamily="34" charset="0"/>
                <a:hlinkClick r:id="" action="ppaction://hlinkshowjump?jump=endshow"/>
              </a:rPr>
              <a:t>II Midterm </a:t>
            </a:r>
            <a:r>
              <a:rPr lang="en-US" sz="6000" dirty="0" smtClean="0">
                <a:solidFill>
                  <a:srgbClr val="002060"/>
                </a:solidFill>
                <a:latin typeface="TAU-Marutham" panose="020B0604020202020204" pitchFamily="34" charset="0"/>
                <a:cs typeface="TAU-Marutham" panose="020B0604020202020204" pitchFamily="34" charset="0"/>
                <a:hlinkClick r:id="" action="ppaction://hlinkshowjump?jump=endshow"/>
              </a:rPr>
              <a:t>Exam</a:t>
            </a:r>
            <a:endParaRPr lang="en-IN" sz="4800" dirty="0">
              <a:solidFill>
                <a:srgbClr val="FFFF00"/>
              </a:solidFill>
              <a:latin typeface="TAU-Marutham" panose="020B0604020202020204" pitchFamily="34" charset="0"/>
              <a:cs typeface="TAU-Marutham" panose="020B0604020202020204" pitchFamily="34" charset="0"/>
              <a:hlinkClick r:id="" action="ppaction://hlinkshowjump?jump=endshow"/>
            </a:endParaRPr>
          </a:p>
        </p:txBody>
      </p:sp>
      <p:sp>
        <p:nvSpPr>
          <p:cNvPr id="8" name="Text Placeholder 2"/>
          <p:cNvSpPr txBox="1">
            <a:spLocks/>
          </p:cNvSpPr>
          <p:nvPr/>
        </p:nvSpPr>
        <p:spPr>
          <a:xfrm>
            <a:off x="5298233" y="6789511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114300" indent="0" algn="ctr">
              <a:buNone/>
            </a:pPr>
            <a:endParaRPr lang="en-US" sz="4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/>
            <a:endParaRPr lang="en-IN" sz="4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pic>
        <p:nvPicPr>
          <p:cNvPr id="9" name="Picture 2" descr="Clapping Hands on Apple iOS 15.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5902" y="2396605"/>
            <a:ext cx="3596498" cy="3596501"/>
          </a:xfrm>
          <a:prstGeom prst="rect">
            <a:avLst/>
          </a:prstGeom>
          <a:noFill/>
          <a:ln w="57150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z="1400" b="1" dirty="0" smtClean="0">
                <a:solidFill>
                  <a:schemeClr val="tx1"/>
                </a:solidFill>
              </a:rPr>
              <a:t>M. MuthuSelvam, Madurai. Cell No: 9842104826</a:t>
            </a:r>
            <a:endParaRPr lang="pt-BR" sz="1400" b="1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163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943616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998411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endParaRPr lang="ta-IN" sz="36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774401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620097" y="279104"/>
            <a:ext cx="10951806" cy="1814809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At the time of retirement of a partner, determination of gaining ratio is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required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541175" y="2330320"/>
            <a:ext cx="4058817" cy="2139042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To transfer revaluation profit or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loss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4" action="ppaction://hlinksldjump"/>
          </p:cNvPr>
          <p:cNvSpPr/>
          <p:nvPr/>
        </p:nvSpPr>
        <p:spPr>
          <a:xfrm>
            <a:off x="6941976" y="4998746"/>
            <a:ext cx="2900266" cy="1114167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None of these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5" action="ppaction://hlinksldjump"/>
          </p:cNvPr>
          <p:cNvSpPr/>
          <p:nvPr/>
        </p:nvSpPr>
        <p:spPr>
          <a:xfrm>
            <a:off x="1276739" y="4998746"/>
            <a:ext cx="4436708" cy="979714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To adjust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goodwill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4" action="ppaction://hlinksldjump"/>
          </p:cNvPr>
          <p:cNvSpPr/>
          <p:nvPr/>
        </p:nvSpPr>
        <p:spPr>
          <a:xfrm>
            <a:off x="5999584" y="2395474"/>
            <a:ext cx="4469363" cy="1933769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To distribute accumulated profits and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losses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314799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"/>
          <p:cNvSpPr txBox="1"/>
          <p:nvPr/>
        </p:nvSpPr>
        <p:spPr>
          <a:xfrm>
            <a:off x="1026488" y="894206"/>
            <a:ext cx="3309111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Prepared by ….</a:t>
            </a:r>
            <a:endParaRPr sz="18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2"/>
          <p:cNvSpPr txBox="1"/>
          <p:nvPr/>
        </p:nvSpPr>
        <p:spPr>
          <a:xfrm>
            <a:off x="5617031" y="2677302"/>
            <a:ext cx="5775648" cy="28622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 err="1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M.MuthuSelvam</a:t>
            </a:r>
            <a:endParaRPr lang="en-US" sz="3200" b="1" dirty="0" smtClean="0">
              <a:solidFill>
                <a:srgbClr val="7030A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M.</a:t>
            </a:r>
            <a:r>
              <a:rPr lang="en-US" sz="2000" b="1" dirty="0" err="1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Sc</a:t>
            </a:r>
            <a:r>
              <a:rPr lang="en-US" sz="2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.,M.Com.M.Ed.,</a:t>
            </a:r>
            <a:r>
              <a:rPr lang="en-US" sz="2000" b="1" dirty="0" err="1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M.Phil</a:t>
            </a:r>
            <a:r>
              <a:rPr lang="en-US" sz="2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r>
              <a:rPr lang="en-US" sz="32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PG Asst. in Commerce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MLWA HSS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(Run by Jain Educational &amp; Empowerment Trust)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Madurai 625 001</a:t>
            </a:r>
            <a:endParaRPr lang="en-US" sz="3200" b="1" dirty="0" smtClean="0">
              <a:solidFill>
                <a:srgbClr val="7030A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 smtClean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Cell No: 98421 04826</a:t>
            </a:r>
          </a:p>
        </p:txBody>
      </p:sp>
      <p:sp>
        <p:nvSpPr>
          <p:cNvPr id="3" name="Oval 2"/>
          <p:cNvSpPr/>
          <p:nvPr/>
        </p:nvSpPr>
        <p:spPr>
          <a:xfrm>
            <a:off x="270588" y="1996750"/>
            <a:ext cx="5486400" cy="3760237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4102" name="Picture 6" descr="5,506,772 Prepared Images, Stock Photos &amp; Vectors | Shutterstoc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2526" y="2578902"/>
            <a:ext cx="3402524" cy="2595931"/>
          </a:xfrm>
          <a:prstGeom prst="rect">
            <a:avLst/>
          </a:prstGeom>
          <a:noFill/>
          <a:ln w="57150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</a:t>
            </a:fld>
            <a:endParaRPr lang="ta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693223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878366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endParaRPr lang="ta-IN" sz="36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558627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256911" y="271362"/>
            <a:ext cx="9678178" cy="1453878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If the final amount due to a retiring partner is not paid immediately, it is transferred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to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1782966" y="2391995"/>
            <a:ext cx="2733050" cy="1317313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Retiring partner’s loan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A/c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iamond 7">
            <a:hlinkClick r:id="rId5" action="ppaction://hlinksldjump"/>
          </p:cNvPr>
          <p:cNvSpPr/>
          <p:nvPr/>
        </p:nvSpPr>
        <p:spPr>
          <a:xfrm>
            <a:off x="6036579" y="2220596"/>
            <a:ext cx="5148042" cy="1732136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Other partners’ capital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A/c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Right Triangle 8">
            <a:hlinkClick r:id="rId5" action="ppaction://hlinksldjump"/>
          </p:cNvPr>
          <p:cNvSpPr/>
          <p:nvPr/>
        </p:nvSpPr>
        <p:spPr>
          <a:xfrm>
            <a:off x="1940768" y="4516017"/>
            <a:ext cx="3886977" cy="1366934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Bank A/c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Parallelogram 9">
            <a:hlinkClick r:id="rId5" action="ppaction://hlinksldjump"/>
          </p:cNvPr>
          <p:cNvSpPr/>
          <p:nvPr/>
        </p:nvSpPr>
        <p:spPr>
          <a:xfrm>
            <a:off x="6890268" y="4595333"/>
            <a:ext cx="3440663" cy="1324943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Retiring partner’s capital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A/c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234452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797882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014858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77033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1651519" y="4571871"/>
            <a:ext cx="2911152" cy="1784479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A’s current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account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7-Point Star 5">
            <a:hlinkClick r:id="rId4" action="ppaction://hlinksldjump"/>
          </p:cNvPr>
          <p:cNvSpPr/>
          <p:nvPr/>
        </p:nvSpPr>
        <p:spPr>
          <a:xfrm>
            <a:off x="6156649" y="2377511"/>
            <a:ext cx="4907902" cy="1643574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A’s Executor loan account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Bevel 6">
            <a:hlinkClick r:id="rId3" action="ppaction://hlinksldjump"/>
          </p:cNvPr>
          <p:cNvSpPr/>
          <p:nvPr/>
        </p:nvSpPr>
        <p:spPr>
          <a:xfrm>
            <a:off x="7178351" y="4599991"/>
            <a:ext cx="3141306" cy="1688842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A’s Executor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account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ouble Wave 7">
            <a:hlinkClick r:id="rId3" action="ppaction://hlinksldjump"/>
          </p:cNvPr>
          <p:cNvSpPr/>
          <p:nvPr/>
        </p:nvSpPr>
        <p:spPr>
          <a:xfrm>
            <a:off x="1730830" y="2655540"/>
            <a:ext cx="2579912" cy="1373080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A’s capital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account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287694" y="406265"/>
            <a:ext cx="11616612" cy="1937488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‘A’ was a partner in a partnership firm. He died on 31st March 2019. The final amount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due to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him is ` 25,000 which is not paid immediately. It will be transferred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to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96566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379307" y="382556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563195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523575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858416" y="259545"/>
            <a:ext cx="10356980" cy="1334278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A partner retires from the partnership firm on 30th June. He is liable for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all the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acts of the firm up to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the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1446244" y="2499018"/>
            <a:ext cx="3620277" cy="1311433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End of the current accounting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period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iamond 7">
            <a:hlinkClick r:id="rId5" action="ppaction://hlinksldjump"/>
          </p:cNvPr>
          <p:cNvSpPr/>
          <p:nvPr/>
        </p:nvSpPr>
        <p:spPr>
          <a:xfrm>
            <a:off x="5871412" y="2454442"/>
            <a:ext cx="4998751" cy="1707011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Date of his retirement</a:t>
            </a:r>
          </a:p>
        </p:txBody>
      </p:sp>
      <p:sp>
        <p:nvSpPr>
          <p:cNvPr id="9" name="Right Triangle 8">
            <a:hlinkClick r:id="rId4" action="ppaction://hlinksldjump"/>
          </p:cNvPr>
          <p:cNvSpPr/>
          <p:nvPr/>
        </p:nvSpPr>
        <p:spPr>
          <a:xfrm>
            <a:off x="1614196" y="4063479"/>
            <a:ext cx="4823926" cy="2076063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Date </a:t>
            </a:r>
            <a:r>
              <a:rPr lang="en-US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of his final settlement</a:t>
            </a:r>
            <a:endParaRPr lang="en-IN" sz="24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Parallelogram 9">
            <a:hlinkClick r:id="rId4" action="ppaction://hlinksldjump"/>
          </p:cNvPr>
          <p:cNvSpPr/>
          <p:nvPr/>
        </p:nvSpPr>
        <p:spPr>
          <a:xfrm>
            <a:off x="6885993" y="4712940"/>
            <a:ext cx="4086808" cy="1399101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End of the previous accounting period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210841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369119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455646" y="258876"/>
            <a:ext cx="11280707" cy="2230016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A, B and C are partners sharing profits in the ratio of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2 :2 : 1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. On retirement of B, goodwill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of the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firm was valued as ` 30,000. Find the contribution of A and C to compensate B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: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Snip Single Corner Rectangle 6">
            <a:hlinkClick r:id="rId4" action="ppaction://hlinksldjump"/>
          </p:cNvPr>
          <p:cNvSpPr/>
          <p:nvPr/>
        </p:nvSpPr>
        <p:spPr>
          <a:xfrm>
            <a:off x="1362269" y="3496239"/>
            <a:ext cx="3344247" cy="724926"/>
          </a:xfrm>
          <a:prstGeom prst="snip1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` 8,000 and ` 4,000</a:t>
            </a:r>
          </a:p>
        </p:txBody>
      </p:sp>
      <p:sp>
        <p:nvSpPr>
          <p:cNvPr id="8" name="Snip Same Side Corner Rectangle 7">
            <a:hlinkClick r:id="rId5" action="ppaction://hlinksldjump"/>
          </p:cNvPr>
          <p:cNvSpPr/>
          <p:nvPr/>
        </p:nvSpPr>
        <p:spPr>
          <a:xfrm>
            <a:off x="7025949" y="3496239"/>
            <a:ext cx="3489650" cy="724926"/>
          </a:xfrm>
          <a:prstGeom prst="snip2Same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` 20,000 and `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10,000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Snip Diagonal Corner Rectangle 8">
            <a:hlinkClick r:id="rId5" action="ppaction://hlinksldjump"/>
          </p:cNvPr>
          <p:cNvSpPr/>
          <p:nvPr/>
        </p:nvSpPr>
        <p:spPr>
          <a:xfrm>
            <a:off x="7025949" y="4735674"/>
            <a:ext cx="3489649" cy="648607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` 10,000 and `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20,000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Round Diagonal Corner Rectangle 9">
            <a:hlinkClick r:id="rId5" action="ppaction://hlinksldjump"/>
          </p:cNvPr>
          <p:cNvSpPr/>
          <p:nvPr/>
        </p:nvSpPr>
        <p:spPr>
          <a:xfrm>
            <a:off x="1362269" y="4778958"/>
            <a:ext cx="3435220" cy="711658"/>
          </a:xfrm>
          <a:prstGeom prst="round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` 15,000 and `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15,000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623127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16894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11364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161623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664806" y="484821"/>
            <a:ext cx="10862388" cy="1513737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A, B and C are partners sharing profits in the ratio of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4 : 2 : 3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. C retires. The new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profit sharing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ratio between A and B will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be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1576874" y="2532615"/>
            <a:ext cx="2192694" cy="769331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4 : 3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5" action="ppaction://hlinksldjump"/>
          </p:cNvPr>
          <p:cNvSpPr/>
          <p:nvPr/>
        </p:nvSpPr>
        <p:spPr>
          <a:xfrm>
            <a:off x="6718042" y="2390458"/>
            <a:ext cx="2537926" cy="911488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2 : 1 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art 4">
            <a:hlinkClick r:id="rId4" action="ppaction://hlinksldjump"/>
          </p:cNvPr>
          <p:cNvSpPr/>
          <p:nvPr/>
        </p:nvSpPr>
        <p:spPr>
          <a:xfrm>
            <a:off x="1576874" y="4450714"/>
            <a:ext cx="2313992" cy="1184988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/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3 : 4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4" action="ppaction://hlinksldjump"/>
          </p:cNvPr>
          <p:cNvSpPr/>
          <p:nvPr/>
        </p:nvSpPr>
        <p:spPr>
          <a:xfrm>
            <a:off x="6596744" y="4450714"/>
            <a:ext cx="2943398" cy="979723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1 : 2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591419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107264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535660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989513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325016" y="244266"/>
            <a:ext cx="11541968" cy="2788703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X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, Y and Z were partners sharing profits and losses equally. X died on 1st April 2019.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Find out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the share of X in the profit of 2019 based on the profit of 2018 which showed ` 36,000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1852129" y="3553121"/>
            <a:ext cx="1656181" cy="1141538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`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1,000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4" action="ppaction://hlinksldjump"/>
          </p:cNvPr>
          <p:cNvSpPr/>
          <p:nvPr/>
        </p:nvSpPr>
        <p:spPr>
          <a:xfrm>
            <a:off x="8256035" y="3634576"/>
            <a:ext cx="1726165" cy="838306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` 36,000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5" action="ppaction://hlinksldjump"/>
          </p:cNvPr>
          <p:cNvSpPr/>
          <p:nvPr/>
        </p:nvSpPr>
        <p:spPr>
          <a:xfrm>
            <a:off x="4971660" y="5128134"/>
            <a:ext cx="1830356" cy="979714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`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3,000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4" action="ppaction://hlinksldjump"/>
          </p:cNvPr>
          <p:cNvSpPr/>
          <p:nvPr/>
        </p:nvSpPr>
        <p:spPr>
          <a:xfrm>
            <a:off x="4897015" y="3522608"/>
            <a:ext cx="1830357" cy="1062242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` 12,000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41626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901773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845673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537270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222229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634481" y="-112840"/>
            <a:ext cx="11123237" cy="3312128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A preference share is one</a:t>
            </a:r>
          </a:p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(</a:t>
            </a:r>
            <a:r>
              <a:rPr lang="en-US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i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) which carries preferential right with respect to payment of dividend at fixed rate</a:t>
            </a:r>
          </a:p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(ii) which carries preferential right with respect to repayment of capital on winding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up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1371600" y="3204786"/>
            <a:ext cx="3246400" cy="899131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Only (</a:t>
            </a:r>
            <a:r>
              <a:rPr lang="en-US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i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) is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correct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iamond 7">
            <a:hlinkClick r:id="rId5" action="ppaction://hlinksldjump"/>
          </p:cNvPr>
          <p:cNvSpPr/>
          <p:nvPr/>
        </p:nvSpPr>
        <p:spPr>
          <a:xfrm>
            <a:off x="5896620" y="3111216"/>
            <a:ext cx="4469690" cy="1498110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Both (</a:t>
            </a:r>
            <a:r>
              <a:rPr lang="en-US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i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) and (ii) are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correct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Right Triangle 8">
            <a:hlinkClick r:id="rId4" action="ppaction://hlinksldjump"/>
          </p:cNvPr>
          <p:cNvSpPr/>
          <p:nvPr/>
        </p:nvSpPr>
        <p:spPr>
          <a:xfrm>
            <a:off x="1576874" y="4528460"/>
            <a:ext cx="3377682" cy="1634398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Only (ii) is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correct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Parallelogram 9">
            <a:hlinkClick r:id="rId4" action="ppaction://hlinksldjump"/>
          </p:cNvPr>
          <p:cNvSpPr/>
          <p:nvPr/>
        </p:nvSpPr>
        <p:spPr>
          <a:xfrm>
            <a:off x="6512604" y="4946313"/>
            <a:ext cx="3116587" cy="1130110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Both (</a:t>
            </a:r>
            <a:r>
              <a:rPr lang="en-US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i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) and (ii) are incorrect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884841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048684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46216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81753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1511559" y="4055529"/>
            <a:ext cx="2677888" cy="1662236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Capital reserve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7-Point Star 5">
            <a:hlinkClick r:id="rId3" action="ppaction://hlinksldjump"/>
          </p:cNvPr>
          <p:cNvSpPr/>
          <p:nvPr/>
        </p:nvSpPr>
        <p:spPr>
          <a:xfrm>
            <a:off x="5874027" y="2026130"/>
            <a:ext cx="5225142" cy="1744824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Authorised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capital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Bevel 6">
            <a:hlinkClick r:id="rId3" action="ppaction://hlinksldjump"/>
          </p:cNvPr>
          <p:cNvSpPr/>
          <p:nvPr/>
        </p:nvSpPr>
        <p:spPr>
          <a:xfrm>
            <a:off x="7169020" y="4355210"/>
            <a:ext cx="2883160" cy="1455577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Called up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capital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ouble Wave 7">
            <a:hlinkClick r:id="rId4" action="ppaction://hlinksldjump"/>
          </p:cNvPr>
          <p:cNvSpPr/>
          <p:nvPr/>
        </p:nvSpPr>
        <p:spPr>
          <a:xfrm>
            <a:off x="1600201" y="2376430"/>
            <a:ext cx="2500603" cy="856084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Reserve capital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540414" y="303778"/>
            <a:ext cx="11111172" cy="1249637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That part of share capital which can be called up only on the winding up of a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company is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called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: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18574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53952" y="391886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995589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931757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01154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538382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735563" y="699796"/>
            <a:ext cx="10731759" cy="802431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At the time of forfeiture, share capital account is debited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with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Snip Single Corner Rectangle 6">
            <a:hlinkClick r:id="rId4" action="ppaction://hlinksldjump"/>
          </p:cNvPr>
          <p:cNvSpPr/>
          <p:nvPr/>
        </p:nvSpPr>
        <p:spPr>
          <a:xfrm>
            <a:off x="2192694" y="2584580"/>
            <a:ext cx="2864499" cy="916850"/>
          </a:xfrm>
          <a:prstGeom prst="snip1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Face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value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Snip Same Side Corner Rectangle 7">
            <a:hlinkClick r:id="rId4" action="ppaction://hlinksldjump"/>
          </p:cNvPr>
          <p:cNvSpPr/>
          <p:nvPr/>
        </p:nvSpPr>
        <p:spPr>
          <a:xfrm>
            <a:off x="7100595" y="2584580"/>
            <a:ext cx="2957805" cy="1082351"/>
          </a:xfrm>
          <a:prstGeom prst="snip2Same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Nominal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value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Snip Diagonal Corner Rectangle 8">
            <a:hlinkClick r:id="rId4" action="ppaction://hlinksldjump"/>
          </p:cNvPr>
          <p:cNvSpPr/>
          <p:nvPr/>
        </p:nvSpPr>
        <p:spPr>
          <a:xfrm>
            <a:off x="7165909" y="4612100"/>
            <a:ext cx="2892491" cy="1087018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Paid up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amount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Round Diagonal Corner Rectangle 9">
            <a:hlinkClick r:id="rId5" action="ppaction://hlinksldjump"/>
          </p:cNvPr>
          <p:cNvSpPr/>
          <p:nvPr/>
        </p:nvSpPr>
        <p:spPr>
          <a:xfrm>
            <a:off x="2244014" y="4509138"/>
            <a:ext cx="2813179" cy="1101012"/>
          </a:xfrm>
          <a:prstGeom prst="round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Called up amount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651000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591491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756821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endParaRPr lang="ta-IN" sz="36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714186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073020" y="341317"/>
            <a:ext cx="9899780" cy="1324947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After the forfeited shares are reissued, the balance in the forfeited shares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account should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be transferred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to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1917442" y="2125427"/>
            <a:ext cx="2745532" cy="1268963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General reserve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account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4" action="ppaction://hlinksldjump"/>
          </p:cNvPr>
          <p:cNvSpPr/>
          <p:nvPr/>
        </p:nvSpPr>
        <p:spPr>
          <a:xfrm>
            <a:off x="5696339" y="2125427"/>
            <a:ext cx="4418045" cy="1286675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Securities premium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account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art 4">
            <a:hlinkClick r:id="rId5" action="ppaction://hlinksldjump"/>
          </p:cNvPr>
          <p:cNvSpPr/>
          <p:nvPr/>
        </p:nvSpPr>
        <p:spPr>
          <a:xfrm>
            <a:off x="1637524" y="3900447"/>
            <a:ext cx="3550297" cy="2376963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endParaRPr lang="en-IN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Capital reserve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account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4" action="ppaction://hlinksldjump"/>
          </p:cNvPr>
          <p:cNvSpPr/>
          <p:nvPr/>
        </p:nvSpPr>
        <p:spPr>
          <a:xfrm>
            <a:off x="6096000" y="4330428"/>
            <a:ext cx="3970174" cy="1458637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Surplus account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72106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621761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853598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33574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1525166" y="537314"/>
            <a:ext cx="9141667" cy="1643793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The amount received over and above the par value is credited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to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559837" y="2639408"/>
            <a:ext cx="3690256" cy="1382086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Securities premium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account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5" action="ppaction://hlinksldjump"/>
          </p:cNvPr>
          <p:cNvSpPr/>
          <p:nvPr/>
        </p:nvSpPr>
        <p:spPr>
          <a:xfrm>
            <a:off x="8602823" y="2679642"/>
            <a:ext cx="3013790" cy="1088181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Share capital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account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5" action="ppaction://hlinksldjump"/>
          </p:cNvPr>
          <p:cNvSpPr/>
          <p:nvPr/>
        </p:nvSpPr>
        <p:spPr>
          <a:xfrm>
            <a:off x="4338734" y="4460035"/>
            <a:ext cx="4436708" cy="979714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Forfeited shares account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5" action="ppaction://hlinksldjump"/>
          </p:cNvPr>
          <p:cNvSpPr/>
          <p:nvPr/>
        </p:nvSpPr>
        <p:spPr>
          <a:xfrm>
            <a:off x="4509017" y="2691884"/>
            <a:ext cx="3722914" cy="1147666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Calls in advance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account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106612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789002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984773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546166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endParaRPr lang="ta-IN" sz="36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75149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535078" y="483585"/>
            <a:ext cx="8896546" cy="1296955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When shares are issued for purchase of assets, the amount should be credited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to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1710614" y="2384077"/>
            <a:ext cx="3031796" cy="1238426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Vendor’s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A/c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iamond 7">
            <a:hlinkClick r:id="rId4" action="ppaction://hlinksldjump"/>
          </p:cNvPr>
          <p:cNvSpPr/>
          <p:nvPr/>
        </p:nvSpPr>
        <p:spPr>
          <a:xfrm>
            <a:off x="6046236" y="2207182"/>
            <a:ext cx="4385387" cy="1590378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Sundry assets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A/c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Right Triangle 8">
            <a:hlinkClick r:id="rId5" action="ppaction://hlinksldjump"/>
          </p:cNvPr>
          <p:cNvSpPr/>
          <p:nvPr/>
        </p:nvSpPr>
        <p:spPr>
          <a:xfrm>
            <a:off x="1859905" y="4226040"/>
            <a:ext cx="3915746" cy="1635681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Share capital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A/c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Parallelogram 9">
            <a:hlinkClick r:id="rId4" action="ppaction://hlinksldjump"/>
          </p:cNvPr>
          <p:cNvSpPr/>
          <p:nvPr/>
        </p:nvSpPr>
        <p:spPr>
          <a:xfrm>
            <a:off x="7119256" y="4611761"/>
            <a:ext cx="2313993" cy="1110338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Bank A/c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343703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959971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638673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endParaRPr lang="ta-IN" sz="36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85000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1614195" y="4544008"/>
            <a:ext cx="2248677" cy="1194319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iii  ii  iv  </a:t>
            </a:r>
            <a:r>
              <a:rPr lang="en-US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i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7-Point Star 5">
            <a:hlinkClick r:id="rId4" action="ppaction://hlinksldjump"/>
          </p:cNvPr>
          <p:cNvSpPr/>
          <p:nvPr/>
        </p:nvSpPr>
        <p:spPr>
          <a:xfrm>
            <a:off x="6307494" y="2461077"/>
            <a:ext cx="3013788" cy="1390262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iv  iii  ii  </a:t>
            </a:r>
            <a:r>
              <a:rPr lang="en-US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i</a:t>
            </a:r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</a:p>
        </p:txBody>
      </p:sp>
      <p:sp>
        <p:nvSpPr>
          <p:cNvPr id="7" name="Bevel 6">
            <a:hlinkClick r:id="rId4" action="ppaction://hlinksldjump"/>
          </p:cNvPr>
          <p:cNvSpPr/>
          <p:nvPr/>
        </p:nvSpPr>
        <p:spPr>
          <a:xfrm>
            <a:off x="6802017" y="4581330"/>
            <a:ext cx="2304661" cy="1119673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iii  iv  ii 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US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i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ouble Wave 7">
            <a:hlinkClick r:id="rId4" action="ppaction://hlinksldjump"/>
          </p:cNvPr>
          <p:cNvSpPr/>
          <p:nvPr/>
        </p:nvSpPr>
        <p:spPr>
          <a:xfrm>
            <a:off x="1772814" y="2608163"/>
            <a:ext cx="1931437" cy="1184988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i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 ii  iii  iv 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680957" y="129318"/>
            <a:ext cx="10830086" cy="2331759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(1) Under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subscription           - 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(</a:t>
            </a:r>
            <a:r>
              <a:rPr lang="en-US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i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) Amount prepaid for calls</a:t>
            </a:r>
          </a:p>
          <a:p>
            <a:pPr algn="just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(2) Over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subscription             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- (ii) Subscription above the offered shares</a:t>
            </a:r>
          </a:p>
          <a:p>
            <a:pPr algn="just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(3) Calls in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arrear                       - 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(iii) Subscription below the offered shares</a:t>
            </a:r>
          </a:p>
          <a:p>
            <a:pPr algn="just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(4) Calls in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advance                  - 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(iv) Amount unpaid on calls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999980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777858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221823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1646853" y="4236098"/>
            <a:ext cx="3013788" cy="1642189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Gaining ratio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7-Point Star 5">
            <a:hlinkClick r:id="rId3" action="ppaction://hlinksldjump"/>
          </p:cNvPr>
          <p:cNvSpPr/>
          <p:nvPr/>
        </p:nvSpPr>
        <p:spPr>
          <a:xfrm>
            <a:off x="5990253" y="2118049"/>
            <a:ext cx="3874910" cy="1574673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New 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profit sharing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ratio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Bevel 6">
            <a:hlinkClick r:id="rId3" action="ppaction://hlinksldjump"/>
          </p:cNvPr>
          <p:cNvSpPr/>
          <p:nvPr/>
        </p:nvSpPr>
        <p:spPr>
          <a:xfrm>
            <a:off x="6848669" y="4376058"/>
            <a:ext cx="2649894" cy="1296956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Sacrificing ratio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ouble Wave 7">
            <a:hlinkClick r:id="rId4" action="ppaction://hlinksldjump"/>
          </p:cNvPr>
          <p:cNvSpPr/>
          <p:nvPr/>
        </p:nvSpPr>
        <p:spPr>
          <a:xfrm>
            <a:off x="1726164" y="2439288"/>
            <a:ext cx="3023118" cy="1279495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Old profit sharing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ratio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490654" y="367459"/>
            <a:ext cx="11517844" cy="1388493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On retirement of a partner from a partnership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firm, accumulated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profits and losses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are distributed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to the partners in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the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006086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390431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2006080" y="532571"/>
            <a:ext cx="7697758" cy="81585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Which of the following statement is false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Snip Single Corner Rectangle 6">
            <a:hlinkClick r:id="rId4" action="ppaction://hlinksldjump"/>
          </p:cNvPr>
          <p:cNvSpPr/>
          <p:nvPr/>
        </p:nvSpPr>
        <p:spPr>
          <a:xfrm>
            <a:off x="940060" y="1909764"/>
            <a:ext cx="4033157" cy="1708566"/>
          </a:xfrm>
          <a:prstGeom prst="snip1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In case of under subscription, issued capital will be less than the subscribed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capital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Snip Same Side Corner Rectangle 7">
            <a:hlinkClick r:id="rId5" action="ppaction://hlinksldjump"/>
          </p:cNvPr>
          <p:cNvSpPr/>
          <p:nvPr/>
        </p:nvSpPr>
        <p:spPr>
          <a:xfrm>
            <a:off x="6161315" y="1909764"/>
            <a:ext cx="4018384" cy="1502228"/>
          </a:xfrm>
          <a:prstGeom prst="snip2Same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Issued capital can never be more than the </a:t>
            </a:r>
            <a:r>
              <a:rPr lang="en-US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authorised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capital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Snip Diagonal Corner Rectangle 8">
            <a:hlinkClick r:id="rId5" action="ppaction://hlinksldjump"/>
          </p:cNvPr>
          <p:cNvSpPr/>
          <p:nvPr/>
        </p:nvSpPr>
        <p:spPr>
          <a:xfrm>
            <a:off x="6253066" y="4461815"/>
            <a:ext cx="3834881" cy="1362268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Paid up capital is part of called up capital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Round Diagonal Corner Rectangle 9">
            <a:hlinkClick r:id="rId5" action="ppaction://hlinksldjump"/>
          </p:cNvPr>
          <p:cNvSpPr/>
          <p:nvPr/>
        </p:nvSpPr>
        <p:spPr>
          <a:xfrm>
            <a:off x="972717" y="4461815"/>
            <a:ext cx="3967842" cy="1445563"/>
          </a:xfrm>
          <a:prstGeom prst="round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Reserve capital can be called at the time of winding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up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150556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453170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733467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689526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367126" y="483585"/>
            <a:ext cx="10118858" cy="1296955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If a share of ` 10 on which ` 8 has been paid up is forfeited. Minimum reissue price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is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1710614" y="2384077"/>
            <a:ext cx="3031796" cy="1238426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` 10 per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share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iamond 7">
            <a:hlinkClick r:id="rId4" action="ppaction://hlinksldjump"/>
          </p:cNvPr>
          <p:cNvSpPr/>
          <p:nvPr/>
        </p:nvSpPr>
        <p:spPr>
          <a:xfrm>
            <a:off x="6046236" y="2207182"/>
            <a:ext cx="4385387" cy="1590378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` 8 per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share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Right Triangle 8">
            <a:hlinkClick r:id="rId5" action="ppaction://hlinksldjump"/>
          </p:cNvPr>
          <p:cNvSpPr/>
          <p:nvPr/>
        </p:nvSpPr>
        <p:spPr>
          <a:xfrm>
            <a:off x="1859905" y="4226040"/>
            <a:ext cx="3915746" cy="1635681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` 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2 per </a:t>
            </a:r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share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Parallelogram 9">
            <a:hlinkClick r:id="rId4" action="ppaction://hlinksldjump"/>
          </p:cNvPr>
          <p:cNvSpPr/>
          <p:nvPr/>
        </p:nvSpPr>
        <p:spPr>
          <a:xfrm>
            <a:off x="7119256" y="4611761"/>
            <a:ext cx="2313993" cy="1110338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` 5 per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share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774130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680970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789385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018415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587827" y="251927"/>
            <a:ext cx="10954139" cy="2437489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Supreme Ltd. forfeited 100 shares of ` 10 each for non-payment of final call of ` 2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per share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. All these shares were re-issued at ` 9 per share. What amount will be transferred to</a:t>
            </a:r>
          </a:p>
          <a:p>
            <a:pPr algn="just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capital reserve account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1796921" y="3558176"/>
            <a:ext cx="2040683" cy="933066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`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800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5" action="ppaction://hlinksldjump"/>
          </p:cNvPr>
          <p:cNvSpPr/>
          <p:nvPr/>
        </p:nvSpPr>
        <p:spPr>
          <a:xfrm>
            <a:off x="6912714" y="3497380"/>
            <a:ext cx="2417201" cy="933216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`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700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art 4">
            <a:hlinkClick r:id="rId4" action="ppaction://hlinksldjump"/>
          </p:cNvPr>
          <p:cNvSpPr/>
          <p:nvPr/>
        </p:nvSpPr>
        <p:spPr>
          <a:xfrm>
            <a:off x="1796921" y="5079286"/>
            <a:ext cx="2241679" cy="1009909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`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900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4" action="ppaction://hlinksldjump"/>
          </p:cNvPr>
          <p:cNvSpPr/>
          <p:nvPr/>
        </p:nvSpPr>
        <p:spPr>
          <a:xfrm>
            <a:off x="6912714" y="4758848"/>
            <a:ext cx="2690900" cy="1198251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` 1,000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217350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302648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452920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068349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49227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1828411" y="311157"/>
            <a:ext cx="8535177" cy="951728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Which of the following statements is not true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1828411" y="1704362"/>
            <a:ext cx="2444621" cy="2054103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Notes and schedules also form part of financial statements</a:t>
            </a:r>
            <a:r>
              <a:rPr lang="en-US" sz="20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endParaRPr lang="en-US" sz="20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5" action="ppaction://hlinksldjump"/>
          </p:cNvPr>
          <p:cNvSpPr/>
          <p:nvPr/>
        </p:nvSpPr>
        <p:spPr>
          <a:xfrm>
            <a:off x="1273627" y="4446085"/>
            <a:ext cx="3526973" cy="1222645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Trend analysis refers to the study of movement of figures for one </a:t>
            </a:r>
            <a:r>
              <a:rPr lang="en-US" sz="20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year</a:t>
            </a:r>
            <a:endParaRPr lang="en-US" sz="20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4" action="ppaction://hlinksldjump"/>
          </p:cNvPr>
          <p:cNvSpPr/>
          <p:nvPr/>
        </p:nvSpPr>
        <p:spPr>
          <a:xfrm>
            <a:off x="5893835" y="4269546"/>
            <a:ext cx="5091405" cy="1590688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The common–size statements show the relationship of various items with </a:t>
            </a:r>
            <a:r>
              <a:rPr lang="en-US" sz="20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some common </a:t>
            </a:r>
            <a:r>
              <a:rPr lang="en-US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base, expressed as percentage of the common base</a:t>
            </a:r>
            <a:endParaRPr lang="en-IN" sz="20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4" action="ppaction://hlinksldjump"/>
          </p:cNvPr>
          <p:cNvSpPr/>
          <p:nvPr/>
        </p:nvSpPr>
        <p:spPr>
          <a:xfrm>
            <a:off x="6447452" y="1857652"/>
            <a:ext cx="3984173" cy="1492037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The tools of financial statement analysis include common-size </a:t>
            </a:r>
            <a:r>
              <a:rPr lang="en-US" sz="20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statement</a:t>
            </a:r>
            <a:endParaRPr lang="en-US" sz="20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245123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386511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317530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329329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115008" y="429775"/>
            <a:ext cx="9961984" cy="1198786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Balance sheet provides information about the financial position of a business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concern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1567542" y="2355840"/>
            <a:ext cx="3872205" cy="875023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Over a period of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time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iamond 7">
            <a:hlinkClick r:id="rId5" action="ppaction://hlinksldjump"/>
          </p:cNvPr>
          <p:cNvSpPr/>
          <p:nvPr/>
        </p:nvSpPr>
        <p:spPr>
          <a:xfrm>
            <a:off x="6096000" y="1628561"/>
            <a:ext cx="4628578" cy="2329580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As on a particular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date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Right Triangle 8">
            <a:hlinkClick r:id="rId4" action="ppaction://hlinksldjump"/>
          </p:cNvPr>
          <p:cNvSpPr/>
          <p:nvPr/>
        </p:nvSpPr>
        <p:spPr>
          <a:xfrm>
            <a:off x="1552771" y="3958141"/>
            <a:ext cx="4543229" cy="1938435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For a </a:t>
            </a:r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period 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of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time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Parallelogram 9">
            <a:hlinkClick r:id="rId4" action="ppaction://hlinksldjump"/>
          </p:cNvPr>
          <p:cNvSpPr/>
          <p:nvPr/>
        </p:nvSpPr>
        <p:spPr>
          <a:xfrm>
            <a:off x="6749245" y="4601663"/>
            <a:ext cx="3322087" cy="1294913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For the accounting period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15977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809349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033359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840304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252800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1366934" y="4420720"/>
            <a:ext cx="3340359" cy="1604866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Comparative statement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7-Point Star 5">
            <a:hlinkClick r:id="rId3" action="ppaction://hlinksldjump"/>
          </p:cNvPr>
          <p:cNvSpPr/>
          <p:nvPr/>
        </p:nvSpPr>
        <p:spPr>
          <a:xfrm>
            <a:off x="6096000" y="2211096"/>
            <a:ext cx="4180113" cy="1913638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Cash flow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statement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Bevel 6">
            <a:hlinkClick r:id="rId3" action="ppaction://hlinksldjump"/>
          </p:cNvPr>
          <p:cNvSpPr/>
          <p:nvPr/>
        </p:nvSpPr>
        <p:spPr>
          <a:xfrm>
            <a:off x="6718042" y="4420720"/>
            <a:ext cx="3191069" cy="1586204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Common size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statement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ouble Wave 7">
            <a:hlinkClick r:id="rId4" action="ppaction://hlinksldjump"/>
          </p:cNvPr>
          <p:cNvSpPr/>
          <p:nvPr/>
        </p:nvSpPr>
        <p:spPr>
          <a:xfrm>
            <a:off x="1530221" y="2693220"/>
            <a:ext cx="3013787" cy="949390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Trend analysis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950168" y="307910"/>
            <a:ext cx="10291664" cy="1879255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Which of the following tools of financial statement analysis is suitable when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data relating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to several years are to be </a:t>
            </a:r>
            <a:r>
              <a:rPr lang="en-US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analysed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186575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840666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716962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526613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2228462" y="830424"/>
            <a:ext cx="7735075" cy="60649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The financial statements do not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exhibit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Snip Single Corner Rectangle 6">
            <a:hlinkClick r:id="rId4" action="ppaction://hlinksldjump"/>
          </p:cNvPr>
          <p:cNvSpPr/>
          <p:nvPr/>
        </p:nvSpPr>
        <p:spPr>
          <a:xfrm>
            <a:off x="1959429" y="2547374"/>
            <a:ext cx="2985795" cy="961053"/>
          </a:xfrm>
          <a:prstGeom prst="snip1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Past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data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Snip Same Side Corner Rectangle 7">
            <a:hlinkClick r:id="rId5" action="ppaction://hlinksldjump"/>
          </p:cNvPr>
          <p:cNvSpPr/>
          <p:nvPr/>
        </p:nvSpPr>
        <p:spPr>
          <a:xfrm>
            <a:off x="6643396" y="2540377"/>
            <a:ext cx="2892490" cy="1082351"/>
          </a:xfrm>
          <a:prstGeom prst="snip2Same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Non-monetary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data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Snip Diagonal Corner Rectangle 8">
            <a:hlinkClick r:id="rId4" action="ppaction://hlinksldjump"/>
          </p:cNvPr>
          <p:cNvSpPr/>
          <p:nvPr/>
        </p:nvSpPr>
        <p:spPr>
          <a:xfrm>
            <a:off x="6643397" y="4497589"/>
            <a:ext cx="2892490" cy="1087018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Long term data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Round Diagonal Corner Rectangle 9">
            <a:hlinkClick r:id="rId4" action="ppaction://hlinksldjump"/>
          </p:cNvPr>
          <p:cNvSpPr/>
          <p:nvPr/>
        </p:nvSpPr>
        <p:spPr>
          <a:xfrm>
            <a:off x="2034074" y="4408950"/>
            <a:ext cx="2911150" cy="1101012"/>
          </a:xfrm>
          <a:prstGeom prst="round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Short term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data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519455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357746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82350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148109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310951" y="223935"/>
            <a:ext cx="9736493" cy="1369545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Which of the following is not a tool of financial statement analysis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1838130" y="2286001"/>
            <a:ext cx="3489651" cy="961053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Standard costing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5" action="ppaction://hlinksldjump"/>
          </p:cNvPr>
          <p:cNvSpPr/>
          <p:nvPr/>
        </p:nvSpPr>
        <p:spPr>
          <a:xfrm>
            <a:off x="6372810" y="2136859"/>
            <a:ext cx="3303034" cy="1162971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Trend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analysis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art 4">
            <a:hlinkClick r:id="rId5" action="ppaction://hlinksldjump"/>
          </p:cNvPr>
          <p:cNvSpPr/>
          <p:nvPr/>
        </p:nvSpPr>
        <p:spPr>
          <a:xfrm>
            <a:off x="1679510" y="3690255"/>
            <a:ext cx="3377682" cy="2122716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Common 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size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statement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5" action="ppaction://hlinksldjump"/>
          </p:cNvPr>
          <p:cNvSpPr/>
          <p:nvPr/>
        </p:nvSpPr>
        <p:spPr>
          <a:xfrm>
            <a:off x="6316825" y="3620278"/>
            <a:ext cx="4320073" cy="1819469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Comparative 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statement 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04096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6015</TotalTime>
  <Words>3659</Words>
  <Application>Microsoft Office PowerPoint</Application>
  <PresentationFormat>Widescreen</PresentationFormat>
  <Paragraphs>805</Paragraphs>
  <Slides>163</Slides>
  <Notes>122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163</vt:i4>
      </vt:variant>
    </vt:vector>
  </HeadingPairs>
  <TitlesOfParts>
    <vt:vector size="167" baseType="lpstr">
      <vt:lpstr>Arial</vt:lpstr>
      <vt:lpstr>Calibri</vt:lpstr>
      <vt:lpstr>TAU-Marutham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Anand raj</dc:creator>
  <cp:lastModifiedBy>Kanthamani S</cp:lastModifiedBy>
  <cp:revision>476</cp:revision>
  <dcterms:created xsi:type="dcterms:W3CDTF">2022-09-24T06:45:25Z</dcterms:created>
  <dcterms:modified xsi:type="dcterms:W3CDTF">2024-04-06T08:25:47Z</dcterms:modified>
</cp:coreProperties>
</file>