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5"/>
  </p:notesMasterIdLst>
  <p:handoutMasterIdLst>
    <p:handoutMasterId r:id="rId126"/>
  </p:handoutMasterIdLst>
  <p:sldIdLst>
    <p:sldId id="256" r:id="rId2"/>
    <p:sldId id="257" r:id="rId3"/>
    <p:sldId id="261" r:id="rId4"/>
    <p:sldId id="839" r:id="rId5"/>
    <p:sldId id="262" r:id="rId6"/>
    <p:sldId id="263" r:id="rId7"/>
    <p:sldId id="264" r:id="rId8"/>
    <p:sldId id="840" r:id="rId9"/>
    <p:sldId id="422" r:id="rId10"/>
    <p:sldId id="423" r:id="rId11"/>
    <p:sldId id="421" r:id="rId12"/>
    <p:sldId id="841" r:id="rId13"/>
    <p:sldId id="424" r:id="rId14"/>
    <p:sldId id="425" r:id="rId15"/>
    <p:sldId id="426" r:id="rId16"/>
    <p:sldId id="842" r:id="rId17"/>
    <p:sldId id="427" r:id="rId18"/>
    <p:sldId id="428" r:id="rId19"/>
    <p:sldId id="429" r:id="rId20"/>
    <p:sldId id="843" r:id="rId21"/>
    <p:sldId id="430" r:id="rId22"/>
    <p:sldId id="431" r:id="rId23"/>
    <p:sldId id="432" r:id="rId24"/>
    <p:sldId id="844" r:id="rId25"/>
    <p:sldId id="433" r:id="rId26"/>
    <p:sldId id="434" r:id="rId27"/>
    <p:sldId id="435" r:id="rId28"/>
    <p:sldId id="845" r:id="rId29"/>
    <p:sldId id="436" r:id="rId30"/>
    <p:sldId id="437" r:id="rId31"/>
    <p:sldId id="438" r:id="rId32"/>
    <p:sldId id="846" r:id="rId33"/>
    <p:sldId id="439" r:id="rId34"/>
    <p:sldId id="440" r:id="rId35"/>
    <p:sldId id="441" r:id="rId36"/>
    <p:sldId id="847" r:id="rId37"/>
    <p:sldId id="442" r:id="rId38"/>
    <p:sldId id="443" r:id="rId39"/>
    <p:sldId id="444" r:id="rId40"/>
    <p:sldId id="848" r:id="rId41"/>
    <p:sldId id="445" r:id="rId42"/>
    <p:sldId id="446" r:id="rId43"/>
    <p:sldId id="447" r:id="rId44"/>
    <p:sldId id="849" r:id="rId45"/>
    <p:sldId id="448" r:id="rId46"/>
    <p:sldId id="449" r:id="rId47"/>
    <p:sldId id="450" r:id="rId48"/>
    <p:sldId id="850" r:id="rId49"/>
    <p:sldId id="451" r:id="rId50"/>
    <p:sldId id="452" r:id="rId51"/>
    <p:sldId id="453" r:id="rId52"/>
    <p:sldId id="851" r:id="rId53"/>
    <p:sldId id="454" r:id="rId54"/>
    <p:sldId id="455" r:id="rId55"/>
    <p:sldId id="456" r:id="rId56"/>
    <p:sldId id="852" r:id="rId57"/>
    <p:sldId id="457" r:id="rId58"/>
    <p:sldId id="458" r:id="rId59"/>
    <p:sldId id="459" r:id="rId60"/>
    <p:sldId id="853" r:id="rId61"/>
    <p:sldId id="460" r:id="rId62"/>
    <p:sldId id="461" r:id="rId63"/>
    <p:sldId id="824" r:id="rId64"/>
    <p:sldId id="854" r:id="rId65"/>
    <p:sldId id="825" r:id="rId66"/>
    <p:sldId id="826" r:id="rId67"/>
    <p:sldId id="827" r:id="rId68"/>
    <p:sldId id="855" r:id="rId69"/>
    <p:sldId id="828" r:id="rId70"/>
    <p:sldId id="829" r:id="rId71"/>
    <p:sldId id="465" r:id="rId72"/>
    <p:sldId id="860" r:id="rId73"/>
    <p:sldId id="466" r:id="rId74"/>
    <p:sldId id="467" r:id="rId75"/>
    <p:sldId id="468" r:id="rId76"/>
    <p:sldId id="861" r:id="rId77"/>
    <p:sldId id="469" r:id="rId78"/>
    <p:sldId id="470" r:id="rId79"/>
    <p:sldId id="471" r:id="rId80"/>
    <p:sldId id="862" r:id="rId81"/>
    <p:sldId id="472" r:id="rId82"/>
    <p:sldId id="473" r:id="rId83"/>
    <p:sldId id="474" r:id="rId84"/>
    <p:sldId id="863" r:id="rId85"/>
    <p:sldId id="475" r:id="rId86"/>
    <p:sldId id="476" r:id="rId87"/>
    <p:sldId id="477" r:id="rId88"/>
    <p:sldId id="864" r:id="rId89"/>
    <p:sldId id="534" r:id="rId90"/>
    <p:sldId id="535" r:id="rId91"/>
    <p:sldId id="478" r:id="rId92"/>
    <p:sldId id="865" r:id="rId93"/>
    <p:sldId id="536" r:id="rId94"/>
    <p:sldId id="537" r:id="rId95"/>
    <p:sldId id="479" r:id="rId96"/>
    <p:sldId id="866" r:id="rId97"/>
    <p:sldId id="538" r:id="rId98"/>
    <p:sldId id="539" r:id="rId99"/>
    <p:sldId id="480" r:id="rId100"/>
    <p:sldId id="867" r:id="rId101"/>
    <p:sldId id="540" r:id="rId102"/>
    <p:sldId id="541" r:id="rId103"/>
    <p:sldId id="481" r:id="rId104"/>
    <p:sldId id="869" r:id="rId105"/>
    <p:sldId id="542" r:id="rId106"/>
    <p:sldId id="543" r:id="rId107"/>
    <p:sldId id="482" r:id="rId108"/>
    <p:sldId id="868" r:id="rId109"/>
    <p:sldId id="544" r:id="rId110"/>
    <p:sldId id="545" r:id="rId111"/>
    <p:sldId id="483" r:id="rId112"/>
    <p:sldId id="870" r:id="rId113"/>
    <p:sldId id="546" r:id="rId114"/>
    <p:sldId id="547" r:id="rId115"/>
    <p:sldId id="484" r:id="rId116"/>
    <p:sldId id="871" r:id="rId117"/>
    <p:sldId id="548" r:id="rId118"/>
    <p:sldId id="549" r:id="rId119"/>
    <p:sldId id="485" r:id="rId120"/>
    <p:sldId id="872" r:id="rId121"/>
    <p:sldId id="550" r:id="rId122"/>
    <p:sldId id="551" r:id="rId123"/>
    <p:sldId id="823" r:id="rId12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67" roundtripDataSignature="AMtx7mj1R5tO690/Iu2z+s3x9W/gLPbvf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thamani S" initials="KS" lastIdx="1" clrIdx="0">
    <p:extLst>
      <p:ext uri="{19B8F6BF-5375-455C-9EA6-DF929625EA0E}">
        <p15:presenceInfo xmlns:p15="http://schemas.microsoft.com/office/powerpoint/2012/main" userId="14a67a6ae089e9d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568" Type="http://schemas.openxmlformats.org/officeDocument/2006/relationships/commentAuthors" Target="commentAuthor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569" Type="http://schemas.openxmlformats.org/officeDocument/2006/relationships/presProps" Target="presProps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570" Type="http://schemas.openxmlformats.org/officeDocument/2006/relationships/viewProps" Target="view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57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572" Type="http://schemas.openxmlformats.org/officeDocument/2006/relationships/tableStyles" Target="tableStyles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567" Type="http://customschemas.google.com/relationships/presentationmetadata" Target="meta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2-14T10:18:36.484" idx="1">
    <p:pos x="3133" y="2436"/>
    <p:text/>
    <p:extLst>
      <p:ext uri="{C676402C-5697-4E1C-873F-D02D1690AC5C}">
        <p15:threadingInfo xmlns:p15="http://schemas.microsoft.com/office/powerpoint/2012/main" timeZoneBias="-33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0A5EB-6758-442D-A9EB-A6BB9055E8C1}" type="datetimeFigureOut">
              <a:rPr lang="en-IN" smtClean="0"/>
              <a:t>04-04-2024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47ACAF-F427-4904-B022-32BC5E98149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92984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49625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332152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5002238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93188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1348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64030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93456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854379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094208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15948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884117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1283154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727806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024137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54986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2547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21216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114971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650185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1226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598943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76331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015665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6534966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382547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633443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481394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432059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02386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16278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077942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525936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31199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944456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818884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77074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910484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03640036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181290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7930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4423639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74500411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575553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934477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1029973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2186658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6791828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2112163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442869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40773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086807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25901890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377811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259590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0259110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4981164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783711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76697144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714465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887371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765690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6988313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614071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05691549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114700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67032225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22036690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35256886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8430013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0828817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38429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8714558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3672687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1230315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7760225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8597436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52326673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6876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0580656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0224942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1031268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203871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7629758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29000410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53241134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7558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4" name="Google Shape;14;p1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3" name="Google Shape;73;p17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79" name="Google Shape;79;p1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31522" y="1248508"/>
            <a:ext cx="5322277" cy="442180"/>
          </a:xfrm>
        </p:spPr>
        <p:txBody>
          <a:bodyPr/>
          <a:lstStyle/>
          <a:p>
            <a:r>
              <a:rPr lang="en-US" dirty="0" smtClean="0"/>
              <a:t>M</a:t>
            </a:r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‹#›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881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26" name="Google Shape;26;p16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6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2" name="Google Shape;32;p16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7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39" name="Google Shape;39;p1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7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7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7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7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7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7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7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48" name="Google Shape;48;p17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53" name="Google Shape;53;p17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7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7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7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7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0" name="Google Shape;60;p17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67" name="Google Shape;67;p17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6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6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6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6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pt-BR" smtClean="0"/>
              <a:t>M. MuthuSelvam, Madurai. Cell No: 9842104826</a:t>
            </a:r>
            <a:endParaRPr/>
          </a:p>
        </p:txBody>
      </p:sp>
      <p:sp>
        <p:nvSpPr>
          <p:cNvPr id="10" name="Google Shape;10;p16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slide" Target="slide9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3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5.xml"/><Relationship Id="rId4" Type="http://schemas.openxmlformats.org/officeDocument/2006/relationships/slide" Target="slide106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slide" Target="slide10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slide" Target="slide103.xml"/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7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09.xml"/><Relationship Id="rId4" Type="http://schemas.openxmlformats.org/officeDocument/2006/relationships/slide" Target="slide110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slide" Target="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3.xml"/><Relationship Id="rId4" Type="http://schemas.openxmlformats.org/officeDocument/2006/relationships/slide" Target="slide14.xml"/></Relationships>
</file>

<file path=ppt/slides/_rels/slide110.xml.rels><?xml version="1.0" encoding="UTF-8" standalone="yes"?>
<Relationships xmlns="http://schemas.openxmlformats.org/package/2006/relationships"><Relationship Id="rId3" Type="http://schemas.openxmlformats.org/officeDocument/2006/relationships/slide" Target="slide107.xml"/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3.xml"/><Relationship Id="rId4" Type="http://schemas.openxmlformats.org/officeDocument/2006/relationships/slide" Target="slide114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slide" Target="slide11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4.xml.rels><?xml version="1.0" encoding="UTF-8" standalone="yes"?>
<Relationships xmlns="http://schemas.openxmlformats.org/package/2006/relationships"><Relationship Id="rId3" Type="http://schemas.openxmlformats.org/officeDocument/2006/relationships/slide" Target="slide111.xml"/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5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7.xml"/><Relationship Id="rId4" Type="http://schemas.openxmlformats.org/officeDocument/2006/relationships/slide" Target="slide118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slide" Target="slide115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8.xml.rels><?xml version="1.0" encoding="UTF-8" standalone="yes"?>
<Relationships xmlns="http://schemas.openxmlformats.org/package/2006/relationships"><Relationship Id="rId3" Type="http://schemas.openxmlformats.org/officeDocument/2006/relationships/slide" Target="slide115.xml"/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19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21.xml"/><Relationship Id="rId4" Type="http://schemas.openxmlformats.org/officeDocument/2006/relationships/slide" Target="slide1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1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slide" Target="slide119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3" Type="http://schemas.openxmlformats.org/officeDocument/2006/relationships/slide" Target="slide123.xml"/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2.xml.rels><?xml version="1.0" encoding="UTF-8" standalone="yes"?>
<Relationships xmlns="http://schemas.openxmlformats.org/package/2006/relationships"><Relationship Id="rId3" Type="http://schemas.openxmlformats.org/officeDocument/2006/relationships/slide" Target="slide119.xml"/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7.xml"/><Relationship Id="rId4" Type="http://schemas.openxmlformats.org/officeDocument/2006/relationships/slide" Target="slide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1.xml"/><Relationship Id="rId4" Type="http://schemas.openxmlformats.org/officeDocument/2006/relationships/slide" Target="slide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5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4.xml"/><Relationship Id="rId4" Type="http://schemas.openxmlformats.org/officeDocument/2006/relationships/slide" Target="slide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0.xml"/><Relationship Id="rId4" Type="http://schemas.openxmlformats.org/officeDocument/2006/relationships/slide" Target="slide2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1.xml"/><Relationship Id="rId5" Type="http://schemas.openxmlformats.org/officeDocument/2006/relationships/slide" Target="slide3.xml"/><Relationship Id="rId4" Type="http://schemas.openxmlformats.org/officeDocument/2006/relationships/slide" Target="slide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4.xml"/><Relationship Id="rId4" Type="http://schemas.openxmlformats.org/officeDocument/2006/relationships/slide" Target="slide3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6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37.xml"/><Relationship Id="rId4" Type="http://schemas.openxmlformats.org/officeDocument/2006/relationships/slide" Target="slide3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40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2.xml"/><Relationship Id="rId4" Type="http://schemas.openxmlformats.org/officeDocument/2006/relationships/slide" Target="slide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39.xml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6.xml"/><Relationship Id="rId4" Type="http://schemas.openxmlformats.org/officeDocument/2006/relationships/slide" Target="slide4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" Target="slide43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49.xml"/><Relationship Id="rId4" Type="http://schemas.openxmlformats.org/officeDocument/2006/relationships/slide" Target="slide5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" Target="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" Target="slide47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54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1.xml"/><Relationship Id="rId4" Type="http://schemas.openxmlformats.org/officeDocument/2006/relationships/slide" Target="slide5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51.xml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57.xml"/><Relationship Id="rId4" Type="http://schemas.openxmlformats.org/officeDocument/2006/relationships/slide" Target="slide58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55.xml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2.xml"/><Relationship Id="rId4" Type="http://schemas.openxmlformats.org/officeDocument/2006/relationships/slide" Target="slide6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" Target="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slide" Target="slide59.xml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6.xml"/><Relationship Id="rId4" Type="http://schemas.openxmlformats.org/officeDocument/2006/relationships/slide" Target="slide65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slide" Target="slide63.xml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69.xml"/><Relationship Id="rId4" Type="http://schemas.openxmlformats.org/officeDocument/2006/relationships/slide" Target="slide70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" Target="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.xml"/><Relationship Id="rId4" Type="http://schemas.openxmlformats.org/officeDocument/2006/relationships/slide" Target="slide10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" Target="slide67.xml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3.xml"/><Relationship Id="rId4" Type="http://schemas.openxmlformats.org/officeDocument/2006/relationships/slide" Target="slide74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slide" Target="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slide" Target="slide71.xml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slide" Target="slide78.xml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Relationship Id="rId5" Type="http://schemas.openxmlformats.org/officeDocument/2006/relationships/slide" Target="slide75.xml"/><Relationship Id="rId4" Type="http://schemas.openxmlformats.org/officeDocument/2006/relationships/slide" Target="slide7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slide" Target="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75.xml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1.xml"/><Relationship Id="rId4" Type="http://schemas.openxmlformats.org/officeDocument/2006/relationships/slide" Target="slide8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slide" Target="slide79.xml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slide" Target="slide86.xml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3.xml"/><Relationship Id="rId4" Type="http://schemas.openxmlformats.org/officeDocument/2006/relationships/slide" Target="slide85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83.xml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Relationship Id="rId5" Type="http://schemas.openxmlformats.org/officeDocument/2006/relationships/slide" Target="slide89.xml"/><Relationship Id="rId4" Type="http://schemas.openxmlformats.org/officeDocument/2006/relationships/slide" Target="slide90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slide" Target="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0.xml.rels><?xml version="1.0" encoding="UTF-8" standalone="yes"?>
<Relationships xmlns="http://schemas.openxmlformats.org/package/2006/relationships"><Relationship Id="rId3" Type="http://schemas.openxmlformats.org/officeDocument/2006/relationships/slide" Target="slide87.xml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1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4.xml"/><Relationship Id="rId4" Type="http://schemas.openxmlformats.org/officeDocument/2006/relationships/slide" Target="slide9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slide" Target="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4.xml.rels><?xml version="1.0" encoding="UTF-8" standalone="yes"?>
<Relationships xmlns="http://schemas.openxmlformats.org/package/2006/relationships"><Relationship Id="rId3" Type="http://schemas.openxmlformats.org/officeDocument/2006/relationships/slide" Target="slide91.xml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5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7.xml"/><Relationship Id="rId4" Type="http://schemas.openxmlformats.org/officeDocument/2006/relationships/slide" Target="slide98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slide" Target="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slide" Target="slide99.xml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8.xml.rels><?xml version="1.0" encoding="UTF-8" standalone="yes"?>
<Relationships xmlns="http://schemas.openxmlformats.org/package/2006/relationships"><Relationship Id="rId3" Type="http://schemas.openxmlformats.org/officeDocument/2006/relationships/slide" Target="slide95.xml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slide" Target="slide101.xml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.xml"/><Relationship Id="rId5" Type="http://schemas.openxmlformats.org/officeDocument/2006/relationships/slide" Target="slide99.xml"/><Relationship Id="rId4" Type="http://schemas.openxmlformats.org/officeDocument/2006/relationships/slide" Target="slide10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8F5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/>
          <p:nvPr/>
        </p:nvSpPr>
        <p:spPr>
          <a:xfrm>
            <a:off x="410547" y="213859"/>
            <a:ext cx="5831632" cy="11079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-US" sz="66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+</a:t>
            </a:r>
            <a:r>
              <a:rPr lang="en-US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4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2 </a:t>
            </a:r>
            <a:r>
              <a:rPr lang="ta-IN" sz="4000" b="1" dirty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கணக்குப்பதிவியல்</a:t>
            </a:r>
            <a:r>
              <a:rPr lang="ta-IN" sz="2800" b="1" dirty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87" name="Google Shape;87;p1"/>
          <p:cNvSpPr txBox="1"/>
          <p:nvPr/>
        </p:nvSpPr>
        <p:spPr>
          <a:xfrm>
            <a:off x="4483522" y="3195520"/>
            <a:ext cx="23631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a-IN" sz="8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4563619" y="4902197"/>
            <a:ext cx="7435548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ta-IN" sz="6000" b="1" dirty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ஒரு </a:t>
            </a:r>
            <a:r>
              <a:rPr lang="ta-IN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மதிப்பெண்</a:t>
            </a:r>
            <a:r>
              <a:rPr lang="en-US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6000" b="1" dirty="0" smtClean="0">
                <a:solidFill>
                  <a:srgbClr val="00B0F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தேர்வு</a:t>
            </a:r>
            <a:r>
              <a:rPr lang="ta-IN" sz="6000" b="1" dirty="0" smtClean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ta-IN" sz="9600" b="1" dirty="0">
              <a:solidFill>
                <a:srgbClr val="002060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2" name="Frame 1"/>
          <p:cNvSpPr/>
          <p:nvPr/>
        </p:nvSpPr>
        <p:spPr>
          <a:xfrm>
            <a:off x="6671388" y="513184"/>
            <a:ext cx="5327779" cy="3452326"/>
          </a:xfrm>
          <a:prstGeom prst="frame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>
              <a:solidFill>
                <a:schemeClr val="tx1"/>
              </a:solidFill>
            </a:endParaRPr>
          </a:p>
        </p:txBody>
      </p:sp>
      <p:pic>
        <p:nvPicPr>
          <p:cNvPr id="9" name="Picture 2" descr="Best Courses after 12th Commerce Stream 2022: High Salary Courses - Jobs  Digi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8587" y="942393"/>
            <a:ext cx="4441371" cy="2575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ardrop 2"/>
          <p:cNvSpPr/>
          <p:nvPr/>
        </p:nvSpPr>
        <p:spPr>
          <a:xfrm>
            <a:off x="681135" y="1912776"/>
            <a:ext cx="3974841" cy="4562669"/>
          </a:xfrm>
          <a:prstGeom prst="teardrop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2" name="Picture 4" descr="School Writing Test Learning Lesson, PNG, 4367x3459px, Watercolor, Cartoon,  Flower, Frame, Heart Download Fre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464" y="2796944"/>
            <a:ext cx="3250099" cy="2572335"/>
          </a:xfrm>
          <a:prstGeom prst="rect">
            <a:avLst/>
          </a:prstGeom>
          <a:noFill/>
          <a:ln w="3810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  <a:hlinkClick r:id="rId3" action="ppaction://hlinksldjump"/>
              </a:rPr>
              <a:t>தவறு</a:t>
            </a:r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6077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8660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8595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89872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569170" y="176354"/>
            <a:ext cx="10907485" cy="25752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ஒவ்வொரு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நடுவிலும்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குறிப்பிட்ட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தொகையை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வழக்கமாக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எடுத்துக்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கொள்ளும்போது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அந்த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எடுப்புகள்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கணக்கிடப்படும்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வட்டிக்குரிய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மாதங்கள்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சராசரியாக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782146" y="3020903"/>
            <a:ext cx="2649893" cy="961053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5.5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மாதங்கள்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6792689" y="3000026"/>
            <a:ext cx="3256384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6 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மாதங்கள்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6792689" y="4772479"/>
            <a:ext cx="3069769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6.5 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மாதங்கள்</a:t>
            </a:r>
            <a:endParaRPr lang="ta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1901110" y="4651755"/>
            <a:ext cx="2411963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12 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மாதங்கள்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5123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8187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6121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83904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2001416" y="257607"/>
            <a:ext cx="7800392" cy="91439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பின்வருவனவற்றில்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சரியற்ற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இணை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979712" y="1679509"/>
            <a:ext cx="4068147" cy="1485766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எடுப்புகள்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–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வைக்கப்பட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022911" y="1513383"/>
            <a:ext cx="5164493" cy="18789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–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வைக்கப்பட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513184" y="3733711"/>
            <a:ext cx="4233765" cy="2664181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கடன்மீது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–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பற்று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வைக்கப்பட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5591983" y="3853557"/>
            <a:ext cx="5639946" cy="2544335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–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வைக்கப்பட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3226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950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109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477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188098" y="456098"/>
            <a:ext cx="9815803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தொடக்க நிலை அறிக்கை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வழக்கமாக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தயாரிக்கப்படுவது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045027" y="2309326"/>
            <a:ext cx="3984171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இறுதி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முதல்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கண்டறிய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643396" y="2231798"/>
            <a:ext cx="3968620" cy="1670180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தொடக்க முதல் கண்டறிய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045027" y="4138967"/>
            <a:ext cx="3666931" cy="2244694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அவ்வாண்டின்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கண்டறிய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086668" y="4235417"/>
            <a:ext cx="4917233" cy="200608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அவ்வாண்டின் நட்டம் கண்டறிய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8192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56645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830424" y="361691"/>
            <a:ext cx="10310327" cy="1784351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ஒப்பந்தம்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இல்லாதபோது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தகுதியுடையது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889446" y="2824261"/>
            <a:ext cx="1964097" cy="120365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சம்பளம்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192277" y="2836506"/>
            <a:ext cx="1828801" cy="1116173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கழிவு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595324" y="4594161"/>
            <a:ext cx="2351313" cy="1060189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609321" y="2765362"/>
            <a:ext cx="2337315" cy="141475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0671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93643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596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596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79714" y="11982"/>
            <a:ext cx="10235682" cy="301378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ஊதியம்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கழித்தபின்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உள்ள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ரூ.10,500.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கீதா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என்ற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கழிவுக்குப்பின்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உள்ள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நிகர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இலாபத்தில்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5%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கழிவு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உரியவராயின்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கழிவுத்தொகையை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கண்டறியவும்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903445" y="3590083"/>
            <a:ext cx="2032518" cy="718457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t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ரூ.50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552494" y="3435868"/>
            <a:ext cx="3740020" cy="1003490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ரூ.500</a:t>
            </a: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987421" y="4872854"/>
            <a:ext cx="2967136" cy="979714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t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ரூ.150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494108" y="5187820"/>
            <a:ext cx="1856792" cy="746449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ரூ.550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245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7092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29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8065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Horizontal Scroll 8">
            <a:hlinkClick r:id="rId3" action="ppaction://hlinksldjump"/>
          </p:cNvPr>
          <p:cNvSpPr/>
          <p:nvPr/>
        </p:nvSpPr>
        <p:spPr>
          <a:xfrm>
            <a:off x="1735494" y="389814"/>
            <a:ext cx="8502894" cy="69966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பொருந்தாத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ஒன்றைத்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தேர்ந்தெடுக்கவும்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119</a:t>
            </a:fld>
            <a:endParaRPr lang="ta-IN"/>
          </a:p>
        </p:txBody>
      </p:sp>
      <p:sp>
        <p:nvSpPr>
          <p:cNvPr id="4" name="Rounded Rectangle 3">
            <a:hlinkClick r:id="rId4" action="ppaction://hlinksldjump"/>
          </p:cNvPr>
          <p:cNvSpPr/>
          <p:nvPr/>
        </p:nvSpPr>
        <p:spPr>
          <a:xfrm>
            <a:off x="1268962" y="1679510"/>
            <a:ext cx="4338735" cy="173905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நட்டத்தை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சமமாகப்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பகிர்ந்து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கொள்ள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Snip Single Corner Rectangle 4">
            <a:hlinkClick r:id="rId5" action="ppaction://hlinksldjump"/>
          </p:cNvPr>
          <p:cNvSpPr/>
          <p:nvPr/>
        </p:nvSpPr>
        <p:spPr>
          <a:xfrm>
            <a:off x="6755363" y="1679510"/>
            <a:ext cx="4068147" cy="1739057"/>
          </a:xfrm>
          <a:prstGeom prst="snip1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7%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அனுமதிக்க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Snip Diagonal Corner Rectangle 5">
            <a:hlinkClick r:id="rId4" action="ppaction://hlinksldjump"/>
          </p:cNvPr>
          <p:cNvSpPr/>
          <p:nvPr/>
        </p:nvSpPr>
        <p:spPr>
          <a:xfrm>
            <a:off x="1268962" y="4211802"/>
            <a:ext cx="4338735" cy="1601169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சம்பளம்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அல்லது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ஊதியம்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அனுமதிக்கப்பட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மாட்டாது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Diagonal Corner Rectangle 7">
            <a:hlinkClick r:id="rId4" action="ppaction://hlinksldjump"/>
          </p:cNvPr>
          <p:cNvSpPr/>
          <p:nvPr/>
        </p:nvSpPr>
        <p:spPr>
          <a:xfrm>
            <a:off x="6755363" y="3961946"/>
            <a:ext cx="4068147" cy="1851025"/>
          </a:xfrm>
          <a:prstGeom prst="snip2Diag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கூட்டாளிகளிடமிருந்து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பெற்ற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மீதான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6%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அனுமதிக்க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064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1493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63283" y="40121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546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8558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1789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351" y="460829"/>
            <a:ext cx="10515600" cy="1768021"/>
          </a:xfrm>
        </p:spPr>
        <p:txBody>
          <a:bodyPr>
            <a:normAutofit lnSpcReduction="10000"/>
          </a:bodyPr>
          <a:lstStyle/>
          <a:p>
            <a:pPr algn="ctr"/>
            <a:r>
              <a:rPr lang="ta-IN" sz="6000" dirty="0">
                <a:solidFill>
                  <a:srgbClr val="00206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முதல் இடைப்பருவத் தேர்வில் </a:t>
            </a:r>
            <a:endParaRPr lang="en-US" sz="6000" dirty="0" smtClean="0">
              <a:solidFill>
                <a:srgbClr val="00206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r>
              <a:rPr lang="ta-IN" sz="4800" dirty="0" smtClean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அதிக </a:t>
            </a:r>
            <a:r>
              <a:rPr lang="ta-IN" sz="4800" dirty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மதிப்பெண் </a:t>
            </a:r>
            <a:r>
              <a:rPr lang="ta-IN" sz="4800" dirty="0" smtClean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பெற </a:t>
            </a:r>
            <a:r>
              <a:rPr lang="ta-IN" sz="4800" dirty="0">
                <a:solidFill>
                  <a:srgbClr val="FFFF00"/>
                </a:solidFill>
                <a:latin typeface="TAU-Marutham" panose="020B0604020202020204" pitchFamily="34" charset="0"/>
                <a:cs typeface="TAU-Marutham" panose="020B0604020202020204" pitchFamily="34" charset="0"/>
                <a:hlinkClick r:id="" action="ppaction://hlinkshowjump?jump=endshow"/>
              </a:rPr>
              <a:t>வாழ்த்துக்கள் </a:t>
            </a:r>
            <a:endParaRPr lang="en-US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  <a:p>
            <a:pPr algn="ctr"/>
            <a:endParaRPr lang="en-IN" sz="4800" dirty="0">
              <a:solidFill>
                <a:srgbClr val="FFFF00"/>
              </a:solidFill>
              <a:latin typeface="TAU-Marutham" panose="020B0604020202020204" pitchFamily="34" charset="0"/>
              <a:cs typeface="TAU-Marutham" panose="020B0604020202020204" pitchFamily="34" charset="0"/>
              <a:hlinkClick r:id="" action="ppaction://hlinkshowjump?jump=endshow"/>
            </a:endParaRPr>
          </a:p>
        </p:txBody>
      </p:sp>
      <p:sp>
        <p:nvSpPr>
          <p:cNvPr id="8" name="Text Placeholder 2"/>
          <p:cNvSpPr txBox="1">
            <a:spLocks/>
          </p:cNvSpPr>
          <p:nvPr/>
        </p:nvSpPr>
        <p:spPr>
          <a:xfrm>
            <a:off x="5298233" y="6789511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 algn="ctr">
              <a:buNone/>
            </a:pPr>
            <a:endParaRPr lang="en-US" sz="4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/>
            <a:endParaRPr lang="en-IN" sz="4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pic>
        <p:nvPicPr>
          <p:cNvPr id="9" name="Picture 2" descr="Clapping Hands on Apple iOS 15.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5902" y="2396605"/>
            <a:ext cx="3596498" cy="359650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z="1400" b="1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sz="14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4814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  <a:hlinkClick r:id="rId3" action="ppaction://hlinksldjump"/>
              </a:rPr>
              <a:t>நன்று</a:t>
            </a:r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7186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  <a:hlinkClick r:id="rId3" action="ppaction://hlinksldjump"/>
              </a:rPr>
              <a:t>தவறு</a:t>
            </a:r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0858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639925" y="530744"/>
            <a:ext cx="10551367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பொறுப்புக்களை காட்டிலும் மிகுதியாக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உள்ள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சொத்துக்கள்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460239" y="2841172"/>
            <a:ext cx="1898781" cy="1045028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நட்டம்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4739952" y="2827176"/>
            <a:ext cx="2351314" cy="1073020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ரொக்கம்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8136293" y="2827176"/>
            <a:ext cx="2799184" cy="1119673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4875246" y="4637314"/>
            <a:ext cx="2080726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50770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47871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8700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5595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5802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781439" y="343028"/>
            <a:ext cx="10562252" cy="141825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endParaRPr lang="en-US" sz="32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fontAlgn="t"/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கீழ்க்கண்ட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செலுத்தற்குரிய மாற்றுச்சீட்டு தொடர்பான எந்த விவரம் மொத்தக் கடனீந்தோர் கணக்கிற்கு மாற்றப்படுகிறது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</a:p>
          <a:p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111897" y="2593910"/>
            <a:ext cx="3458548" cy="1503331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செலுத்தற்குரிய மாற்றுச்சீட்டின் தொடக்க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5" action="ppaction://hlinksldjump"/>
          </p:cNvPr>
          <p:cNvSpPr/>
          <p:nvPr/>
        </p:nvSpPr>
        <p:spPr>
          <a:xfrm>
            <a:off x="5840962" y="2593910"/>
            <a:ext cx="4730621" cy="1278293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அவ்வாண்டில் ஏற்கப்பட்ட செலுத்தற்குரிய </a:t>
            </a:r>
            <a:r>
              <a:rPr lang="ta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மாற்றுச்சீட்டு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4" action="ppaction://hlinksldjump"/>
          </p:cNvPr>
          <p:cNvSpPr/>
          <p:nvPr/>
        </p:nvSpPr>
        <p:spPr>
          <a:xfrm>
            <a:off x="1026367" y="4795932"/>
            <a:ext cx="3629608" cy="1306287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செலுத்தற்குரிய மாற்றுச்சீட்டின் இறுதி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6062565" y="4795932"/>
            <a:ext cx="4509018" cy="1243176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செலுத்தற்குரிய மாற்றுச் சீட்டுக்கு ரொக்கம் செலுத்தியது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19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0162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/>
        </p:nvSpPr>
        <p:spPr>
          <a:xfrm>
            <a:off x="1026488" y="894206"/>
            <a:ext cx="3309111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Prepared by ….</a:t>
            </a:r>
            <a:endParaRPr sz="18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 txBox="1"/>
          <p:nvPr/>
        </p:nvSpPr>
        <p:spPr>
          <a:xfrm>
            <a:off x="5617031" y="2677302"/>
            <a:ext cx="5775648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M.MuthuSelvam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Sc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.,M.Com.M.Ed.,</a:t>
            </a:r>
            <a:r>
              <a:rPr lang="en-US" sz="2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M.Phil</a:t>
            </a: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32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PG Asst. in Commerce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MLWA HSS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(Run by Jain Educational &amp; Empowerment Trust)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Madurai 625 001</a:t>
            </a:r>
            <a:endParaRPr lang="en-US" sz="3200" b="1" dirty="0" smtClean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Cell No: 98421 04826</a:t>
            </a:r>
          </a:p>
        </p:txBody>
      </p:sp>
      <p:sp>
        <p:nvSpPr>
          <p:cNvPr id="3" name="Oval 2"/>
          <p:cNvSpPr/>
          <p:nvPr/>
        </p:nvSpPr>
        <p:spPr>
          <a:xfrm>
            <a:off x="270588" y="1996750"/>
            <a:ext cx="5486400" cy="3760237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4102" name="Picture 6" descr="5,506,772 Prepared Images, Stock Photos &amp; Vectors | Shutterstoc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2526" y="2578902"/>
            <a:ext cx="3402524" cy="2595931"/>
          </a:xfrm>
          <a:prstGeom prst="rect">
            <a:avLst/>
          </a:prstGeom>
          <a:noFill/>
          <a:ln w="57150">
            <a:solidFill>
              <a:srgbClr val="FF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5616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96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1288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805543" y="4033408"/>
            <a:ext cx="4729064" cy="200311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b="1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மொத்தக்</a:t>
            </a:r>
            <a:endParaRPr lang="en-US" sz="2800" b="1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கடனாளிகள் </a:t>
            </a:r>
            <a:endParaRPr lang="en-US" sz="2800" b="1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143463" y="1680734"/>
            <a:ext cx="4875990" cy="2032850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பெறுதற்குரிய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மாற்றுச்சீட்டு 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7249887" y="4275638"/>
            <a:ext cx="3498980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செலுத்தற்குரிய மாற்றுச் சீட்டு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329613" y="1887089"/>
            <a:ext cx="2967133" cy="1746397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மொத்த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கடனீந்தோர் 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805543" y="475993"/>
            <a:ext cx="10580914" cy="10332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கடன் விற்பனைத் தொகையை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கணக்கிட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தயாரிக்கப்படுவது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150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341984" y="485192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0783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2206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329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273628" y="71152"/>
            <a:ext cx="9297955" cy="1714499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முழுமை பெறா பதிவேடுகள் தொடர்பான கீழ்க்கண்ட எந்த வாக்கியம் சரியானது அல்ல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559840" y="2167556"/>
            <a:ext cx="3219061" cy="1903444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000" b="1">
                <a:latin typeface="TAU-Marutham" panose="020B0604020202020204" pitchFamily="34" charset="0"/>
                <a:cs typeface="TAU-Marutham" panose="020B0604020202020204" pitchFamily="34" charset="0"/>
              </a:rPr>
              <a:t>இது அனைத்து வகையான அமைப்புகளுக்கும் பொருந்தும்</a:t>
            </a:r>
            <a:r>
              <a:rPr lang="en-IN" sz="2000" b="1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7973784" y="2539738"/>
            <a:ext cx="3200401" cy="136797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இது நடவடிக்கைகளை பதிவு செய்யும் அறிவியல் தன்மையற்ற </a:t>
            </a:r>
            <a:r>
              <a:rPr lang="ta-IN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103527" y="4917231"/>
            <a:ext cx="3317810" cy="1088765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வரி </a:t>
            </a:r>
            <a:r>
              <a:rPr lang="ta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அதிகாரிகள் ஏற்றுக் கொள்வதில்லை</a:t>
            </a:r>
            <a:r>
              <a:rPr lang="en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103527" y="2295330"/>
            <a:ext cx="3545631" cy="1856792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000" dirty="0">
                <a:latin typeface="TAU-Marutham" panose="020B0604020202020204" pitchFamily="34" charset="0"/>
                <a:cs typeface="TAU-Marutham" panose="020B0604020202020204" pitchFamily="34" charset="0"/>
              </a:rPr>
              <a:t>ரொக்கம் மற்றும் ஆள்சார் கணக்குகளுக்கு மட்டும் ஏடுகள் </a:t>
            </a:r>
            <a:r>
              <a:rPr lang="ta-IN" sz="20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பராமரிக்கப்படுகிறது</a:t>
            </a:r>
            <a:endParaRPr lang="en-IN" sz="20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225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7599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29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770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287624" y="3872204"/>
            <a:ext cx="4687888" cy="185679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சிறிய அளவிலான தனி ஆள் </a:t>
            </a:r>
            <a:r>
              <a:rPr lang="ta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வணிகம்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975512" y="1805650"/>
            <a:ext cx="4418790" cy="1742757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அரசு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536093" y="4089254"/>
            <a:ext cx="3774233" cy="1331832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பன்னாட்டு நிறுவனங்கள்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950098" y="2005970"/>
            <a:ext cx="2575249" cy="1439200"/>
          </a:xfrm>
          <a:prstGeom prst="doubleWave">
            <a:avLst>
              <a:gd name="adj1" fmla="val 12500"/>
              <a:gd name="adj2" fmla="val 0"/>
            </a:avLst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நிறுமம்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772886" y="345343"/>
            <a:ext cx="10580914" cy="103327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முழுமை பெறா பதிவேடுகளை பொதுவாக பராமரித்து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5755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045030" y="209811"/>
            <a:ext cx="10534260" cy="160032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உரிமையாளரின் சொத்துகள்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.85,000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US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பொறுப்புகள்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.21,000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எனில் அவருடைய முதல்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தொகை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735493" y="2533260"/>
            <a:ext cx="217403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 64000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979299" y="2444617"/>
            <a:ext cx="2537925" cy="1282961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.85,000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212982" y="4525346"/>
            <a:ext cx="3219059" cy="131561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    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 106000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6274837" y="4362058"/>
            <a:ext cx="3946848" cy="1842797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 21000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1471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646553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7359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9832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73225" y="1"/>
            <a:ext cx="11168742" cy="202545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t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தொடக்க முதல்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10,000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அவ்வாண்டின் எடுப்புகள்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.6,000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அவ்வாண்டின் இலாபம்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.2,000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 கொண்டு வந்த கூடுதல் முதல்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3,000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எனில் இறுதி முதல் காணவும்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26771" y="2363561"/>
            <a:ext cx="2528596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11,000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909319" y="2058566"/>
            <a:ext cx="3802224" cy="18789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4" action="ppaction://hlinksldjump"/>
          </p:cNvPr>
          <p:cNvSpPr/>
          <p:nvPr/>
        </p:nvSpPr>
        <p:spPr>
          <a:xfrm>
            <a:off x="1555881" y="4029657"/>
            <a:ext cx="3769567" cy="198858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21,000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887617" y="4310743"/>
            <a:ext cx="5411755" cy="1604864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9,000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83649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7744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4986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3173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45233" y="401216"/>
            <a:ext cx="11430000" cy="1343609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t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கடனாளிகள் தொடக்க இருப்பு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30,000,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பெற்ற ரொக்கம்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.1,00,000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கடன் விற்பனை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.90,000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கடனாளிகள் இறுதி இருப்பு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858416" y="2332653"/>
            <a:ext cx="3582955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20,000</a:t>
            </a:r>
            <a:endParaRPr lang="en-IN" sz="2800" dirty="0">
              <a:solidFill>
                <a:schemeClr val="tx1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6319935" y="2286000"/>
            <a:ext cx="3666930" cy="1362269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30,000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455575" y="4632649"/>
            <a:ext cx="3442996" cy="1315616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1,30,000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7016619" y="4973216"/>
            <a:ext cx="2593911" cy="923731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39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8774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74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12843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20602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3091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576874" y="550506"/>
            <a:ext cx="9069354" cy="1219985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பெறுதல்கள் மற்றும் செலுத்துதல்கள் கணக்கு ஒரு 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774440" y="2677889"/>
            <a:ext cx="3498979" cy="139026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01606" y="2668558"/>
            <a:ext cx="3200401" cy="139959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ஆள்சார்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404050" y="4898571"/>
            <a:ext cx="3415002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பிரதிநிதித்துவ ஆள்சார் 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562669" y="2690717"/>
            <a:ext cx="3097764" cy="137743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பெயரளவு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032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8710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27450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8750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390264" y="534177"/>
            <a:ext cx="9321279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பெறுதல்கள் மற்றும் செலுத்தல்கள் கணக்கில் பதிவு செய்யப்படும் பெறுதல்கள் மற்றும் செலுத்தல்கள்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............... </a:t>
            </a:r>
          </a:p>
        </p:txBody>
      </p:sp>
      <p:sp>
        <p:nvSpPr>
          <p:cNvPr id="7" name="Snip Single Corner Rectangle 6">
            <a:hlinkClick r:id="rId4" action="ppaction://hlinksldjump"/>
          </p:cNvPr>
          <p:cNvSpPr/>
          <p:nvPr/>
        </p:nvSpPr>
        <p:spPr>
          <a:xfrm>
            <a:off x="1026366" y="2645227"/>
            <a:ext cx="4161453" cy="1012371"/>
          </a:xfrm>
          <a:prstGeom prst="snip1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 தன்மை மட்டும்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உடையது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Snip Same Side Corner Rectangle 7">
            <a:hlinkClick r:id="rId4" action="ppaction://hlinksldjump"/>
          </p:cNvPr>
          <p:cNvSpPr/>
          <p:nvPr/>
        </p:nvSpPr>
        <p:spPr>
          <a:xfrm>
            <a:off x="7361853" y="2575247"/>
            <a:ext cx="3349690" cy="1082351"/>
          </a:xfrm>
          <a:prstGeom prst="snip2Same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முதலினத் தன்மை மட்டும்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உடையது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Snip Diagonal Corner Rectangle 8">
            <a:hlinkClick r:id="rId5" action="ppaction://hlinksldjump"/>
          </p:cNvPr>
          <p:cNvSpPr/>
          <p:nvPr/>
        </p:nvSpPr>
        <p:spPr>
          <a:xfrm>
            <a:off x="6204860" y="4373721"/>
            <a:ext cx="5327779" cy="1087018"/>
          </a:xfrm>
          <a:prstGeom prst="snip2Diag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வருவாயினம் மட்டும் முதலின தன்மை </a:t>
            </a:r>
            <a:r>
              <a:rPr lang="ta-IN" sz="2800" b="1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உடையது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Round Diagonal Corner Rectangle 9">
            <a:hlinkClick r:id="rId4" action="ppaction://hlinksldjump"/>
          </p:cNvPr>
          <p:cNvSpPr/>
          <p:nvPr/>
        </p:nvSpPr>
        <p:spPr>
          <a:xfrm>
            <a:off x="881743" y="4359727"/>
            <a:ext cx="4450701" cy="1101012"/>
          </a:xfrm>
          <a:prstGeom prst="round2Diag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மேற்கண்ட எதுவுமில்லை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178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8808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49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6129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1915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867747" y="4264089"/>
            <a:ext cx="4086808" cy="1894112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>
                <a:latin typeface="TAU-Marutham" panose="020B0604020202020204" pitchFamily="34" charset="0"/>
                <a:cs typeface="TAU-Marutham" panose="020B0604020202020204" pitchFamily="34" charset="0"/>
              </a:rPr>
              <a:t>அந்த ஆண்டில் ஏற்பட்ட நட்டம்</a:t>
            </a:r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5828928" y="1931437"/>
            <a:ext cx="4875990" cy="2035643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endParaRPr lang="en-US" sz="2800" b="1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அந்நாளைய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ரொக்கம் மற்றும் வங்கி இருப்பு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503437" y="4087312"/>
            <a:ext cx="3331029" cy="1707000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அந்த ஆண்டின் மொத்த ரொக்க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செலுத்தல்கள்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3" action="ppaction://hlinksldjump"/>
          </p:cNvPr>
          <p:cNvSpPr/>
          <p:nvPr/>
        </p:nvSpPr>
        <p:spPr>
          <a:xfrm>
            <a:off x="867747" y="2015411"/>
            <a:ext cx="4525347" cy="1800809"/>
          </a:xfrm>
          <a:prstGeom prst="doubleWave">
            <a:avLst>
              <a:gd name="adj1" fmla="val 6250"/>
              <a:gd name="adj2" fmla="val -1649"/>
            </a:avLst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அந்த ஆண்டில் செலவுகளைக் காட்டிலும்</a:t>
            </a:r>
            <a:r>
              <a:rPr lang="en-US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மிகுதியான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வருமானம்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531845" y="531844"/>
            <a:ext cx="11103428" cy="116619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பெறுதல்கள் மட்டும் செலுத்தல்கள் கணக்கின் இருப்புக் காட்டுவது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......................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5191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259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2346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6755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847461" y="625792"/>
            <a:ext cx="8304245" cy="1035704"/>
          </a:xfrm>
          <a:prstGeom prst="wave">
            <a:avLst>
              <a:gd name="adj1" fmla="val 12500"/>
              <a:gd name="adj2" fmla="val 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வருவாய் மற்றும் செலவினக் கணக்கு ஒரு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............. </a:t>
            </a: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07706" y="2929811"/>
            <a:ext cx="2855167" cy="1166327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 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028991" y="2883157"/>
            <a:ext cx="2822512" cy="1119676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பெயரளவு 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343398" y="4758613"/>
            <a:ext cx="3415002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பிரதிநிதித்துவ ஆள்சார் 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688630" y="3029535"/>
            <a:ext cx="2514603" cy="1066603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ஆள்சார்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கணக்கு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39578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8853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6502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5927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884853" y="592492"/>
            <a:ext cx="10422294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வருவாய் மட்டும் செலவினக் கணக்கு தயாரிக்கப்படுவதன் மூலம் கண்டறியப்படுவது 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184988" y="2332653"/>
            <a:ext cx="3582955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உபரி அல்லது பற்றாக்குறை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523722" y="2211354"/>
            <a:ext cx="5514392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 மற்றும்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நட்டம்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324947" y="4282751"/>
            <a:ext cx="4655976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நிதிநிலை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5" action="ppaction://hlinksldjump"/>
          </p:cNvPr>
          <p:cNvSpPr/>
          <p:nvPr/>
        </p:nvSpPr>
        <p:spPr>
          <a:xfrm>
            <a:off x="7100595" y="4674637"/>
            <a:ext cx="3461657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ரொக்கம் மற்றும் வங்கி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இருப்பு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59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496299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361820" y="450006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b="1" dirty="0" smtClean="0"/>
              <a:t>M. MuthuSelvam, Madurai. Cell No: 9842104826</a:t>
            </a:r>
            <a:endParaRPr lang="pt-BR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40121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2884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21597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2116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96820" y="485191"/>
            <a:ext cx="10198360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பின்வருவனவற்றில் எது வருவாய் மற்றும் செலவினக் கணக்கில் பதியப்படுவவில்லை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926771" y="2363561"/>
            <a:ext cx="2841172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அறைகலன் விற்றத் தொகை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5" action="ppaction://hlinksldjump"/>
          </p:cNvPr>
          <p:cNvSpPr/>
          <p:nvPr/>
        </p:nvSpPr>
        <p:spPr>
          <a:xfrm>
            <a:off x="6909319" y="2058566"/>
            <a:ext cx="3802224" cy="1878952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பழைய செய்தித்தாள்கள்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விற்றது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1555881" y="4029657"/>
            <a:ext cx="3769567" cy="2557755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 </a:t>
            </a:r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விற்பனை மீதான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நட்டம்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5" action="ppaction://hlinksldjump"/>
          </p:cNvPr>
          <p:cNvSpPr/>
          <p:nvPr/>
        </p:nvSpPr>
        <p:spPr>
          <a:xfrm>
            <a:off x="5887618" y="4185946"/>
            <a:ext cx="5411755" cy="2146041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செயலாளருக்கு வழங்கிய மதிப்பூதியம்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 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71542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38639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3587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25315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1430694" y="688262"/>
            <a:ext cx="9654074" cy="949521"/>
          </a:xfrm>
          <a:prstGeom prst="wave">
            <a:avLst>
              <a:gd name="adj1" fmla="val 12500"/>
              <a:gd name="adj2" fmla="val 1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நடப்பாண்டில்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பெறவேண்டிய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சந்தா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இன்னும்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பெறாதது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07706" y="2901821"/>
            <a:ext cx="3265713" cy="139959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பொறுப்பு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374222" y="2901820"/>
            <a:ext cx="2939141" cy="124097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385384" y="4644183"/>
            <a:ext cx="3876871" cy="1268963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தவிர்க்கப்பட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வேண்டிய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ஒன்று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4861248" y="3029535"/>
            <a:ext cx="2925145" cy="1113257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3853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74343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69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5779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3259494" y="620551"/>
            <a:ext cx="5673012" cy="853744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நிலை அறிக்கை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35700" y="1931438"/>
            <a:ext cx="3732244" cy="1836962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வருமானம் மற்றும் செலவுகள்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அறிக்கை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1250302" y="4362579"/>
            <a:ext cx="3694922" cy="1399592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b="1" dirty="0">
                <a:latin typeface="TAU-Marutham" panose="020B0604020202020204" pitchFamily="34" charset="0"/>
                <a:cs typeface="TAU-Marutham" panose="020B0604020202020204" pitchFamily="34" charset="0"/>
              </a:rPr>
              <a:t>சொத்துக்கள் மற்றும் பொறுப்புகள் அறிக்கை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6161314" y="4362579"/>
            <a:ext cx="3984172" cy="1428227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கடன் நடவடிக்கைகளின் தொகுப்பு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4" action="ppaction://hlinksldjump"/>
          </p:cNvPr>
          <p:cNvSpPr/>
          <p:nvPr/>
        </p:nvSpPr>
        <p:spPr>
          <a:xfrm>
            <a:off x="5868954" y="2039839"/>
            <a:ext cx="4309188" cy="1552448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endParaRPr lang="en-US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ரொக்க நடவடிக்கைகளின் தொகுப்பு</a:t>
            </a:r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M. MuthuSelvam, Madurai. Cell No: 9842104826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</a:t>
            </a:fld>
            <a:endParaRPr lang="ta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97915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3415003" y="895738"/>
            <a:ext cx="4030825" cy="849092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உயில் கொடை </a:t>
            </a:r>
            <a:r>
              <a:rPr lang="ta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ஒரு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05374" y="2626507"/>
            <a:ext cx="2929811" cy="1444041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Trapezoid 4">
            <a:hlinkClick r:id="rId4" action="ppaction://hlinksldjump"/>
          </p:cNvPr>
          <p:cNvSpPr/>
          <p:nvPr/>
        </p:nvSpPr>
        <p:spPr>
          <a:xfrm>
            <a:off x="8131627" y="2788692"/>
            <a:ext cx="2099388" cy="1119673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4" action="ppaction://hlinksldjump"/>
          </p:cNvPr>
          <p:cNvSpPr/>
          <p:nvPr/>
        </p:nvSpPr>
        <p:spPr>
          <a:xfrm>
            <a:off x="4413378" y="4497357"/>
            <a:ext cx="2715210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627983" y="2765362"/>
            <a:ext cx="2146041" cy="1302788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 வரவு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157102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541037" y="513185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9773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46128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66484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92898" y="4189445"/>
            <a:ext cx="3377682" cy="1539551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6447453" y="2508606"/>
            <a:ext cx="3881535" cy="1462196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வருவாயின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32645" y="4301412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 செலவு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492898" y="2508606"/>
            <a:ext cx="2967133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முதலின 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வரவு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974304" y="569166"/>
            <a:ext cx="10300996" cy="73699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ஒரு குறிப்பிட்ட நோக்கத்திற்காக பெற்ற நன்கொடை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.................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096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016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86589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86071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382555" y="95772"/>
            <a:ext cx="11056776" cy="339634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fontAlgn="ctr"/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ஒரு மன்றத்தில் உள்ள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500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உறுப்பினர்கள் ஆண்டு சந்தாவாக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.100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செலுத்துகின்றன நடப்பாண்டில் கூடியுள்ள சந்தா இன்னும் பெறாததால்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200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முன்கூட்டியே பெற்ற சந்தா ரூ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. 300 </a:t>
            </a:r>
            <a:r>
              <a:rPr lang="ta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வருவாய் மற்றும் செலவினக் கணக்கில் காட்டப்பட வேண்டிய சந்தா தொகையினை கண்டறியவும்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1800815" y="3717152"/>
            <a:ext cx="2164698" cy="681133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.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49,900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4" action="ppaction://hlinksldjump"/>
          </p:cNvPr>
          <p:cNvSpPr/>
          <p:nvPr/>
        </p:nvSpPr>
        <p:spPr>
          <a:xfrm>
            <a:off x="6609183" y="3544402"/>
            <a:ext cx="3088433" cy="10776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ctr"/>
            <a:r>
              <a:rPr lang="ta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.50,200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5" action="ppaction://hlinksldjump"/>
          </p:cNvPr>
          <p:cNvSpPr/>
          <p:nvPr/>
        </p:nvSpPr>
        <p:spPr>
          <a:xfrm>
            <a:off x="1884783" y="4963887"/>
            <a:ext cx="3200401" cy="942391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ctr"/>
            <a:r>
              <a:rPr lang="ta-IN" sz="280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IN" sz="2800">
                <a:latin typeface="TAU-Marutham" panose="020B0604020202020204" pitchFamily="34" charset="0"/>
                <a:cs typeface="TAU-Marutham" panose="020B0604020202020204" pitchFamily="34" charset="0"/>
              </a:rPr>
              <a:t>.50,000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7231224" y="5214579"/>
            <a:ext cx="2108717" cy="611157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ரூ</a:t>
            </a:r>
            <a:r>
              <a:rPr lang="en-US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.</a:t>
            </a:r>
            <a:r>
              <a:rPr lang="ta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49,800</a:t>
            </a:r>
            <a:endParaRPr lang="en-IN" sz="2800" dirty="0">
              <a:solidFill>
                <a:schemeClr val="bg1"/>
              </a:solidFill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79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7160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5640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53952" y="391886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50257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4050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624428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399592" y="4357397"/>
            <a:ext cx="3610947" cy="1698171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மேற்கூறிய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எதுவுமில்லை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3" action="ppaction://hlinksldjump"/>
          </p:cNvPr>
          <p:cNvSpPr/>
          <p:nvPr/>
        </p:nvSpPr>
        <p:spPr>
          <a:xfrm>
            <a:off x="5975512" y="2489759"/>
            <a:ext cx="4518722" cy="1410309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விகிதத்தில்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3" action="ppaction://hlinksldjump"/>
          </p:cNvPr>
          <p:cNvSpPr/>
          <p:nvPr/>
        </p:nvSpPr>
        <p:spPr>
          <a:xfrm>
            <a:off x="6965909" y="4357397"/>
            <a:ext cx="3027177" cy="180080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சமமான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மற்றும்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விகிதத்தில்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716832" y="2620573"/>
            <a:ext cx="3116424" cy="1279495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சமமான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விகிதத்தில்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535764" y="270588"/>
            <a:ext cx="11080847" cy="1375982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ஒப்பாவணம்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இல்லாத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நிலையில்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நிறுவனத்தின்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கூட்டாளிகளுக்கிடையே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பகிர்ந்தளிக்கப்படுவது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5657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55573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77695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34450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1287624" y="298579"/>
            <a:ext cx="10282335" cy="1324947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கூட்டாளிகளுக்கிடையே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ஒப்பந்தம்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இல்லாதபோது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 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Plaque 2">
            <a:hlinkClick r:id="rId4" action="ppaction://hlinksldjump"/>
          </p:cNvPr>
          <p:cNvSpPr/>
          <p:nvPr/>
        </p:nvSpPr>
        <p:spPr>
          <a:xfrm>
            <a:off x="1301623" y="2164707"/>
            <a:ext cx="3242388" cy="1268963"/>
          </a:xfrm>
          <a:prstGeom prst="plaqu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வீதத்தில்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வழங்கப்படும்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Smiley Face 3">
            <a:hlinkClick r:id="rId4" action="ppaction://hlinksldjump"/>
          </p:cNvPr>
          <p:cNvSpPr/>
          <p:nvPr/>
        </p:nvSpPr>
        <p:spPr>
          <a:xfrm>
            <a:off x="6428791" y="2022732"/>
            <a:ext cx="3396343" cy="1378010"/>
          </a:xfrm>
          <a:prstGeom prst="smileyFac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5 %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வழங்கப்படும்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5" name="Heart 4">
            <a:hlinkClick r:id="rId5" action="ppaction://hlinksldjump"/>
          </p:cNvPr>
          <p:cNvSpPr/>
          <p:nvPr/>
        </p:nvSpPr>
        <p:spPr>
          <a:xfrm>
            <a:off x="725456" y="3704709"/>
            <a:ext cx="5171491" cy="2346647"/>
          </a:xfrm>
          <a:prstGeom prst="hear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வழங்கப்படுவதில்லை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Diamond 5">
            <a:hlinkClick r:id="rId4" action="ppaction://hlinksldjump"/>
          </p:cNvPr>
          <p:cNvSpPr/>
          <p:nvPr/>
        </p:nvSpPr>
        <p:spPr>
          <a:xfrm>
            <a:off x="6316825" y="3799948"/>
            <a:ext cx="4310743" cy="2358256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6%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வழங்கப்படும்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90474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09905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89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705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0655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90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720181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ave 1">
            <a:hlinkClick r:id="rId3" action="ppaction://hlinksldjump"/>
          </p:cNvPr>
          <p:cNvSpPr/>
          <p:nvPr/>
        </p:nvSpPr>
        <p:spPr>
          <a:xfrm>
            <a:off x="539621" y="186612"/>
            <a:ext cx="11112758" cy="2550757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கூட்டாளிகளிடமிருந்து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கடன்கள்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பெற்றிருந்தால்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அக்கடன்களுக்கு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இந்திய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கூட்டாண்மைச்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சட்டம்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1932 –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ன்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படி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வழங்கப்படும்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வீதம்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Teardrop 2">
            <a:hlinkClick r:id="rId4" action="ppaction://hlinksldjump"/>
          </p:cNvPr>
          <p:cNvSpPr/>
          <p:nvPr/>
        </p:nvSpPr>
        <p:spPr>
          <a:xfrm>
            <a:off x="1035699" y="2873829"/>
            <a:ext cx="2789851" cy="1562877"/>
          </a:xfrm>
          <a:prstGeom prst="teardrop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6%</a:t>
            </a:r>
          </a:p>
        </p:txBody>
      </p:sp>
      <p:sp>
        <p:nvSpPr>
          <p:cNvPr id="5" name="Trapezoid 4">
            <a:hlinkClick r:id="rId5" action="ppaction://hlinksldjump"/>
          </p:cNvPr>
          <p:cNvSpPr/>
          <p:nvPr/>
        </p:nvSpPr>
        <p:spPr>
          <a:xfrm>
            <a:off x="8229600" y="3100939"/>
            <a:ext cx="2369976" cy="1238121"/>
          </a:xfrm>
          <a:prstGeom prst="trapezoid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12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Parallelogram 5">
            <a:hlinkClick r:id="rId5" action="ppaction://hlinksldjump"/>
          </p:cNvPr>
          <p:cNvSpPr/>
          <p:nvPr/>
        </p:nvSpPr>
        <p:spPr>
          <a:xfrm>
            <a:off x="4413378" y="4702630"/>
            <a:ext cx="2687218" cy="979714"/>
          </a:xfrm>
          <a:prstGeom prst="parallelogram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5%</a:t>
            </a:r>
          </a:p>
        </p:txBody>
      </p:sp>
      <p:sp>
        <p:nvSpPr>
          <p:cNvPr id="7" name="Teardrop 6">
            <a:hlinkClick r:id="rId5" action="ppaction://hlinksldjump"/>
          </p:cNvPr>
          <p:cNvSpPr/>
          <p:nvPr/>
        </p:nvSpPr>
        <p:spPr>
          <a:xfrm>
            <a:off x="4413378" y="3003292"/>
            <a:ext cx="2752531" cy="1433414"/>
          </a:xfrm>
          <a:prstGeom prst="teardrop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ஆண்டுக்கு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8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%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91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579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25960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92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028430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93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82820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94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107537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>
            <a:hlinkClick r:id="rId3" action="ppaction://hlinksldjump"/>
          </p:cNvPr>
          <p:cNvSpPr/>
          <p:nvPr/>
        </p:nvSpPr>
        <p:spPr>
          <a:xfrm>
            <a:off x="923731" y="391884"/>
            <a:ext cx="10356980" cy="128762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பின்வருவனவற்றில்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இலாபநட்டப்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பகிர்வு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காட்டப்படும்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Octagon 6">
            <a:hlinkClick r:id="rId4" action="ppaction://hlinksldjump"/>
          </p:cNvPr>
          <p:cNvSpPr/>
          <p:nvPr/>
        </p:nvSpPr>
        <p:spPr>
          <a:xfrm>
            <a:off x="858416" y="2332653"/>
            <a:ext cx="3582955" cy="1362269"/>
          </a:xfrm>
          <a:prstGeom prst="octag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அலுவலகச்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செலவுகள்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iamond 7">
            <a:hlinkClick r:id="rId5" action="ppaction://hlinksldjump"/>
          </p:cNvPr>
          <p:cNvSpPr/>
          <p:nvPr/>
        </p:nvSpPr>
        <p:spPr>
          <a:xfrm>
            <a:off x="5225143" y="2491273"/>
            <a:ext cx="5514392" cy="1884783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கூட்டாளியின்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ஊதியம்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Right Triangle 8">
            <a:hlinkClick r:id="rId4" action="ppaction://hlinksldjump"/>
          </p:cNvPr>
          <p:cNvSpPr/>
          <p:nvPr/>
        </p:nvSpPr>
        <p:spPr>
          <a:xfrm>
            <a:off x="1184988" y="4348065"/>
            <a:ext cx="4655976" cy="1642188"/>
          </a:xfrm>
          <a:prstGeom prst="rt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பணியாளர்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ஊதியம்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10" name="Parallelogram 9">
            <a:hlinkClick r:id="rId4" action="ppaction://hlinksldjump"/>
          </p:cNvPr>
          <p:cNvSpPr/>
          <p:nvPr/>
        </p:nvSpPr>
        <p:spPr>
          <a:xfrm>
            <a:off x="6652727" y="4702627"/>
            <a:ext cx="3853541" cy="1250302"/>
          </a:xfrm>
          <a:prstGeom prst="parallelogram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வங்கிக்கடன்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மீதான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95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7795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en-IN"/>
          </a:p>
        </p:txBody>
      </p:sp>
      <p:sp>
        <p:nvSpPr>
          <p:cNvPr id="5" name="Quad Arrow 4">
            <a:hlinkClick r:id="rId2" action="ppaction://hlinksldjump"/>
          </p:cNvPr>
          <p:cNvSpPr/>
          <p:nvPr/>
        </p:nvSpPr>
        <p:spPr>
          <a:xfrm>
            <a:off x="2463282" y="419878"/>
            <a:ext cx="7109926" cy="5710333"/>
          </a:xfrm>
          <a:prstGeom prst="quadArrow">
            <a:avLst/>
          </a:prstGeom>
          <a:solidFill>
            <a:srgbClr val="FF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 spc="50" dirty="0" smtClean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WRONG </a:t>
            </a:r>
            <a:r>
              <a:rPr lang="en-US" sz="3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CLICK</a:t>
            </a:r>
          </a:p>
          <a:p>
            <a:pPr algn="ctr"/>
            <a:endParaRPr lang="en-IN" sz="3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96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392342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">
            <a:hlinkClick r:id="rId3" action="ppaction://hlinksldjump"/>
          </p:cNvPr>
          <p:cNvSpPr/>
          <p:nvPr/>
        </p:nvSpPr>
        <p:spPr>
          <a:xfrm>
            <a:off x="7621052" y="4647469"/>
            <a:ext cx="4139381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57150" cap="flat" cmpd="sng">
            <a:solidFill>
              <a:srgbClr val="00B0F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28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நன்று </a:t>
            </a:r>
          </a:p>
          <a:p>
            <a:pPr lvl="0" algn="ctr"/>
            <a:r>
              <a:rPr lang="ta-IN" sz="2400" b="1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அடுத்த வினா முயற்சி செய்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pic>
        <p:nvPicPr>
          <p:cNvPr id="2050" name="Picture 2" descr="emoji® – The Official Brand | Just Right Fac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3" y="563182"/>
            <a:ext cx="5667375" cy="5667376"/>
          </a:xfrm>
          <a:prstGeom prst="rect">
            <a:avLst/>
          </a:prstGeom>
          <a:noFill/>
          <a:ln w="57150">
            <a:solidFill>
              <a:srgbClr val="00206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97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247569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">
            <a:hlinkClick r:id="rId3" action="ppaction://hlinksldjump"/>
          </p:cNvPr>
          <p:cNvSpPr/>
          <p:nvPr/>
        </p:nvSpPr>
        <p:spPr>
          <a:xfrm flipH="1">
            <a:off x="438491" y="4490733"/>
            <a:ext cx="3676357" cy="1784555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1"/>
          </a:solidFill>
          <a:ln w="28575" cap="flat" cmpd="sng">
            <a:solidFill>
              <a:srgbClr val="0070C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ta-IN" sz="4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தவறு </a:t>
            </a:r>
          </a:p>
          <a:p>
            <a:pPr lvl="0" algn="ctr"/>
            <a:r>
              <a:rPr lang="ta-IN" sz="2400" b="1" u="sng" dirty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மீண்டும் முயற்சி செய் </a:t>
            </a:r>
            <a:r>
              <a:rPr lang="ta-IN" sz="2400" b="1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r>
              <a:rPr lang="ta-IN" sz="800" dirty="0" smtClean="0">
                <a:solidFill>
                  <a:schemeClr val="dk1"/>
                </a:solidFill>
                <a:latin typeface="TAU-Marutham" panose="020B0604020202020204" pitchFamily="34" charset="0"/>
                <a:ea typeface="Calibri"/>
                <a:cs typeface="TAU-Marutham" panose="020B0604020202020204" pitchFamily="34" charset="0"/>
                <a:sym typeface="Calibri"/>
              </a:rPr>
              <a:t> </a:t>
            </a:r>
            <a:endParaRPr sz="800" dirty="0">
              <a:solidFill>
                <a:schemeClr val="dk1"/>
              </a:solidFill>
              <a:latin typeface="TAU-Marutham" panose="020B0604020202020204" pitchFamily="34" charset="0"/>
              <a:ea typeface="Calibri"/>
              <a:cs typeface="TAU-Marutham" panose="020B0604020202020204" pitchFamily="34" charset="0"/>
              <a:sym typeface="Calibri"/>
            </a:endParaRPr>
          </a:p>
        </p:txBody>
      </p:sp>
      <p:sp>
        <p:nvSpPr>
          <p:cNvPr id="5" name="Hexagon 4"/>
          <p:cNvSpPr/>
          <p:nvPr/>
        </p:nvSpPr>
        <p:spPr>
          <a:xfrm>
            <a:off x="2276670" y="615821"/>
            <a:ext cx="7819053" cy="3526972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391" y="886411"/>
            <a:ext cx="5979489" cy="2887927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98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05491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5F7FC"/>
            </a:gs>
            <a:gs pos="36000">
              <a:srgbClr val="A9BEE4"/>
            </a:gs>
            <a:gs pos="69000">
              <a:srgbClr val="FFC000"/>
            </a:gs>
            <a:gs pos="100000">
              <a:srgbClr val="C5D3ED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art 3">
            <a:hlinkClick r:id="rId3" action="ppaction://hlinksldjump"/>
          </p:cNvPr>
          <p:cNvSpPr/>
          <p:nvPr/>
        </p:nvSpPr>
        <p:spPr>
          <a:xfrm>
            <a:off x="1427585" y="3845599"/>
            <a:ext cx="3713582" cy="2070009"/>
          </a:xfrm>
          <a:prstGeom prst="hear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endParaRPr lang="en-IN" sz="2800" dirty="0" smtClean="0">
              <a:latin typeface="TAU-Marutham" panose="020B0604020202020204" pitchFamily="34" charset="0"/>
              <a:cs typeface="TAU-Marutham" panose="020B0604020202020204" pitchFamily="34" charset="0"/>
            </a:endParaRPr>
          </a:p>
          <a:p>
            <a:pPr algn="ctr" fontAlgn="t"/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கூடுதல்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கொண்டு</a:t>
            </a:r>
            <a:r>
              <a:rPr lang="en-IN" sz="28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வந்தது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6" name="7-Point Star 5">
            <a:hlinkClick r:id="rId4" action="ppaction://hlinksldjump"/>
          </p:cNvPr>
          <p:cNvSpPr/>
          <p:nvPr/>
        </p:nvSpPr>
        <p:spPr>
          <a:xfrm>
            <a:off x="6214188" y="2492660"/>
            <a:ext cx="3573625" cy="1306286"/>
          </a:xfrm>
          <a:prstGeom prst="star7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7" name="Bevel 6">
            <a:hlinkClick r:id="rId4" action="ppaction://hlinksldjump"/>
          </p:cNvPr>
          <p:cNvSpPr/>
          <p:nvPr/>
        </p:nvSpPr>
        <p:spPr>
          <a:xfrm>
            <a:off x="6652728" y="4483358"/>
            <a:ext cx="3135085" cy="1315617"/>
          </a:xfrm>
          <a:prstGeom prst="bevel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எடுப்புகள்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மீது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வட்டி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8" name="Double Wave 7">
            <a:hlinkClick r:id="rId4" action="ppaction://hlinksldjump"/>
          </p:cNvPr>
          <p:cNvSpPr/>
          <p:nvPr/>
        </p:nvSpPr>
        <p:spPr>
          <a:xfrm>
            <a:off x="1427585" y="2601038"/>
            <a:ext cx="2836506" cy="803819"/>
          </a:xfrm>
          <a:prstGeom prst="doubleWave">
            <a:avLst/>
          </a:prstGeom>
          <a:ln w="57150">
            <a:solidFill>
              <a:schemeClr val="bg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/>
            <a:r>
              <a:rPr lang="en-IN" sz="28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இலாபப்</a:t>
            </a:r>
            <a:r>
              <a:rPr lang="en-IN" sz="28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28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பகிர்வு</a:t>
            </a:r>
            <a:endParaRPr lang="en-IN" sz="28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9" name="Horizontal Scroll 8">
            <a:hlinkClick r:id="rId5" action="ppaction://hlinksldjump"/>
          </p:cNvPr>
          <p:cNvSpPr/>
          <p:nvPr/>
        </p:nvSpPr>
        <p:spPr>
          <a:xfrm>
            <a:off x="401217" y="318824"/>
            <a:ext cx="11457992" cy="148444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ctr"/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கூட்டாண்மை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நிறுவனத்தில்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நிலைமுதல்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முறை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பின்பற்றப்படும்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 smtClean="0">
                <a:latin typeface="TAU-Marutham" panose="020B0604020202020204" pitchFamily="34" charset="0"/>
                <a:cs typeface="TAU-Marutham" panose="020B0604020202020204" pitchFamily="34" charset="0"/>
              </a:rPr>
              <a:t>போது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,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பின்வருவனவற்றுள்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எது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முதல்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கணக்கில்</a:t>
            </a:r>
            <a:r>
              <a:rPr lang="en-IN" sz="3200" dirty="0">
                <a:latin typeface="TAU-Marutham" panose="020B0604020202020204" pitchFamily="34" charset="0"/>
                <a:cs typeface="TAU-Marutham" panose="020B0604020202020204" pitchFamily="34" charset="0"/>
              </a:rPr>
              <a:t> </a:t>
            </a:r>
            <a:r>
              <a:rPr lang="en-IN" sz="3200" dirty="0" err="1">
                <a:latin typeface="TAU-Marutham" panose="020B0604020202020204" pitchFamily="34" charset="0"/>
                <a:cs typeface="TAU-Marutham" panose="020B0604020202020204" pitchFamily="34" charset="0"/>
              </a:rPr>
              <a:t>காட்டப்படும்</a:t>
            </a:r>
            <a:r>
              <a:rPr lang="en-IN" sz="3200" dirty="0" smtClean="0">
                <a:latin typeface="TAU-Marutham" panose="020B0604020202020204" pitchFamily="34" charset="0"/>
                <a:cs typeface="TAU-Marutham" panose="020B0604020202020204" pitchFamily="34" charset="0"/>
              </a:rPr>
              <a:t>?</a:t>
            </a:r>
            <a:endParaRPr lang="en-IN" sz="3200" dirty="0">
              <a:latin typeface="TAU-Marutham" panose="020B0604020202020204" pitchFamily="34" charset="0"/>
              <a:cs typeface="TAU-Marutham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pt-BR" smtClean="0"/>
              <a:t>M. MuthuSelvam, Madurai. Cell No: 9842104826</a:t>
            </a:r>
            <a:endParaRPr lang="pt-BR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a-IN" smtClean="0"/>
              <a:t>99</a:t>
            </a:fld>
            <a:endParaRPr lang="ta-IN"/>
          </a:p>
        </p:txBody>
      </p:sp>
    </p:spTree>
    <p:extLst>
      <p:ext uri="{BB962C8B-B14F-4D97-AF65-F5344CB8AC3E}">
        <p14:creationId xmlns:p14="http://schemas.microsoft.com/office/powerpoint/2010/main" val="419188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5134</TotalTime>
  <Words>2430</Words>
  <Application>Microsoft Office PowerPoint</Application>
  <PresentationFormat>Widescreen</PresentationFormat>
  <Paragraphs>600</Paragraphs>
  <Slides>123</Slides>
  <Notes>92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123</vt:i4>
      </vt:variant>
    </vt:vector>
  </HeadingPairs>
  <TitlesOfParts>
    <vt:vector size="127" baseType="lpstr">
      <vt:lpstr>Arial</vt:lpstr>
      <vt:lpstr>Calibri</vt:lpstr>
      <vt:lpstr>TAU-Marutham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Anand raj</dc:creator>
  <cp:lastModifiedBy>Kanthamani S</cp:lastModifiedBy>
  <cp:revision>407</cp:revision>
  <dcterms:created xsi:type="dcterms:W3CDTF">2022-09-24T06:45:25Z</dcterms:created>
  <dcterms:modified xsi:type="dcterms:W3CDTF">2024-04-04T06:40:10Z</dcterms:modified>
</cp:coreProperties>
</file>