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5"/>
  </p:notesMasterIdLst>
  <p:handoutMasterIdLst>
    <p:handoutMasterId r:id="rId386"/>
  </p:handoutMasterIdLst>
  <p:sldIdLst>
    <p:sldId id="256" r:id="rId2"/>
    <p:sldId id="257" r:id="rId3"/>
    <p:sldId id="504" r:id="rId4"/>
    <p:sldId id="891" r:id="rId5"/>
    <p:sldId id="647" r:id="rId6"/>
    <p:sldId id="648" r:id="rId7"/>
    <p:sldId id="505" r:id="rId8"/>
    <p:sldId id="892" r:id="rId9"/>
    <p:sldId id="649" r:id="rId10"/>
    <p:sldId id="650" r:id="rId11"/>
    <p:sldId id="506" r:id="rId12"/>
    <p:sldId id="893" r:id="rId13"/>
    <p:sldId id="651" r:id="rId14"/>
    <p:sldId id="652" r:id="rId15"/>
    <p:sldId id="507" r:id="rId16"/>
    <p:sldId id="894" r:id="rId17"/>
    <p:sldId id="653" r:id="rId18"/>
    <p:sldId id="654" r:id="rId19"/>
    <p:sldId id="508" r:id="rId20"/>
    <p:sldId id="895" r:id="rId21"/>
    <p:sldId id="655" r:id="rId22"/>
    <p:sldId id="656" r:id="rId23"/>
    <p:sldId id="509" r:id="rId24"/>
    <p:sldId id="896" r:id="rId25"/>
    <p:sldId id="657" r:id="rId26"/>
    <p:sldId id="658" r:id="rId27"/>
    <p:sldId id="510" r:id="rId28"/>
    <p:sldId id="897" r:id="rId29"/>
    <p:sldId id="659" r:id="rId30"/>
    <p:sldId id="660" r:id="rId31"/>
    <p:sldId id="511" r:id="rId32"/>
    <p:sldId id="898" r:id="rId33"/>
    <p:sldId id="661" r:id="rId34"/>
    <p:sldId id="662" r:id="rId35"/>
    <p:sldId id="512" r:id="rId36"/>
    <p:sldId id="899" r:id="rId37"/>
    <p:sldId id="663" r:id="rId38"/>
    <p:sldId id="664" r:id="rId39"/>
    <p:sldId id="513" r:id="rId40"/>
    <p:sldId id="900" r:id="rId41"/>
    <p:sldId id="665" r:id="rId42"/>
    <p:sldId id="666" r:id="rId43"/>
    <p:sldId id="514" r:id="rId44"/>
    <p:sldId id="901" r:id="rId45"/>
    <p:sldId id="667" r:id="rId46"/>
    <p:sldId id="668" r:id="rId47"/>
    <p:sldId id="515" r:id="rId48"/>
    <p:sldId id="902" r:id="rId49"/>
    <p:sldId id="669" r:id="rId50"/>
    <p:sldId id="670" r:id="rId51"/>
    <p:sldId id="516" r:id="rId52"/>
    <p:sldId id="903" r:id="rId53"/>
    <p:sldId id="671" r:id="rId54"/>
    <p:sldId id="672" r:id="rId55"/>
    <p:sldId id="517" r:id="rId56"/>
    <p:sldId id="904" r:id="rId57"/>
    <p:sldId id="673" r:id="rId58"/>
    <p:sldId id="674" r:id="rId59"/>
    <p:sldId id="518" r:id="rId60"/>
    <p:sldId id="905" r:id="rId61"/>
    <p:sldId id="675" r:id="rId62"/>
    <p:sldId id="676" r:id="rId63"/>
    <p:sldId id="519" r:id="rId64"/>
    <p:sldId id="906" r:id="rId65"/>
    <p:sldId id="677" r:id="rId66"/>
    <p:sldId id="678" r:id="rId67"/>
    <p:sldId id="520" r:id="rId68"/>
    <p:sldId id="907" r:id="rId69"/>
    <p:sldId id="679" r:id="rId70"/>
    <p:sldId id="680" r:id="rId71"/>
    <p:sldId id="521" r:id="rId72"/>
    <p:sldId id="908" r:id="rId73"/>
    <p:sldId id="681" r:id="rId74"/>
    <p:sldId id="682" r:id="rId75"/>
    <p:sldId id="522" r:id="rId76"/>
    <p:sldId id="909" r:id="rId77"/>
    <p:sldId id="683" r:id="rId78"/>
    <p:sldId id="684" r:id="rId79"/>
    <p:sldId id="523" r:id="rId80"/>
    <p:sldId id="910" r:id="rId81"/>
    <p:sldId id="685" r:id="rId82"/>
    <p:sldId id="686" r:id="rId83"/>
    <p:sldId id="524" r:id="rId84"/>
    <p:sldId id="911" r:id="rId85"/>
    <p:sldId id="687" r:id="rId86"/>
    <p:sldId id="688" r:id="rId87"/>
    <p:sldId id="525" r:id="rId88"/>
    <p:sldId id="912" r:id="rId89"/>
    <p:sldId id="689" r:id="rId90"/>
    <p:sldId id="690" r:id="rId91"/>
    <p:sldId id="526" r:id="rId92"/>
    <p:sldId id="913" r:id="rId93"/>
    <p:sldId id="691" r:id="rId94"/>
    <p:sldId id="692" r:id="rId95"/>
    <p:sldId id="527" r:id="rId96"/>
    <p:sldId id="914" r:id="rId97"/>
    <p:sldId id="693" r:id="rId98"/>
    <p:sldId id="694" r:id="rId99"/>
    <p:sldId id="528" r:id="rId100"/>
    <p:sldId id="915" r:id="rId101"/>
    <p:sldId id="695" r:id="rId102"/>
    <p:sldId id="696" r:id="rId103"/>
    <p:sldId id="529" r:id="rId104"/>
    <p:sldId id="916" r:id="rId105"/>
    <p:sldId id="697" r:id="rId106"/>
    <p:sldId id="698" r:id="rId107"/>
    <p:sldId id="530" r:id="rId108"/>
    <p:sldId id="917" r:id="rId109"/>
    <p:sldId id="699" r:id="rId110"/>
    <p:sldId id="700" r:id="rId111"/>
    <p:sldId id="531" r:id="rId112"/>
    <p:sldId id="918" r:id="rId113"/>
    <p:sldId id="701" r:id="rId114"/>
    <p:sldId id="702" r:id="rId115"/>
    <p:sldId id="532" r:id="rId116"/>
    <p:sldId id="919" r:id="rId117"/>
    <p:sldId id="703" r:id="rId118"/>
    <p:sldId id="704" r:id="rId119"/>
    <p:sldId id="533" r:id="rId120"/>
    <p:sldId id="920" r:id="rId121"/>
    <p:sldId id="705" r:id="rId122"/>
    <p:sldId id="706" r:id="rId123"/>
    <p:sldId id="557" r:id="rId124"/>
    <p:sldId id="921" r:id="rId125"/>
    <p:sldId id="707" r:id="rId126"/>
    <p:sldId id="708" r:id="rId127"/>
    <p:sldId id="558" r:id="rId128"/>
    <p:sldId id="922" r:id="rId129"/>
    <p:sldId id="709" r:id="rId130"/>
    <p:sldId id="710" r:id="rId131"/>
    <p:sldId id="559" r:id="rId132"/>
    <p:sldId id="923" r:id="rId133"/>
    <p:sldId id="711" r:id="rId134"/>
    <p:sldId id="712" r:id="rId135"/>
    <p:sldId id="560" r:id="rId136"/>
    <p:sldId id="924" r:id="rId137"/>
    <p:sldId id="713" r:id="rId138"/>
    <p:sldId id="714" r:id="rId139"/>
    <p:sldId id="561" r:id="rId140"/>
    <p:sldId id="925" r:id="rId141"/>
    <p:sldId id="715" r:id="rId142"/>
    <p:sldId id="716" r:id="rId143"/>
    <p:sldId id="562" r:id="rId144"/>
    <p:sldId id="926" r:id="rId145"/>
    <p:sldId id="717" r:id="rId146"/>
    <p:sldId id="718" r:id="rId147"/>
    <p:sldId id="563" r:id="rId148"/>
    <p:sldId id="927" r:id="rId149"/>
    <p:sldId id="719" r:id="rId150"/>
    <p:sldId id="720" r:id="rId151"/>
    <p:sldId id="564" r:id="rId152"/>
    <p:sldId id="928" r:id="rId153"/>
    <p:sldId id="721" r:id="rId154"/>
    <p:sldId id="722" r:id="rId155"/>
    <p:sldId id="565" r:id="rId156"/>
    <p:sldId id="929" r:id="rId157"/>
    <p:sldId id="723" r:id="rId158"/>
    <p:sldId id="724" r:id="rId159"/>
    <p:sldId id="566" r:id="rId160"/>
    <p:sldId id="930" r:id="rId161"/>
    <p:sldId id="725" r:id="rId162"/>
    <p:sldId id="726" r:id="rId163"/>
    <p:sldId id="567" r:id="rId164"/>
    <p:sldId id="931" r:id="rId165"/>
    <p:sldId id="727" r:id="rId166"/>
    <p:sldId id="728" r:id="rId167"/>
    <p:sldId id="568" r:id="rId168"/>
    <p:sldId id="932" r:id="rId169"/>
    <p:sldId id="729" r:id="rId170"/>
    <p:sldId id="730" r:id="rId171"/>
    <p:sldId id="569" r:id="rId172"/>
    <p:sldId id="933" r:id="rId173"/>
    <p:sldId id="731" r:id="rId174"/>
    <p:sldId id="732" r:id="rId175"/>
    <p:sldId id="570" r:id="rId176"/>
    <p:sldId id="934" r:id="rId177"/>
    <p:sldId id="733" r:id="rId178"/>
    <p:sldId id="734" r:id="rId179"/>
    <p:sldId id="571" r:id="rId180"/>
    <p:sldId id="935" r:id="rId181"/>
    <p:sldId id="735" r:id="rId182"/>
    <p:sldId id="736" r:id="rId183"/>
    <p:sldId id="572" r:id="rId184"/>
    <p:sldId id="936" r:id="rId185"/>
    <p:sldId id="737" r:id="rId186"/>
    <p:sldId id="738" r:id="rId187"/>
    <p:sldId id="573" r:id="rId188"/>
    <p:sldId id="937" r:id="rId189"/>
    <p:sldId id="739" r:id="rId190"/>
    <p:sldId id="740" r:id="rId191"/>
    <p:sldId id="574" r:id="rId192"/>
    <p:sldId id="938" r:id="rId193"/>
    <p:sldId id="741" r:id="rId194"/>
    <p:sldId id="742" r:id="rId195"/>
    <p:sldId id="575" r:id="rId196"/>
    <p:sldId id="939" r:id="rId197"/>
    <p:sldId id="743" r:id="rId198"/>
    <p:sldId id="744" r:id="rId199"/>
    <p:sldId id="576" r:id="rId200"/>
    <p:sldId id="940" r:id="rId201"/>
    <p:sldId id="745" r:id="rId202"/>
    <p:sldId id="746" r:id="rId203"/>
    <p:sldId id="579" r:id="rId204"/>
    <p:sldId id="941" r:id="rId205"/>
    <p:sldId id="747" r:id="rId206"/>
    <p:sldId id="748" r:id="rId207"/>
    <p:sldId id="577" r:id="rId208"/>
    <p:sldId id="942" r:id="rId209"/>
    <p:sldId id="749" r:id="rId210"/>
    <p:sldId id="750" r:id="rId211"/>
    <p:sldId id="578" r:id="rId212"/>
    <p:sldId id="943" r:id="rId213"/>
    <p:sldId id="751" r:id="rId214"/>
    <p:sldId id="752" r:id="rId215"/>
    <p:sldId id="580" r:id="rId216"/>
    <p:sldId id="944" r:id="rId217"/>
    <p:sldId id="753" r:id="rId218"/>
    <p:sldId id="754" r:id="rId219"/>
    <p:sldId id="581" r:id="rId220"/>
    <p:sldId id="945" r:id="rId221"/>
    <p:sldId id="755" r:id="rId222"/>
    <p:sldId id="756" r:id="rId223"/>
    <p:sldId id="582" r:id="rId224"/>
    <p:sldId id="946" r:id="rId225"/>
    <p:sldId id="757" r:id="rId226"/>
    <p:sldId id="758" r:id="rId227"/>
    <p:sldId id="583" r:id="rId228"/>
    <p:sldId id="947" r:id="rId229"/>
    <p:sldId id="759" r:id="rId230"/>
    <p:sldId id="760" r:id="rId231"/>
    <p:sldId id="584" r:id="rId232"/>
    <p:sldId id="948" r:id="rId233"/>
    <p:sldId id="761" r:id="rId234"/>
    <p:sldId id="762" r:id="rId235"/>
    <p:sldId id="585" r:id="rId236"/>
    <p:sldId id="949" r:id="rId237"/>
    <p:sldId id="763" r:id="rId238"/>
    <p:sldId id="764" r:id="rId239"/>
    <p:sldId id="586" r:id="rId240"/>
    <p:sldId id="950" r:id="rId241"/>
    <p:sldId id="765" r:id="rId242"/>
    <p:sldId id="766" r:id="rId243"/>
    <p:sldId id="587" r:id="rId244"/>
    <p:sldId id="951" r:id="rId245"/>
    <p:sldId id="767" r:id="rId246"/>
    <p:sldId id="768" r:id="rId247"/>
    <p:sldId id="588" r:id="rId248"/>
    <p:sldId id="952" r:id="rId249"/>
    <p:sldId id="769" r:id="rId250"/>
    <p:sldId id="770" r:id="rId251"/>
    <p:sldId id="589" r:id="rId252"/>
    <p:sldId id="953" r:id="rId253"/>
    <p:sldId id="771" r:id="rId254"/>
    <p:sldId id="772" r:id="rId255"/>
    <p:sldId id="590" r:id="rId256"/>
    <p:sldId id="954" r:id="rId257"/>
    <p:sldId id="773" r:id="rId258"/>
    <p:sldId id="774" r:id="rId259"/>
    <p:sldId id="591" r:id="rId260"/>
    <p:sldId id="955" r:id="rId261"/>
    <p:sldId id="775" r:id="rId262"/>
    <p:sldId id="776" r:id="rId263"/>
    <p:sldId id="592" r:id="rId264"/>
    <p:sldId id="956" r:id="rId265"/>
    <p:sldId id="777" r:id="rId266"/>
    <p:sldId id="778" r:id="rId267"/>
    <p:sldId id="593" r:id="rId268"/>
    <p:sldId id="957" r:id="rId269"/>
    <p:sldId id="779" r:id="rId270"/>
    <p:sldId id="780" r:id="rId271"/>
    <p:sldId id="594" r:id="rId272"/>
    <p:sldId id="958" r:id="rId273"/>
    <p:sldId id="781" r:id="rId274"/>
    <p:sldId id="782" r:id="rId275"/>
    <p:sldId id="595" r:id="rId276"/>
    <p:sldId id="959" r:id="rId277"/>
    <p:sldId id="783" r:id="rId278"/>
    <p:sldId id="784" r:id="rId279"/>
    <p:sldId id="596" r:id="rId280"/>
    <p:sldId id="960" r:id="rId281"/>
    <p:sldId id="785" r:id="rId282"/>
    <p:sldId id="786" r:id="rId283"/>
    <p:sldId id="597" r:id="rId284"/>
    <p:sldId id="961" r:id="rId285"/>
    <p:sldId id="787" r:id="rId286"/>
    <p:sldId id="788" r:id="rId287"/>
    <p:sldId id="598" r:id="rId288"/>
    <p:sldId id="962" r:id="rId289"/>
    <p:sldId id="789" r:id="rId290"/>
    <p:sldId id="790" r:id="rId291"/>
    <p:sldId id="599" r:id="rId292"/>
    <p:sldId id="963" r:id="rId293"/>
    <p:sldId id="791" r:id="rId294"/>
    <p:sldId id="792" r:id="rId295"/>
    <p:sldId id="600" r:id="rId296"/>
    <p:sldId id="964" r:id="rId297"/>
    <p:sldId id="793" r:id="rId298"/>
    <p:sldId id="794" r:id="rId299"/>
    <p:sldId id="601" r:id="rId300"/>
    <p:sldId id="965" r:id="rId301"/>
    <p:sldId id="795" r:id="rId302"/>
    <p:sldId id="796" r:id="rId303"/>
    <p:sldId id="602" r:id="rId304"/>
    <p:sldId id="966" r:id="rId305"/>
    <p:sldId id="797" r:id="rId306"/>
    <p:sldId id="798" r:id="rId307"/>
    <p:sldId id="603" r:id="rId308"/>
    <p:sldId id="967" r:id="rId309"/>
    <p:sldId id="799" r:id="rId310"/>
    <p:sldId id="800" r:id="rId311"/>
    <p:sldId id="604" r:id="rId312"/>
    <p:sldId id="968" r:id="rId313"/>
    <p:sldId id="801" r:id="rId314"/>
    <p:sldId id="802" r:id="rId315"/>
    <p:sldId id="605" r:id="rId316"/>
    <p:sldId id="969" r:id="rId317"/>
    <p:sldId id="803" r:id="rId318"/>
    <p:sldId id="804" r:id="rId319"/>
    <p:sldId id="606" r:id="rId320"/>
    <p:sldId id="970" r:id="rId321"/>
    <p:sldId id="805" r:id="rId322"/>
    <p:sldId id="806" r:id="rId323"/>
    <p:sldId id="607" r:id="rId324"/>
    <p:sldId id="972" r:id="rId325"/>
    <p:sldId id="807" r:id="rId326"/>
    <p:sldId id="808" r:id="rId327"/>
    <p:sldId id="608" r:id="rId328"/>
    <p:sldId id="973" r:id="rId329"/>
    <p:sldId id="809" r:id="rId330"/>
    <p:sldId id="810" r:id="rId331"/>
    <p:sldId id="609" r:id="rId332"/>
    <p:sldId id="974" r:id="rId333"/>
    <p:sldId id="811" r:id="rId334"/>
    <p:sldId id="812" r:id="rId335"/>
    <p:sldId id="610" r:id="rId336"/>
    <p:sldId id="975" r:id="rId337"/>
    <p:sldId id="813" r:id="rId338"/>
    <p:sldId id="814" r:id="rId339"/>
    <p:sldId id="611" r:id="rId340"/>
    <p:sldId id="976" r:id="rId341"/>
    <p:sldId id="815" r:id="rId342"/>
    <p:sldId id="816" r:id="rId343"/>
    <p:sldId id="612" r:id="rId344"/>
    <p:sldId id="977" r:id="rId345"/>
    <p:sldId id="817" r:id="rId346"/>
    <p:sldId id="818" r:id="rId347"/>
    <p:sldId id="613" r:id="rId348"/>
    <p:sldId id="978" r:id="rId349"/>
    <p:sldId id="819" r:id="rId350"/>
    <p:sldId id="820" r:id="rId351"/>
    <p:sldId id="614" r:id="rId352"/>
    <p:sldId id="971" r:id="rId353"/>
    <p:sldId id="821" r:id="rId354"/>
    <p:sldId id="822" r:id="rId355"/>
    <p:sldId id="983" r:id="rId356"/>
    <p:sldId id="980" r:id="rId357"/>
    <p:sldId id="981" r:id="rId358"/>
    <p:sldId id="982" r:id="rId359"/>
    <p:sldId id="979" r:id="rId360"/>
    <p:sldId id="984" r:id="rId361"/>
    <p:sldId id="985" r:id="rId362"/>
    <p:sldId id="986" r:id="rId363"/>
    <p:sldId id="987" r:id="rId364"/>
    <p:sldId id="988" r:id="rId365"/>
    <p:sldId id="989" r:id="rId366"/>
    <p:sldId id="990" r:id="rId367"/>
    <p:sldId id="991" r:id="rId368"/>
    <p:sldId id="992" r:id="rId369"/>
    <p:sldId id="993" r:id="rId370"/>
    <p:sldId id="994" r:id="rId371"/>
    <p:sldId id="995" r:id="rId372"/>
    <p:sldId id="996" r:id="rId373"/>
    <p:sldId id="997" r:id="rId374"/>
    <p:sldId id="998" r:id="rId375"/>
    <p:sldId id="999" r:id="rId376"/>
    <p:sldId id="1000" r:id="rId377"/>
    <p:sldId id="1001" r:id="rId378"/>
    <p:sldId id="1002" r:id="rId379"/>
    <p:sldId id="1003" r:id="rId380"/>
    <p:sldId id="1004" r:id="rId381"/>
    <p:sldId id="1005" r:id="rId382"/>
    <p:sldId id="1006" r:id="rId383"/>
    <p:sldId id="823" r:id="rId38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notesMaster" Target="notesMasters/notesMaster1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handoutMaster" Target="handoutMasters/handoutMaster1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41802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61456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3097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1284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39148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9823493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202183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285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8894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3860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74658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02184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69793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96621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26246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11105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82829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601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47605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8249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171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851015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754806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482275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75605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29805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95048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3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613162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094033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76198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785058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34623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832422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58313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030899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12059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8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5709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4008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798568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898953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09577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15366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794638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89573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875186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769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996335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24398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929516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965260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651204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515024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135640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840302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391864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557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71010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994008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1965069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83506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57433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684659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159173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610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7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2.xml"/><Relationship Id="rId4" Type="http://schemas.openxmlformats.org/officeDocument/2006/relationships/slide" Target="slide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4.xml"/><Relationship Id="rId4" Type="http://schemas.openxmlformats.org/officeDocument/2006/relationships/slide" Target="slide13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8.xml"/><Relationship Id="rId4" Type="http://schemas.openxmlformats.org/officeDocument/2006/relationships/slide" Target="slide13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6.xml"/><Relationship Id="rId4" Type="http://schemas.openxmlformats.org/officeDocument/2006/relationships/slide" Target="slide16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90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1.xml"/><Relationship Id="rId4" Type="http://schemas.openxmlformats.org/officeDocument/2006/relationships/slide" Target="slide2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50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49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7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6.xml"/><Relationship Id="rId4" Type="http://schemas.openxmlformats.org/officeDocument/2006/relationships/slide" Target="slide28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10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09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7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7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9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50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62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0.xml"/><Relationship Id="rId4" Type="http://schemas.openxmlformats.org/officeDocument/2006/relationships/slide" Target="slide369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8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7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2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3.xml"/><Relationship Id="rId4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5.xml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4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1.xml"/><Relationship Id="rId4" Type="http://schemas.openxmlformats.org/officeDocument/2006/relationships/slide" Target="slide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7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8.xml"/><Relationship Id="rId4" Type="http://schemas.openxmlformats.org/officeDocument/2006/relationships/slide" Target="slide9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Logistics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89313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217297" y="2103251"/>
            <a:ext cx="4629540" cy="14600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589313" y="4088377"/>
            <a:ext cx="4506687" cy="142002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4982" y="4669746"/>
            <a:ext cx="2474169" cy="83865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reduction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472265" y="2219109"/>
            <a:ext cx="2427515" cy="11569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36016" y="559214"/>
            <a:ext cx="6710622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outsourcing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5969" y="830424"/>
            <a:ext cx="8114521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banks are begun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their operation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since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49088" y="398120"/>
            <a:ext cx="10739532" cy="1287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type of Responsibility gives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benefit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Society out of 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 earned?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Legal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Stakeholders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units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32510" y="2128676"/>
            <a:ext cx="3041780" cy="11476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074568"/>
            <a:ext cx="2528596" cy="140250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00665" y="4074568"/>
            <a:ext cx="4105470" cy="14835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43557" y="455872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Assuming 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helps the enterprise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Sustainability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7220" y="576050"/>
            <a:ext cx="8371892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provides goods 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moderate price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exploitation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5" y="2354813"/>
            <a:ext cx="4273422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remuneration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 employees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represents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following 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7122" y="289248"/>
            <a:ext cx="10907485" cy="13902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helps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maximising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to society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success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laws and regulations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Professional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29608" y="632673"/>
            <a:ext cx="4269533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Ethics is important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15370" y="4649899"/>
            <a:ext cx="2523153" cy="102311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Non managerial 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49652" y="1914224"/>
            <a:ext cx="4393940" cy="182448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Middle level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93101" y="400602"/>
            <a:ext cx="10207690" cy="1754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ensure effective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practices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enterprise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Publication of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545087"/>
            <a:ext cx="3144417" cy="12532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Establishment of compliance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mechanisms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422570" y="4683286"/>
            <a:ext cx="3253275" cy="111506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Involvement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role of top management 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guide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entire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Ethically upright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5" y="4051689"/>
            <a:ext cx="3589173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Individual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3198066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Organisavtion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99761" y="4254361"/>
            <a:ext cx="2838839" cy="188478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correct decision making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297646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6" y="2379306"/>
            <a:ext cx="2332654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ethical conduct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 leading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standard practices results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14295" y="467454"/>
            <a:ext cx="736340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Electronic banking can be done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Computers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Mobile phones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defined as the provision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money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when it is required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770776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sources of capital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those that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within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334069" cy="178942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outsiders such as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suppliers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3646531"/>
            <a:ext cx="3637385" cy="245212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generated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issue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30552" y="3916422"/>
            <a:ext cx="5236028" cy="1912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loans from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8099" y="662473"/>
            <a:ext cx="9748157" cy="10937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holders are entitled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rate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Dividend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61721" y="4579849"/>
            <a:ext cx="253481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Ratios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9796" y="300784"/>
            <a:ext cx="10963469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deposits are the deposits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raised directly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50777" y="2447685"/>
            <a:ext cx="1993641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4646645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directors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40500" y="4048496"/>
            <a:ext cx="3607836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auditors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1893" y="4391955"/>
            <a:ext cx="243541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owners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307772" y="4306081"/>
            <a:ext cx="2253343" cy="14392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615404" y="2009738"/>
            <a:ext cx="3284376" cy="11371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232349" y="2311725"/>
            <a:ext cx="2328766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shareholders are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8790" y="358666"/>
            <a:ext cx="9713164" cy="13826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instrument representing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ownership interest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securities of a foreign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issuer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77784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certificate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depositary receipt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2857" y="349157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Issuance of DRs is based on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increase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demand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68759" y="2516363"/>
            <a:ext cx="2612572" cy="106980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68616" y="2374046"/>
            <a:ext cx="3265713" cy="111354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Existing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32857" y="4561227"/>
            <a:ext cx="3349691" cy="14263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68616" y="4548981"/>
            <a:ext cx="3713584" cy="11074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89955" y="846892"/>
            <a:ext cx="3977172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ADRs are issued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Canada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376975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China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536093" y="4345318"/>
            <a:ext cx="2309327" cy="86737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428793" y="2616967"/>
            <a:ext cx="2491273" cy="9028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Depositary receipts that are traded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market other than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United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States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26292" y="1899262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Global Depositary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694129" y="1910796"/>
            <a:ext cx="4541552" cy="21578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Depositary Receipts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26292" y="3648269"/>
            <a:ext cx="3729480" cy="246328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 Market Depositary Receipts</a:t>
            </a: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2794" y="4814596"/>
            <a:ext cx="3011455" cy="129695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Drawing Rights.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397051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Currency Convertible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1"/>
            <a:ext cx="4416084" cy="155714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Bonds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bond is a special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bond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issued in the currency other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home currency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24847" y="492320"/>
            <a:ext cx="11399675" cy="10812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how much amount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transferred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RTGS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34277" y="2921035"/>
            <a:ext cx="2808515" cy="115699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854748" y="2921035"/>
            <a:ext cx="1839686" cy="103048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37930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243802" y="3005564"/>
            <a:ext cx="2295332" cy="121654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323322" y="804149"/>
            <a:ext cx="6584301" cy="812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MSMED Act was enacted in the year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23322" y="2897392"/>
            <a:ext cx="1509225" cy="71379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897392"/>
            <a:ext cx="1474237" cy="6482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2" y="4304250"/>
            <a:ext cx="1539552" cy="77160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2008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9" y="4304250"/>
            <a:ext cx="1609529" cy="7180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2007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7468" y="475850"/>
            <a:ext cx="10296332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MSMEs are important for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nation’s economy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because they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significantly contribute 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0"/>
            <a:ext cx="2575250" cy="97037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industrial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973423" y="4216177"/>
            <a:ext cx="2789853" cy="1063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595187" y="4080038"/>
            <a:ext cx="3116426" cy="140601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96000" y="2351320"/>
            <a:ext cx="4195666" cy="123757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73225" y="671805"/>
            <a:ext cx="11439330" cy="107653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Self help groups convert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savings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common fund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8" y="2920484"/>
            <a:ext cx="3125755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Group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73553" y="2911152"/>
            <a:ext cx="355496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Group corpus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49416" y="4474355"/>
            <a:ext cx="2657670" cy="115864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62473" y="587828"/>
            <a:ext cx="10982131" cy="8472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______ distinct modes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credit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Self Help Groups.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16628" y="2719780"/>
            <a:ext cx="1811819" cy="6619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65302" y="2530864"/>
            <a:ext cx="2470155" cy="11430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16628" y="4294054"/>
            <a:ext cx="2086167" cy="115000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82418" y="4979984"/>
            <a:ext cx="2153039" cy="61348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06690" y="4272822"/>
            <a:ext cx="2015412" cy="118895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51240" y="2359072"/>
            <a:ext cx="1671328" cy="95165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51240" y="4440552"/>
            <a:ext cx="180391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50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62674" y="2590475"/>
            <a:ext cx="1959428" cy="54297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8643" y="375495"/>
            <a:ext cx="11111172" cy="12177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limit of a micro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enterprise under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manufacturing sector does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 exceed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lakhs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3771" y="447868"/>
            <a:ext cx="10842172" cy="7148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purchase of goods from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country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called-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606351" y="3047051"/>
            <a:ext cx="2864497" cy="68113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11959" y="3047050"/>
            <a:ext cx="2481943" cy="6811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011959" y="4460257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Re-export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530929" y="4545221"/>
            <a:ext cx="2939919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5" y="217806"/>
            <a:ext cx="10571584" cy="1318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goods are imported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purpose of export 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  as-----------.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2267339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67330" y="1847461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802224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Home 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87412" y="3993507"/>
            <a:ext cx="3433666" cy="11476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86019" y="470963"/>
            <a:ext cx="10419961" cy="162819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acts as a connective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link between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producer and the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1" y="2681385"/>
            <a:ext cx="3685593" cy="103278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146043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0879" y="4122379"/>
            <a:ext cx="2211357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0879" y="2720457"/>
            <a:ext cx="2626958" cy="9937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aim of home trade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----------------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41653" y="1793177"/>
            <a:ext cx="3455702" cy="15816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raise the standard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living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5" y="1455576"/>
            <a:ext cx="5691672" cy="275253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To provide the essential goods and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services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economically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27962" y="3711408"/>
            <a:ext cx="4855294" cy="259525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raise the 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71085" y="4705494"/>
            <a:ext cx="3757903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obtain all types of goods.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90151" y="3973453"/>
            <a:ext cx="2637834" cy="111103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39812" y="2107907"/>
            <a:ext cx="2827176" cy="12591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99040" y="4009318"/>
            <a:ext cx="2108719" cy="91578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71397" y="2287962"/>
            <a:ext cx="2295329" cy="8358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2950" y="495214"/>
            <a:ext cx="8898674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 can be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into ---------categories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largest commercial bank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SBI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PNB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10378" y="384809"/>
            <a:ext cx="10971243" cy="13620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middleman who acts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link between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wholesaler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 refers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61853" y="2960255"/>
            <a:ext cx="2584580" cy="69734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374637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02094" y="526084"/>
            <a:ext cx="10147041" cy="93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the first middleman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channel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distribution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5" y="2253348"/>
            <a:ext cx="3484983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772814" y="4516020"/>
            <a:ext cx="2514600" cy="12502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096000" y="4198777"/>
            <a:ext cx="3792893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69183" y="455958"/>
            <a:ext cx="9253634" cy="1814809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----------buy the goods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producer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sell it to the retailers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547841"/>
            <a:ext cx="2668554" cy="132298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672055"/>
            <a:ext cx="2323322" cy="11987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73215" y="4450704"/>
            <a:ext cx="291115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77273" y="2733733"/>
            <a:ext cx="3498981" cy="10071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Manufacturer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7342" y="383186"/>
            <a:ext cx="9155664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are agents who merely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bring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buyer and the seller into contact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9355" y="2522583"/>
            <a:ext cx="276652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Commission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52547" y="2454442"/>
            <a:ext cx="3440539" cy="1669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agent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683967"/>
            <a:ext cx="3074562" cy="11454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stockiest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91631" y="4764478"/>
            <a:ext cx="2162369" cy="98438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56792" y="4131532"/>
            <a:ext cx="2293774" cy="109361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10037" y="2075294"/>
            <a:ext cx="2699278" cy="89430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58001" y="4203443"/>
            <a:ext cx="2258007" cy="9470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2" y="2015412"/>
            <a:ext cx="2290665" cy="91026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78158" y="434856"/>
            <a:ext cx="10375642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Merchant middlemen can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classified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---------- categories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67543" y="914694"/>
            <a:ext cx="8733452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Retailers deal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____________ quantity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74238" y="2960254"/>
            <a:ext cx="2873828" cy="97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Small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305870" y="2769082"/>
            <a:ext cx="285516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Large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305870" y="4750172"/>
            <a:ext cx="2953136" cy="89062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67543" y="4647090"/>
            <a:ext cx="2780523" cy="109679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Medium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5885" y="726419"/>
            <a:ext cx="8360229" cy="7706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scale Fixed retailers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   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92694" y="2475682"/>
            <a:ext cx="2407298" cy="92372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Hawkers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575040" y="2317059"/>
            <a:ext cx="3438331" cy="10823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Cheap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Jacks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68759" y="4268759"/>
            <a:ext cx="3153747" cy="14555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Pedlars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98163" y="4031425"/>
            <a:ext cx="3340360" cy="15768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98073" y="261258"/>
            <a:ext cx="10224018" cy="17593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shops which deal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particular line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products are called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2168" y="2502567"/>
            <a:ext cx="2985795" cy="107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647498"/>
            <a:ext cx="2796847" cy="118738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Street stalls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54785" y="4233141"/>
            <a:ext cx="2756029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Single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18630" y="2502567"/>
            <a:ext cx="3054608" cy="14560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Sugar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0269" y="251316"/>
            <a:ext cx="10991461" cy="1268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_____are mobile traders who deal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low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priced articles with no fixed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2705878" cy="105891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Shopping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4019039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Itinerant traders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071395" y="4478694"/>
            <a:ext cx="3125755" cy="131095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26425" y="4766777"/>
            <a:ext cx="2453950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Street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17135" y="4422647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1003" y="2388636"/>
            <a:ext cx="4037822" cy="133014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32306" y="4572000"/>
            <a:ext cx="2556588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3" y="2304661"/>
            <a:ext cx="3111759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International 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0547" y="249519"/>
            <a:ext cx="11370906" cy="14117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Movement of goods 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services, intellectual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property, human assets,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technology and so on among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countries.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Recurring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Saving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0099" y="434574"/>
            <a:ext cx="1059180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kind of account, 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compulsory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 certain amount at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certain time?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8691" y="321335"/>
            <a:ext cx="11214618" cy="1115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are imported for purpose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re-export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another country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termed as_________.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56960" y="597158"/>
            <a:ext cx="8878079" cy="881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Movement of goods , services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among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countries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23527" y="2696546"/>
            <a:ext cx="2747865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31429" y="2454250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23526" y="4441371"/>
            <a:ext cx="3340360" cy="156754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International 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93496" y="4172035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18155" y="587828"/>
            <a:ext cx="11045112" cy="10436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of goods from home country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foreign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country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46106" y="2650478"/>
            <a:ext cx="2744759" cy="110042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Home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819013"/>
            <a:ext cx="2360645" cy="93189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Venture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80213" y="4383690"/>
            <a:ext cx="2848171" cy="110953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Entrepot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80517" y="2819013"/>
            <a:ext cx="2747867" cy="93189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77344" y="334361"/>
            <a:ext cx="4376056" cy="8435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EPC stands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47823" y="1740118"/>
            <a:ext cx="2559862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Promotion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91468" y="1608534"/>
            <a:ext cx="4842589" cy="174482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processing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47823" y="3652379"/>
            <a:ext cx="3676261" cy="25006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Carriage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212562" y="4711959"/>
            <a:ext cx="3200400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 Promotion Congress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7" y="4000006"/>
            <a:ext cx="3422002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34742" y="1586203"/>
            <a:ext cx="3667302" cy="20900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4" y="4404049"/>
            <a:ext cx="2780523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State Trading Centre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49185" y="1956199"/>
            <a:ext cx="2983464" cy="124473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Training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Centre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09535" y="586698"/>
            <a:ext cx="4243865" cy="931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STC is expansion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37727" y="442633"/>
            <a:ext cx="10450282" cy="13208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------------- is document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prepared by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importer an sent to the exporter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buy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1" y="2995127"/>
            <a:ext cx="3293704" cy="61581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7" y="3055997"/>
            <a:ext cx="2750975" cy="6158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Enquiry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5024973"/>
            <a:ext cx="2817845" cy="6353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964328"/>
            <a:ext cx="3293704" cy="63536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 Party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20789" y="373224"/>
            <a:ext cx="10633012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------------------- receipt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 acknowledgement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receipt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 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ship issued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Captain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84783" y="2171115"/>
            <a:ext cx="2276670" cy="110392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Shipping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93495" y="1923855"/>
            <a:ext cx="4077478" cy="14444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Mate’s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84783" y="4319729"/>
            <a:ext cx="2094723" cy="155821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Lading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31426" y="4160752"/>
            <a:ext cx="3601617" cy="187616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Consular Invoice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2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68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09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91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12677" y="457200"/>
            <a:ext cx="10466614" cy="16829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Exporters appoint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------------- agent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fulfill the customs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formalities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60848" y="2765285"/>
            <a:ext cx="2752529" cy="110976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Clearing 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73111" y="2765285"/>
            <a:ext cx="2043404" cy="128265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Factor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69023" y="4574148"/>
            <a:ext cx="258613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Forwarding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06178" y="2815362"/>
            <a:ext cx="2974132" cy="1109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Commission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75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33869" y="794886"/>
            <a:ext cx="6724262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bank is not a Industrial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7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7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71134" y="513184"/>
            <a:ext cx="9719960" cy="823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Agreement on Tariff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Trade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was signed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92898" y="2189935"/>
            <a:ext cx="2639008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29-October-1947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31114" y="2053115"/>
            <a:ext cx="3851086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56634" y="4048512"/>
            <a:ext cx="3526972" cy="213259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28-October-1947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11044" y="4930557"/>
            <a:ext cx="3114091" cy="118031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26-October-1947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47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3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5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75453" y="4244484"/>
            <a:ext cx="3118758" cy="155821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79502" y="2388640"/>
            <a:ext cx="3405673" cy="15768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25648" y="4467032"/>
            <a:ext cx="2759527" cy="133566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87421" y="2388640"/>
            <a:ext cx="2554256" cy="129695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– 1 - 1995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434832" y="709127"/>
            <a:ext cx="4812261" cy="7753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WTO was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estabilished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72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71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06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90104"/>
            <a:ext cx="10439396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advance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provided by commercial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Collecting and supplying business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2472609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8022" y="4577209"/>
            <a:ext cx="2467946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Discounting of bills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375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28599" y="726907"/>
            <a:ext cx="6857997" cy="6909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headquarter of WTO is located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2" y="2743642"/>
            <a:ext cx="234198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York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47249" y="2743642"/>
            <a:ext cx="2752531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London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63885" y="4647086"/>
            <a:ext cx="2635895" cy="121297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Brazil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647086"/>
            <a:ext cx="234198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Geneva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6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2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5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9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78294" y="419877"/>
            <a:ext cx="9955763" cy="7992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day to day administration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WTO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entrusted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9470" y="2379306"/>
            <a:ext cx="2766526" cy="98904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Executive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5607" y="2376098"/>
            <a:ext cx="4086808" cy="13593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Administrative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21498" y="4207098"/>
            <a:ext cx="2766526" cy="14652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General Council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54351" y="4369936"/>
            <a:ext cx="4875244" cy="13902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Body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57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115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51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51938" y="550636"/>
            <a:ext cx="5288124" cy="9074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World bank is located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20889" y="2615782"/>
            <a:ext cx="2444621" cy="9698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York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14996" y="2749098"/>
            <a:ext cx="2295331" cy="6869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Hongkong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45258" y="4226768"/>
            <a:ext cx="3265716" cy="94239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Washington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45258" y="2802166"/>
            <a:ext cx="2845838" cy="63389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Tokyo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0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86642" y="307910"/>
            <a:ext cx="11367019" cy="1374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Statement which discloses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transactions between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residents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country and residents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country.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613061"/>
            <a:ext cx="2469502" cy="101654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71412" y="2080728"/>
            <a:ext cx="4858792" cy="22836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of Receipts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40025" y="4334068"/>
            <a:ext cx="4009053" cy="17284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735290"/>
            <a:ext cx="3114092" cy="13272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80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64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27890" y="4028361"/>
            <a:ext cx="3128086" cy="1791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Current 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40592" y="1861459"/>
            <a:ext cx="4115171" cy="191743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5840592" y="4152123"/>
            <a:ext cx="4650516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Current Account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43914" y="1861459"/>
            <a:ext cx="3212062" cy="12642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Receipts and Payments 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971299" y="526017"/>
            <a:ext cx="8249402" cy="7114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of Payments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councils consists 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4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4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5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47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7121" y="429207"/>
            <a:ext cx="10907485" cy="1175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capital long- term loan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foreign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currency reserve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recorded under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833071"/>
            <a:ext cx="3839547" cy="102170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Official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835528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Both Private and Official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768164"/>
            <a:ext cx="3872204" cy="11847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599992"/>
            <a:ext cx="3839547" cy="135293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Private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1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20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9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57805" y="377524"/>
            <a:ext cx="6130212" cy="6516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term official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893407" y="1769946"/>
            <a:ext cx="41287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 holdings of 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currencies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90049" y="1283692"/>
            <a:ext cx="4142791" cy="167407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Drawing Rights held by the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93407" y="3779645"/>
            <a:ext cx="3606280" cy="16041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59830" y="3359020"/>
            <a:ext cx="6193970" cy="2742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Both </a:t>
            </a:r>
            <a:r>
              <a:rPr lang="en-US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RBI holdings of foreign currencies</a:t>
            </a: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200" dirty="0">
                <a:latin typeface="TAU-Marutham" panose="020B0604020202020204" pitchFamily="34" charset="0"/>
                <a:cs typeface="TAU-Marutham" panose="020B0604020202020204" pitchFamily="34" charset="0"/>
              </a:rPr>
              <a:t>and Special Drawing Rights held by the</a:t>
            </a:r>
          </a:p>
          <a:p>
            <a:pPr algn="ctr"/>
            <a:r>
              <a:rPr lang="en-US" sz="2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2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1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5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84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6488" y="677388"/>
            <a:ext cx="8871079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payments surplus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indicates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5235" y="2316874"/>
            <a:ext cx="2989100" cy="187257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are more than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62561" y="2582798"/>
            <a:ext cx="3239278" cy="15302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and Imports are at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51987" y="4711959"/>
            <a:ext cx="3780453" cy="137365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Exports and Imports are above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4073" y="2506370"/>
            <a:ext cx="2894434" cy="168307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Imports are more than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Exports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39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23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51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405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91348" y="585749"/>
            <a:ext cx="6931354" cy="6670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agreement enforceable by law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0025" y="2209263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4636" y="1938675"/>
            <a:ext cx="4718833" cy="16510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Enforceable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acceptance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19762" y="4118773"/>
            <a:ext cx="3791993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offer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4810" y="4748303"/>
            <a:ext cx="266739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Approved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83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71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77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4580" y="4206457"/>
            <a:ext cx="2866832" cy="14275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43093" y="2407298"/>
            <a:ext cx="3515307" cy="13146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743701" y="4460714"/>
            <a:ext cx="2460949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Offer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2229" y="2482848"/>
            <a:ext cx="2705877" cy="97284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6918" y="402590"/>
            <a:ext cx="10992999" cy="1253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Every promise and every set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promises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forming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consideration for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each other,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86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12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Warehouses remove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hindrance of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95188" y="2276670"/>
            <a:ext cx="3116424" cy="10450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Risk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29166" y="4350989"/>
            <a:ext cx="3848468" cy="1387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5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97766" y="584842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Void agreement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71600" y="2052735"/>
            <a:ext cx="3918857" cy="135293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illegal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456784" y="2052735"/>
            <a:ext cx="3769567" cy="1352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violating legal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procedure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2" y="4142009"/>
            <a:ext cx="3657599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against public policy.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Agreement not enforceable by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20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6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95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41127" y="4481402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69435" y="474539"/>
            <a:ext cx="5141165" cy="606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Acceptance to be valid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must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06893" y="2349867"/>
            <a:ext cx="3648268" cy="93306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absolute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349867"/>
            <a:ext cx="3396341" cy="83975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unqualified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68753" y="4142009"/>
            <a:ext cx="3396342" cy="124263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 conditional.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71599" y="4142008"/>
            <a:ext cx="3918857" cy="12426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be absolute &amp;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unqualified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2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9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40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243785"/>
            <a:ext cx="2649894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Voidable 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59563" y="2084957"/>
            <a:ext cx="3234604" cy="16371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Void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44959" y="4657220"/>
            <a:ext cx="4210438" cy="117332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Voidable at the option of either party.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97596" y="2189949"/>
            <a:ext cx="3156451" cy="84350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Valid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947898" y="584949"/>
            <a:ext cx="6296202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contract with or by a minor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5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248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98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8155" y="139096"/>
            <a:ext cx="10355689" cy="15122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valid performance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contractual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obligations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parties, the 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21364" y="2725029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discharged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5" y="2478499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void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21364" y="4442476"/>
            <a:ext cx="3890865" cy="17085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enforceable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58911" y="5269244"/>
            <a:ext cx="3067440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legal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78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7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4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298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76435" y="449472"/>
            <a:ext cx="10177365" cy="11169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persons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can perform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contract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652768" y="4861249"/>
            <a:ext cx="2886463" cy="10752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45565" y="2627669"/>
            <a:ext cx="3239278" cy="1333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Agent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971162" y="2617972"/>
            <a:ext cx="2901043" cy="1343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Promisor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alone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89762" y="2689074"/>
            <a:ext cx="3538246" cy="130816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Legal representatives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/>
              <a:t>M. MuthuSelvam, Madurai. Cell No: 9842104826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90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0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61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85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4279" y="187395"/>
            <a:ext cx="11796227" cy="18008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B, C jointly promised to pay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₹ 50,000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D. Before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performnce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contract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C dies. Here,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625151" y="2528596"/>
            <a:ext cx="5253135" cy="107302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Becomes void on C’s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death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68753" y="2528596"/>
            <a:ext cx="4618651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performed by A and B alone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52727" y="4281967"/>
            <a:ext cx="4152122" cy="135372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renewed between A,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 and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625151" y="4068809"/>
            <a:ext cx="5169159" cy="168817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Should be performed by A and 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along with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C’s legal representatives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54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0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38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39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97596" y="4375236"/>
            <a:ext cx="2753106" cy="18496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78644" y="1698827"/>
            <a:ext cx="3834882" cy="18153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Stranger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383308" y="4218259"/>
            <a:ext cx="4000496" cy="200664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On the death of a Promisee, his Legal</a:t>
            </a:r>
          </a:p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Representative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95923" y="2150861"/>
            <a:ext cx="3156451" cy="11859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of the Joint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45707" y="325063"/>
            <a:ext cx="11700586" cy="8247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these parties cannot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demand performance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promise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39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9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56490" y="429208"/>
            <a:ext cx="8916310" cy="652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person is said to be a third person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if 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70654" y="2207407"/>
            <a:ext cx="2754210" cy="110985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33214" y="2179926"/>
            <a:ext cx="4718833" cy="19910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54631" y="4609322"/>
            <a:ext cx="3103982" cy="127020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36191" y="4945376"/>
            <a:ext cx="3254053" cy="88173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Legal Representative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7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150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" action="ppaction://noaction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99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96725" y="675132"/>
            <a:ext cx="850835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warehouse holds goods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  _________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center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2179" y="2790355"/>
            <a:ext cx="2819015" cy="10056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20267" y="2732003"/>
            <a:ext cx="2668557" cy="10514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distribution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3602" y="2732003"/>
            <a:ext cx="2348982" cy="12358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sorting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7869" y="283324"/>
            <a:ext cx="11495315" cy="14005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________can be given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collateral security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getting financial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assistance from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warrant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warrant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718042" y="2183364"/>
            <a:ext cx="3172406" cy="15875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Cold Storage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7290" y="4227868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19471" y="2394403"/>
            <a:ext cx="2388635" cy="97202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270719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warehouses are licensed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government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are permitted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accept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goods on bond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4976" y="617785"/>
            <a:ext cx="11262048" cy="1309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warehouses are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 storing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perishable goods like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fruits, vegetables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etc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36710" y="6965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Transport removes the hindrance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4143" y="4144370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94107" y="4287542"/>
            <a:ext cx="3778898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27024" y="907517"/>
            <a:ext cx="8647145" cy="12409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Air consignment note is prepared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_____ forms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2194" y="392117"/>
            <a:ext cx="10667612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document acknowledging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receipt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a carrier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Consignment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Waybill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lading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6812" y="4516016"/>
            <a:ext cx="2220686" cy="125030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Air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Road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01417" y="2730273"/>
            <a:ext cx="2006081" cy="9517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Rail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40902" y="660407"/>
            <a:ext cx="704305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fastest means of transport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5" y="4246904"/>
            <a:ext cx="3876869" cy="16593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Industrial 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57218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Agricultural development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Rural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Local Area Banks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promoting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basic principle of insurance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 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Co-Operation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Proximate causa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Subrogation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is not a type of general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127311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Life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4" y="4040162"/>
            <a:ext cx="2850501" cy="163504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Fidelity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Fire Insurance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47411" y="586727"/>
            <a:ext cx="9514891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function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624238"/>
            <a:ext cx="2323323" cy="101237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32465" y="4386200"/>
            <a:ext cx="2944781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Protection of life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13649" y="2734457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Risk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6123" y="383149"/>
            <a:ext cx="10433959" cy="12613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in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applicable in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 contract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Unilateral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Indemnity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4040155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Conditional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Inter-personal 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6163" y="4189447"/>
            <a:ext cx="2789853" cy="183813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Cargo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28250" y="2000421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Policy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61685" y="4506688"/>
            <a:ext cx="2612570" cy="12036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3" y="2118785"/>
            <a:ext cx="2640563" cy="14065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Cargo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&amp; 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626622"/>
            <a:ext cx="10234126" cy="8280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marine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242596"/>
            <a:ext cx="11243385" cy="1998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continuing relationship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provides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licence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privileges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provides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training, merchandising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consideration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called ____________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Franchising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Supply Chain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7706" y="410547"/>
            <a:ext cx="10077061" cy="13291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Buying and selling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 electronic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network is known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E-commerce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Website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26571"/>
            <a:ext cx="9774591" cy="16247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organization carrying out activities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move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from producer to consumer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Channels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Logistics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7725</TotalTime>
  <Words>6962</Words>
  <Application>Microsoft Office PowerPoint</Application>
  <PresentationFormat>Widescreen</PresentationFormat>
  <Paragraphs>1860</Paragraphs>
  <Slides>383</Slides>
  <Notes>287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383</vt:i4>
      </vt:variant>
    </vt:vector>
  </HeadingPairs>
  <TitlesOfParts>
    <vt:vector size="38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562</cp:revision>
  <dcterms:created xsi:type="dcterms:W3CDTF">2022-09-24T06:45:25Z</dcterms:created>
  <dcterms:modified xsi:type="dcterms:W3CDTF">2024-04-04T05:57:36Z</dcterms:modified>
</cp:coreProperties>
</file>