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5"/>
  </p:notesMasterIdLst>
  <p:handoutMasterIdLst>
    <p:handoutMasterId r:id="rId186"/>
  </p:handoutMasterIdLst>
  <p:sldIdLst>
    <p:sldId id="256" r:id="rId2"/>
    <p:sldId id="257" r:id="rId3"/>
    <p:sldId id="261" r:id="rId4"/>
    <p:sldId id="839" r:id="rId5"/>
    <p:sldId id="262" r:id="rId6"/>
    <p:sldId id="263" r:id="rId7"/>
    <p:sldId id="264" r:id="rId8"/>
    <p:sldId id="840" r:id="rId9"/>
    <p:sldId id="422" r:id="rId10"/>
    <p:sldId id="423" r:id="rId11"/>
    <p:sldId id="421" r:id="rId12"/>
    <p:sldId id="841" r:id="rId13"/>
    <p:sldId id="424" r:id="rId14"/>
    <p:sldId id="425" r:id="rId15"/>
    <p:sldId id="426" r:id="rId16"/>
    <p:sldId id="842" r:id="rId17"/>
    <p:sldId id="427" r:id="rId18"/>
    <p:sldId id="428" r:id="rId19"/>
    <p:sldId id="429" r:id="rId20"/>
    <p:sldId id="843" r:id="rId21"/>
    <p:sldId id="430" r:id="rId22"/>
    <p:sldId id="431" r:id="rId23"/>
    <p:sldId id="432" r:id="rId24"/>
    <p:sldId id="844" r:id="rId25"/>
    <p:sldId id="433" r:id="rId26"/>
    <p:sldId id="434" r:id="rId27"/>
    <p:sldId id="435" r:id="rId28"/>
    <p:sldId id="845" r:id="rId29"/>
    <p:sldId id="436" r:id="rId30"/>
    <p:sldId id="437" r:id="rId31"/>
    <p:sldId id="438" r:id="rId32"/>
    <p:sldId id="846" r:id="rId33"/>
    <p:sldId id="439" r:id="rId34"/>
    <p:sldId id="440" r:id="rId35"/>
    <p:sldId id="441" r:id="rId36"/>
    <p:sldId id="847" r:id="rId37"/>
    <p:sldId id="442" r:id="rId38"/>
    <p:sldId id="443" r:id="rId39"/>
    <p:sldId id="444" r:id="rId40"/>
    <p:sldId id="848" r:id="rId41"/>
    <p:sldId id="445" r:id="rId42"/>
    <p:sldId id="446" r:id="rId43"/>
    <p:sldId id="447" r:id="rId44"/>
    <p:sldId id="849" r:id="rId45"/>
    <p:sldId id="448" r:id="rId46"/>
    <p:sldId id="449" r:id="rId47"/>
    <p:sldId id="450" r:id="rId48"/>
    <p:sldId id="850" r:id="rId49"/>
    <p:sldId id="451" r:id="rId50"/>
    <p:sldId id="452" r:id="rId51"/>
    <p:sldId id="453" r:id="rId52"/>
    <p:sldId id="851" r:id="rId53"/>
    <p:sldId id="454" r:id="rId54"/>
    <p:sldId id="455" r:id="rId55"/>
    <p:sldId id="456" r:id="rId56"/>
    <p:sldId id="852" r:id="rId57"/>
    <p:sldId id="457" r:id="rId58"/>
    <p:sldId id="458" r:id="rId59"/>
    <p:sldId id="459" r:id="rId60"/>
    <p:sldId id="853" r:id="rId61"/>
    <p:sldId id="460" r:id="rId62"/>
    <p:sldId id="461" r:id="rId63"/>
    <p:sldId id="462" r:id="rId64"/>
    <p:sldId id="859" r:id="rId65"/>
    <p:sldId id="463" r:id="rId66"/>
    <p:sldId id="464" r:id="rId67"/>
    <p:sldId id="465" r:id="rId68"/>
    <p:sldId id="860" r:id="rId69"/>
    <p:sldId id="466" r:id="rId70"/>
    <p:sldId id="467" r:id="rId71"/>
    <p:sldId id="468" r:id="rId72"/>
    <p:sldId id="861" r:id="rId73"/>
    <p:sldId id="469" r:id="rId74"/>
    <p:sldId id="470" r:id="rId75"/>
    <p:sldId id="471" r:id="rId76"/>
    <p:sldId id="862" r:id="rId77"/>
    <p:sldId id="472" r:id="rId78"/>
    <p:sldId id="473" r:id="rId79"/>
    <p:sldId id="474" r:id="rId80"/>
    <p:sldId id="863" r:id="rId81"/>
    <p:sldId id="475" r:id="rId82"/>
    <p:sldId id="476" r:id="rId83"/>
    <p:sldId id="477" r:id="rId84"/>
    <p:sldId id="864" r:id="rId85"/>
    <p:sldId id="534" r:id="rId86"/>
    <p:sldId id="535" r:id="rId87"/>
    <p:sldId id="478" r:id="rId88"/>
    <p:sldId id="865" r:id="rId89"/>
    <p:sldId id="536" r:id="rId90"/>
    <p:sldId id="537" r:id="rId91"/>
    <p:sldId id="479" r:id="rId92"/>
    <p:sldId id="866" r:id="rId93"/>
    <p:sldId id="538" r:id="rId94"/>
    <p:sldId id="539" r:id="rId95"/>
    <p:sldId id="480" r:id="rId96"/>
    <p:sldId id="867" r:id="rId97"/>
    <p:sldId id="540" r:id="rId98"/>
    <p:sldId id="541" r:id="rId99"/>
    <p:sldId id="481" r:id="rId100"/>
    <p:sldId id="869" r:id="rId101"/>
    <p:sldId id="542" r:id="rId102"/>
    <p:sldId id="543" r:id="rId103"/>
    <p:sldId id="482" r:id="rId104"/>
    <p:sldId id="868" r:id="rId105"/>
    <p:sldId id="544" r:id="rId106"/>
    <p:sldId id="545" r:id="rId107"/>
    <p:sldId id="483" r:id="rId108"/>
    <p:sldId id="870" r:id="rId109"/>
    <p:sldId id="546" r:id="rId110"/>
    <p:sldId id="547" r:id="rId111"/>
    <p:sldId id="484" r:id="rId112"/>
    <p:sldId id="871" r:id="rId113"/>
    <p:sldId id="548" r:id="rId114"/>
    <p:sldId id="549" r:id="rId115"/>
    <p:sldId id="487" r:id="rId116"/>
    <p:sldId id="874" r:id="rId117"/>
    <p:sldId id="555" r:id="rId118"/>
    <p:sldId id="556" r:id="rId119"/>
    <p:sldId id="488" r:id="rId120"/>
    <p:sldId id="875" r:id="rId121"/>
    <p:sldId id="615" r:id="rId122"/>
    <p:sldId id="616" r:id="rId123"/>
    <p:sldId id="489" r:id="rId124"/>
    <p:sldId id="876" r:id="rId125"/>
    <p:sldId id="617" r:id="rId126"/>
    <p:sldId id="618" r:id="rId127"/>
    <p:sldId id="490" r:id="rId128"/>
    <p:sldId id="877" r:id="rId129"/>
    <p:sldId id="619" r:id="rId130"/>
    <p:sldId id="620" r:id="rId131"/>
    <p:sldId id="491" r:id="rId132"/>
    <p:sldId id="878" r:id="rId133"/>
    <p:sldId id="621" r:id="rId134"/>
    <p:sldId id="622" r:id="rId135"/>
    <p:sldId id="492" r:id="rId136"/>
    <p:sldId id="879" r:id="rId137"/>
    <p:sldId id="623" r:id="rId138"/>
    <p:sldId id="624" r:id="rId139"/>
    <p:sldId id="493" r:id="rId140"/>
    <p:sldId id="880" r:id="rId141"/>
    <p:sldId id="625" r:id="rId142"/>
    <p:sldId id="626" r:id="rId143"/>
    <p:sldId id="494" r:id="rId144"/>
    <p:sldId id="881" r:id="rId145"/>
    <p:sldId id="627" r:id="rId146"/>
    <p:sldId id="628" r:id="rId147"/>
    <p:sldId id="495" r:id="rId148"/>
    <p:sldId id="882" r:id="rId149"/>
    <p:sldId id="629" r:id="rId150"/>
    <p:sldId id="630" r:id="rId151"/>
    <p:sldId id="496" r:id="rId152"/>
    <p:sldId id="883" r:id="rId153"/>
    <p:sldId id="631" r:id="rId154"/>
    <p:sldId id="632" r:id="rId155"/>
    <p:sldId id="497" r:id="rId156"/>
    <p:sldId id="884" r:id="rId157"/>
    <p:sldId id="633" r:id="rId158"/>
    <p:sldId id="634" r:id="rId159"/>
    <p:sldId id="498" r:id="rId160"/>
    <p:sldId id="885" r:id="rId161"/>
    <p:sldId id="635" r:id="rId162"/>
    <p:sldId id="636" r:id="rId163"/>
    <p:sldId id="499" r:id="rId164"/>
    <p:sldId id="886" r:id="rId165"/>
    <p:sldId id="637" r:id="rId166"/>
    <p:sldId id="638" r:id="rId167"/>
    <p:sldId id="500" r:id="rId168"/>
    <p:sldId id="887" r:id="rId169"/>
    <p:sldId id="639" r:id="rId170"/>
    <p:sldId id="640" r:id="rId171"/>
    <p:sldId id="501" r:id="rId172"/>
    <p:sldId id="888" r:id="rId173"/>
    <p:sldId id="641" r:id="rId174"/>
    <p:sldId id="642" r:id="rId175"/>
    <p:sldId id="502" r:id="rId176"/>
    <p:sldId id="889" r:id="rId177"/>
    <p:sldId id="643" r:id="rId178"/>
    <p:sldId id="644" r:id="rId179"/>
    <p:sldId id="503" r:id="rId180"/>
    <p:sldId id="890" r:id="rId181"/>
    <p:sldId id="645" r:id="rId182"/>
    <p:sldId id="646" r:id="rId183"/>
    <p:sldId id="823" r:id="rId18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27" roundtripDataSignature="AMtx7mj1R5tO690/Iu2z+s3x9W/gLPbvf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thamani S" initials="KS" lastIdx="1" clrIdx="0">
    <p:extLst>
      <p:ext uri="{19B8F6BF-5375-455C-9EA6-DF929625EA0E}">
        <p15:presenceInfo xmlns:p15="http://schemas.microsoft.com/office/powerpoint/2012/main" userId="14a67a6ae089e9d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06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629" Type="http://schemas.openxmlformats.org/officeDocument/2006/relationships/presProps" Target="presProps.xml"/><Relationship Id="rId170" Type="http://schemas.openxmlformats.org/officeDocument/2006/relationships/slide" Target="slides/slide169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630" Type="http://schemas.openxmlformats.org/officeDocument/2006/relationships/viewProps" Target="viewProps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slide" Target="slides/slide181.xml"/><Relationship Id="rId6" Type="http://schemas.openxmlformats.org/officeDocument/2006/relationships/slide" Target="slides/slide5.xml"/><Relationship Id="rId631" Type="http://schemas.openxmlformats.org/officeDocument/2006/relationships/theme" Target="theme/theme1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632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627" Type="http://customschemas.google.com/relationships/presentationmetadata" Target="metadata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628" Type="http://schemas.openxmlformats.org/officeDocument/2006/relationships/commentAuthors" Target="commentAuthor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handoutMaster" Target="handoutMasters/handoutMaster1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" Type="http://schemas.openxmlformats.org/officeDocument/2006/relationships/slideMaster" Target="slideMasters/slideMaster1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2-14T10:18:36.484" idx="1">
    <p:pos x="3133" y="2436"/>
    <p:text/>
    <p:extLst>
      <p:ext uri="{C676402C-5697-4E1C-873F-D02D1690AC5C}">
        <p15:threadingInfo xmlns:p15="http://schemas.microsoft.com/office/powerpoint/2012/main" timeZoneBias="-33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1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0A5EB-6758-442D-A9EB-A6BB9055E8C1}" type="datetimeFigureOut">
              <a:rPr lang="en-IN" smtClean="0"/>
              <a:t>04-04-2024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7ACAF-F427-4904-B022-32BC5E9814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2984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9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0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3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4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5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7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8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9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1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4962581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14917345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99065392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2664806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4208581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27421560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0842086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322581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2338132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9657305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05439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3215267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5375418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4708324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4132351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4795735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9741852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2075991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001873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3926741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03227927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98884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0022387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4966199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84537572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70978167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90396920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0269315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5419324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5021441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3194864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29383194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371179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9318822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1462377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9311271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7876369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35760795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382922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57677895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6714274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925336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13489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4030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793456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54379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09420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5948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88411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28315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27806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024137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54986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2547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21216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14971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65018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1226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59894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763313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015665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6534966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8254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63344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481394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432059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02386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6278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077942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525936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311995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944456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081888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77074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910484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364003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1162783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1807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155392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102997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218665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791828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112163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442869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4077396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086807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590189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37781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2595907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025911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981164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7837115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6697144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714465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8737133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6988313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614071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5691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76569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1147008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7032225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22036690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5256886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8430013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0828817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3842939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3672687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41230315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77602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871455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8597436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52326673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6876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0580656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0224942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1031268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0387190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6919229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26891816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44622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47629758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5738463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18649261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7280658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5864849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839763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1532712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8983956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6626879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5352242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8890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4" name="Google Shape;14;p16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3" name="Google Shape;73;p17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9" name="Google Shape;79;p17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31522" y="1248508"/>
            <a:ext cx="5322277" cy="442180"/>
          </a:xfrm>
        </p:spPr>
        <p:txBody>
          <a:bodyPr/>
          <a:lstStyle/>
          <a:p>
            <a:r>
              <a:rPr lang="en-US" dirty="0" smtClean="0"/>
              <a:t>M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‹#›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488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26" name="Google Shape;26;p16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2" name="Google Shape;32;p16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7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9" name="Google Shape;39;p17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48" name="Google Shape;48;p17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53" name="Google Shape;53;p17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7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0" name="Google Shape;60;p1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7" name="Google Shape;67;p17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6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6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0" name="Google Shape;10;p16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slide" Target="slide99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5.xml"/><Relationship Id="rId4" Type="http://schemas.openxmlformats.org/officeDocument/2006/relationships/slide" Target="slide106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slide" Target="slide103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9.xml"/><Relationship Id="rId4" Type="http://schemas.openxmlformats.org/officeDocument/2006/relationships/slide" Target="slide110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slide" Target="slide107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.xml"/><Relationship Id="rId4" Type="http://schemas.openxmlformats.org/officeDocument/2006/relationships/slide" Target="slide14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3.xml"/><Relationship Id="rId4" Type="http://schemas.openxmlformats.org/officeDocument/2006/relationships/slide" Target="slide114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slide" Target="slide111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8.xml"/><Relationship Id="rId4" Type="http://schemas.openxmlformats.org/officeDocument/2006/relationships/slide" Target="slide11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slide" Target="slide115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1.xml"/><Relationship Id="rId4" Type="http://schemas.openxmlformats.org/officeDocument/2006/relationships/slide" Target="slide1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slide" Target="slide119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3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6.xml"/><Relationship Id="rId4" Type="http://schemas.openxmlformats.org/officeDocument/2006/relationships/slide" Target="slide125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slide" Target="slide123.xml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7.xml.rels><?xml version="1.0" encoding="UTF-8" standalone="yes"?>
<Relationships xmlns="http://schemas.openxmlformats.org/package/2006/relationships"><Relationship Id="rId3" Type="http://schemas.openxmlformats.org/officeDocument/2006/relationships/slide" Target="slide130.xml"/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7.xml"/><Relationship Id="rId4" Type="http://schemas.openxmlformats.org/officeDocument/2006/relationships/slide" Target="slide129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slide" Target="slide127.xml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0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1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3.xml"/><Relationship Id="rId4" Type="http://schemas.openxmlformats.org/officeDocument/2006/relationships/slide" Target="slide134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slide" Target="slide131.xml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4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5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7.xml"/><Relationship Id="rId4" Type="http://schemas.openxmlformats.org/officeDocument/2006/relationships/slide" Target="slide138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slide" Target="slide135.xml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8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9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2.xml"/><Relationship Id="rId4" Type="http://schemas.openxmlformats.org/officeDocument/2006/relationships/slide" Target="slide14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slide" Target="slide139.xml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2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3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5.xml"/><Relationship Id="rId4" Type="http://schemas.openxmlformats.org/officeDocument/2006/relationships/slide" Target="slide146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slide" Target="slide143.xml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6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7.xml.rels><?xml version="1.0" encoding="UTF-8" standalone="yes"?>
<Relationships xmlns="http://schemas.openxmlformats.org/package/2006/relationships"><Relationship Id="rId3" Type="http://schemas.openxmlformats.org/officeDocument/2006/relationships/slide" Target="slide150.xml"/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7.xml"/><Relationship Id="rId4" Type="http://schemas.openxmlformats.org/officeDocument/2006/relationships/slide" Target="slide149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slide" Target="slide147.xml"/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3" Type="http://schemas.openxmlformats.org/officeDocument/2006/relationships/slide" Target="slide151.xml"/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.xml"/><Relationship Id="rId4" Type="http://schemas.openxmlformats.org/officeDocument/2006/relationships/slide" Target="slide18.xml"/></Relationships>
</file>

<file path=ppt/slides/_rels/slide150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1.xml.rels><?xml version="1.0" encoding="UTF-8" standalone="yes"?>
<Relationships xmlns="http://schemas.openxmlformats.org/package/2006/relationships"><Relationship Id="rId3" Type="http://schemas.openxmlformats.org/officeDocument/2006/relationships/slide" Target="slide151.xml"/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3.xml"/><Relationship Id="rId4" Type="http://schemas.openxmlformats.org/officeDocument/2006/relationships/slide" Target="slide154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slide" Target="slide151.xml"/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3" Type="http://schemas.openxmlformats.org/officeDocument/2006/relationships/slide" Target="slide155.xml"/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4.xml.rels><?xml version="1.0" encoding="UTF-8" standalone="yes"?>
<Relationships xmlns="http://schemas.openxmlformats.org/package/2006/relationships"><Relationship Id="rId3" Type="http://schemas.openxmlformats.org/officeDocument/2006/relationships/slide" Target="slide151.xml"/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5.xml.rels><?xml version="1.0" encoding="UTF-8" standalone="yes"?>
<Relationships xmlns="http://schemas.openxmlformats.org/package/2006/relationships"><Relationship Id="rId3" Type="http://schemas.openxmlformats.org/officeDocument/2006/relationships/slide" Target="slide155.xml"/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8.xml"/><Relationship Id="rId4" Type="http://schemas.openxmlformats.org/officeDocument/2006/relationships/slide" Target="slide15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slide" Target="slide155.xml"/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3" Type="http://schemas.openxmlformats.org/officeDocument/2006/relationships/slide" Target="slide159.xml"/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8.xml.rels><?xml version="1.0" encoding="UTF-8" standalone="yes"?>
<Relationships xmlns="http://schemas.openxmlformats.org/package/2006/relationships"><Relationship Id="rId3" Type="http://schemas.openxmlformats.org/officeDocument/2006/relationships/slide" Target="slide155.xml"/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9.xml.rels><?xml version="1.0" encoding="UTF-8" standalone="yes"?>
<Relationships xmlns="http://schemas.openxmlformats.org/package/2006/relationships"><Relationship Id="rId3" Type="http://schemas.openxmlformats.org/officeDocument/2006/relationships/slide" Target="slide159.xml"/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62.xml"/><Relationship Id="rId4" Type="http://schemas.openxmlformats.org/officeDocument/2006/relationships/slide" Target="slide16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slide" Target="slide159.xml"/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3" Type="http://schemas.openxmlformats.org/officeDocument/2006/relationships/slide" Target="slide163.xml"/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2.xml.rels><?xml version="1.0" encoding="UTF-8" standalone="yes"?>
<Relationships xmlns="http://schemas.openxmlformats.org/package/2006/relationships"><Relationship Id="rId3" Type="http://schemas.openxmlformats.org/officeDocument/2006/relationships/slide" Target="slide159.xml"/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63.xml.rels><?xml version="1.0" encoding="UTF-8" standalone="yes"?>
<Relationships xmlns="http://schemas.openxmlformats.org/package/2006/relationships"><Relationship Id="rId3" Type="http://schemas.openxmlformats.org/officeDocument/2006/relationships/slide" Target="slide163.xml"/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65.xml"/><Relationship Id="rId4" Type="http://schemas.openxmlformats.org/officeDocument/2006/relationships/slide" Target="slide166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slide" Target="slide163.xml"/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3" Type="http://schemas.openxmlformats.org/officeDocument/2006/relationships/slide" Target="slide167.xml"/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6.xml.rels><?xml version="1.0" encoding="UTF-8" standalone="yes"?>
<Relationships xmlns="http://schemas.openxmlformats.org/package/2006/relationships"><Relationship Id="rId3" Type="http://schemas.openxmlformats.org/officeDocument/2006/relationships/slide" Target="slide163.xml"/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67.xml.rels><?xml version="1.0" encoding="UTF-8" standalone="yes"?>
<Relationships xmlns="http://schemas.openxmlformats.org/package/2006/relationships"><Relationship Id="rId3" Type="http://schemas.openxmlformats.org/officeDocument/2006/relationships/slide" Target="slide170.xml"/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67.xml"/><Relationship Id="rId4" Type="http://schemas.openxmlformats.org/officeDocument/2006/relationships/slide" Target="slide169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slide" Target="slide167.xml"/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3" Type="http://schemas.openxmlformats.org/officeDocument/2006/relationships/slide" Target="slide171.xml"/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0.xml.rels><?xml version="1.0" encoding="UTF-8" standalone="yes"?>
<Relationships xmlns="http://schemas.openxmlformats.org/package/2006/relationships"><Relationship Id="rId3" Type="http://schemas.openxmlformats.org/officeDocument/2006/relationships/slide" Target="slide167.xml"/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71.xml.rels><?xml version="1.0" encoding="UTF-8" standalone="yes"?>
<Relationships xmlns="http://schemas.openxmlformats.org/package/2006/relationships"><Relationship Id="rId3" Type="http://schemas.openxmlformats.org/officeDocument/2006/relationships/slide" Target="slide171.xml"/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3.xml"/><Relationship Id="rId4" Type="http://schemas.openxmlformats.org/officeDocument/2006/relationships/slide" Target="slide174.xml"/></Relationships>
</file>

<file path=ppt/slides/_rels/slide172.xml.rels><?xml version="1.0" encoding="UTF-8" standalone="yes"?>
<Relationships xmlns="http://schemas.openxmlformats.org/package/2006/relationships"><Relationship Id="rId2" Type="http://schemas.openxmlformats.org/officeDocument/2006/relationships/slide" Target="slide171.xml"/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3" Type="http://schemas.openxmlformats.org/officeDocument/2006/relationships/slide" Target="slide175.xml"/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4.xml.rels><?xml version="1.0" encoding="UTF-8" standalone="yes"?>
<Relationships xmlns="http://schemas.openxmlformats.org/package/2006/relationships"><Relationship Id="rId3" Type="http://schemas.openxmlformats.org/officeDocument/2006/relationships/slide" Target="slide171.xml"/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75.xml.rels><?xml version="1.0" encoding="UTF-8" standalone="yes"?>
<Relationships xmlns="http://schemas.openxmlformats.org/package/2006/relationships"><Relationship Id="rId3" Type="http://schemas.openxmlformats.org/officeDocument/2006/relationships/slide" Target="slide175.xml"/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7.xml"/><Relationship Id="rId4" Type="http://schemas.openxmlformats.org/officeDocument/2006/relationships/slide" Target="slide178.xml"/></Relationships>
</file>

<file path=ppt/slides/_rels/slide176.xml.rels><?xml version="1.0" encoding="UTF-8" standalone="yes"?>
<Relationships xmlns="http://schemas.openxmlformats.org/package/2006/relationships"><Relationship Id="rId2" Type="http://schemas.openxmlformats.org/officeDocument/2006/relationships/slide" Target="slide175.xml"/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3" Type="http://schemas.openxmlformats.org/officeDocument/2006/relationships/slide" Target="slide179.xml"/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8.xml.rels><?xml version="1.0" encoding="UTF-8" standalone="yes"?>
<Relationships xmlns="http://schemas.openxmlformats.org/package/2006/relationships"><Relationship Id="rId3" Type="http://schemas.openxmlformats.org/officeDocument/2006/relationships/slide" Target="slide175.xml"/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79.xml.rels><?xml version="1.0" encoding="UTF-8" standalone="yes"?>
<Relationships xmlns="http://schemas.openxmlformats.org/package/2006/relationships"><Relationship Id="rId3" Type="http://schemas.openxmlformats.org/officeDocument/2006/relationships/slide" Target="slide179.xml"/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81.xml"/><Relationship Id="rId4" Type="http://schemas.openxmlformats.org/officeDocument/2006/relationships/slide" Target="slide18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80.xml.rels><?xml version="1.0" encoding="UTF-8" standalone="yes"?>
<Relationships xmlns="http://schemas.openxmlformats.org/package/2006/relationships"><Relationship Id="rId2" Type="http://schemas.openxmlformats.org/officeDocument/2006/relationships/slide" Target="slide179.xml"/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3" Type="http://schemas.openxmlformats.org/officeDocument/2006/relationships/slide" Target="slide183.xml"/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2.xml.rels><?xml version="1.0" encoding="UTF-8" standalone="yes"?>
<Relationships xmlns="http://schemas.openxmlformats.org/package/2006/relationships"><Relationship Id="rId3" Type="http://schemas.openxmlformats.org/officeDocument/2006/relationships/slide" Target="slide179.xml"/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slide" Target="slide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4.xml"/><Relationship Id="rId4" Type="http://schemas.openxmlformats.org/officeDocument/2006/relationships/slide" Target="slide2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0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omments" Target="../comments/comment1.xml"/><Relationship Id="rId5" Type="http://schemas.openxmlformats.org/officeDocument/2006/relationships/slide" Target="slide3.xml"/><Relationship Id="rId4" Type="http://schemas.openxmlformats.org/officeDocument/2006/relationships/slide" Target="slide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3.xml"/><Relationship Id="rId4" Type="http://schemas.openxmlformats.org/officeDocument/2006/relationships/slide" Target="slide3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7.xml"/><Relationship Id="rId4" Type="http://schemas.openxmlformats.org/officeDocument/2006/relationships/slide" Target="slide3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2.xml"/><Relationship Id="rId4" Type="http://schemas.openxmlformats.org/officeDocument/2006/relationships/slide" Target="slide4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6.xml"/><Relationship Id="rId4" Type="http://schemas.openxmlformats.org/officeDocument/2006/relationships/slide" Target="slide4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9.xml"/><Relationship Id="rId4" Type="http://schemas.openxmlformats.org/officeDocument/2006/relationships/slide" Target="slide5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4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1.xml"/><Relationship Id="rId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7.xml"/><Relationship Id="rId4" Type="http://schemas.openxmlformats.org/officeDocument/2006/relationships/slide" Target="slide5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2.xml"/><Relationship Id="rId4" Type="http://schemas.openxmlformats.org/officeDocument/2006/relationships/slide" Target="slide6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6.xml"/><Relationship Id="rId4" Type="http://schemas.openxmlformats.org/officeDocument/2006/relationships/slide" Target="slide65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9.xml"/><Relationship Id="rId4" Type="http://schemas.openxmlformats.org/officeDocument/2006/relationships/slide" Target="slide70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" Target="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74.xml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1.xml"/><Relationship Id="rId4" Type="http://schemas.openxmlformats.org/officeDocument/2006/relationships/slide" Target="slide73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" Target="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7.xml"/><Relationship Id="rId4" Type="http://schemas.openxmlformats.org/officeDocument/2006/relationships/slide" Target="slide78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" Target="slide7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slide" Target="slide82.xm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9.xml"/><Relationship Id="rId4" Type="http://schemas.openxmlformats.org/officeDocument/2006/relationships/slide" Target="slide8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slide" Target="slide7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5.xml"/><Relationship Id="rId4" Type="http://schemas.openxmlformats.org/officeDocument/2006/relationships/slide" Target="slide8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slide" Target="slide83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0.xml"/><Relationship Id="rId4" Type="http://schemas.openxmlformats.org/officeDocument/2006/relationships/slide" Target="slide89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slide" Target="slide87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3.xml"/><Relationship Id="rId4" Type="http://schemas.openxmlformats.org/officeDocument/2006/relationships/slide" Target="slide94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slide" Target="slide91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slide" Target="slide97.xml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5.xml"/><Relationship Id="rId4" Type="http://schemas.openxmlformats.org/officeDocument/2006/relationships/slide" Target="slide98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slide" Target="slide95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1.xml"/><Relationship Id="rId4" Type="http://schemas.openxmlformats.org/officeDocument/2006/relationships/slide" Target="slide10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98F5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/>
          <p:nvPr/>
        </p:nvSpPr>
        <p:spPr>
          <a:xfrm>
            <a:off x="1735492" y="195198"/>
            <a:ext cx="3769569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66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+</a:t>
            </a:r>
            <a:r>
              <a:rPr lang="en-US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6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1</a:t>
            </a:r>
            <a:r>
              <a:rPr lang="ta-IN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Commerce</a:t>
            </a:r>
            <a:endParaRPr lang="ta-IN" sz="4000" b="1" dirty="0">
              <a:solidFill>
                <a:srgbClr val="002060"/>
              </a:solidFill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4483522" y="3195520"/>
            <a:ext cx="2363147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a-IN" sz="8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4563619" y="4902197"/>
            <a:ext cx="7435548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One Word Test</a:t>
            </a:r>
            <a:endParaRPr lang="ta-IN" sz="9600" b="1" dirty="0">
              <a:solidFill>
                <a:srgbClr val="002060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2" name="Frame 1"/>
          <p:cNvSpPr/>
          <p:nvPr/>
        </p:nvSpPr>
        <p:spPr>
          <a:xfrm>
            <a:off x="6671388" y="513184"/>
            <a:ext cx="5327779" cy="3452326"/>
          </a:xfrm>
          <a:prstGeom prst="fram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pic>
        <p:nvPicPr>
          <p:cNvPr id="9" name="Picture 2" descr="Best Courses after 12th Commerce Stream 2022: High Salary Courses - Jobs  Dig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587" y="942393"/>
            <a:ext cx="4441371" cy="257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ardrop 2"/>
          <p:cNvSpPr/>
          <p:nvPr/>
        </p:nvSpPr>
        <p:spPr>
          <a:xfrm>
            <a:off x="681135" y="1912776"/>
            <a:ext cx="3974841" cy="4562669"/>
          </a:xfrm>
          <a:prstGeom prst="teardrop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2" name="Picture 4" descr="School Writing Test Learning Lesson, PNG, 4367x3459px, Watercolor, Cartoon,  Flower, Frame, Heart Download Fre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464" y="2796944"/>
            <a:ext cx="3250099" cy="2572335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6077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187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</a:t>
            </a:r>
            <a:r>
              <a:rPr lang="en-US" sz="2400" b="1" dirty="0" err="1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6121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8390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485192" y="292882"/>
            <a:ext cx="11402008" cy="130336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Companies established as a result of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 charter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granted by the King or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Queen of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 country is called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_________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547326" y="2510292"/>
            <a:ext cx="2491274" cy="979715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Registered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companies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5789646" y="2369975"/>
            <a:ext cx="3484984" cy="1443333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Foreign companies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520890" y="4404048"/>
            <a:ext cx="2722206" cy="1572663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Statutory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companies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789646" y="4587032"/>
            <a:ext cx="4007089" cy="1287624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Chartered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companies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3226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6950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1477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56645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2177141" y="619325"/>
            <a:ext cx="7837718" cy="933062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Membership in a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cooperative organization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: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768148" y="2486837"/>
            <a:ext cx="2267340" cy="1250302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Not open to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all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402212" y="2457910"/>
            <a:ext cx="2150710" cy="1116173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Selective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809920" y="4671590"/>
            <a:ext cx="3531639" cy="933060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them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5107339" y="2589475"/>
            <a:ext cx="2223022" cy="1045027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Open to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all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0671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9364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2596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967136" y="793102"/>
            <a:ext cx="5253134" cy="69979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Who wrote “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Arthasasthra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”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2113383" y="2446698"/>
            <a:ext cx="2528596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Kambar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848670" y="2351376"/>
            <a:ext cx="2929812" cy="1483567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Kautilya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642186" y="4365719"/>
            <a:ext cx="3470989" cy="1317757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Thiruvalluvr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141098" y="4253751"/>
            <a:ext cx="4638093" cy="145254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Elangovadigal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8192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5596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359023" y="763228"/>
            <a:ext cx="5113174" cy="63824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Cooperative fails because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of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735493" y="2298669"/>
            <a:ext cx="2593911" cy="1166326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Unlimited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membership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579706" y="2148276"/>
            <a:ext cx="5531498" cy="1444010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Mismanagement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735493" y="4020358"/>
            <a:ext cx="3516086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Cash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trading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7015066" y="4532024"/>
            <a:ext cx="2967134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Loss-making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5245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2709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5292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8065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046513" y="735718"/>
            <a:ext cx="8098974" cy="82109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All cooperatives are established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with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940766" y="2397967"/>
            <a:ext cx="2202025" cy="839761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Service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motive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298165" y="2321569"/>
            <a:ext cx="2873828" cy="1172746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Reform motive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2099387" y="4192358"/>
            <a:ext cx="2295331" cy="1648605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Profit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motive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654351" y="4186507"/>
            <a:ext cx="4599992" cy="158189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Philanthropic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motive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9623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4263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6090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351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772885" y="585629"/>
            <a:ext cx="10580915" cy="951728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Consumers Co-operation was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first successful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_____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194320" y="2677889"/>
            <a:ext cx="2299994" cy="139026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India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593493" y="2765362"/>
            <a:ext cx="2341984" cy="1498728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Swiss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413378" y="4702630"/>
            <a:ext cx="2547257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USA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516015" y="2737369"/>
            <a:ext cx="2929813" cy="143341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England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7042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1493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88637" y="373225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9241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0777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3295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191208" y="401216"/>
            <a:ext cx="10162592" cy="69046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Rochdale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society of equitable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pioneers was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started by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315616" y="2441056"/>
            <a:ext cx="3208911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Robert </a:t>
            </a:r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owen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528838" y="2417611"/>
            <a:ext cx="5249124" cy="175579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H.C.Calvert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315616" y="4199758"/>
            <a:ext cx="3741576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Talmaki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876661" y="5038368"/>
            <a:ext cx="2276669" cy="831570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Lambert</a:t>
            </a:r>
            <a:endParaRPr lang="en-IN" sz="2800" dirty="0">
              <a:solidFill>
                <a:schemeClr val="bg1"/>
              </a:solidFill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8581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13993" y="41054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3463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3373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2120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184988" y="4124131"/>
            <a:ext cx="3769567" cy="1912775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one of the top 200 firms in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world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316824" y="1931437"/>
            <a:ext cx="5003167" cy="2139950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owns companies in more than one</a:t>
            </a: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country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7307828" y="4765341"/>
            <a:ext cx="2631231" cy="1091682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All the above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315617" y="2190605"/>
            <a:ext cx="3732245" cy="1449187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is beyond the control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any government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780320" y="515203"/>
            <a:ext cx="10631423" cy="83962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 Multinational Corporation can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be defined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as a firm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which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278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4070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8962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7186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565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118119" y="625151"/>
            <a:ext cx="10405187" cy="76919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Centralised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control in MNC’s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implies control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exercised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by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833463" y="3081553"/>
            <a:ext cx="2705878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Branches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6783350" y="3161329"/>
            <a:ext cx="2537927" cy="972835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Subsidiaries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783350" y="4884349"/>
            <a:ext cx="2761865" cy="944466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Parliament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838130" y="4806076"/>
            <a:ext cx="2701211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Headquarters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0993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3176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3704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88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746449" y="485192"/>
            <a:ext cx="10607351" cy="113833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Enterprises operating in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several countries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but managed from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one country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is termed as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___________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950098" y="2225355"/>
            <a:ext cx="2687216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Government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company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385248" y="2225355"/>
            <a:ext cx="3536303" cy="1378026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Multinational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Company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894114" y="4376495"/>
            <a:ext cx="2743200" cy="1613764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Joint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Venture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355700" y="4485996"/>
            <a:ext cx="3965510" cy="1406014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Private company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fontAlgn="t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474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1948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3735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147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769388" y="515873"/>
            <a:ext cx="10250065" cy="1902279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Dispersal of decision making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power to branches / affiliates / subsidiaries by head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office represents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_________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563918" y="3393575"/>
            <a:ext cx="3833327" cy="955803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Decentralisation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878080" y="3524348"/>
            <a:ext cx="2341984" cy="85316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Power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996540" y="5010257"/>
            <a:ext cx="2775860" cy="849085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Integration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748502" y="3393575"/>
            <a:ext cx="3404898" cy="111967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Centralisation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2801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0858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080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8924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7945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251787" y="466369"/>
            <a:ext cx="7688425" cy="72778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Coca-Cola company is an example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of  ____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707503" y="2397967"/>
            <a:ext cx="2696547" cy="1015015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Public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company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849446" y="2351313"/>
            <a:ext cx="3225935" cy="110832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MNC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875452" y="4404049"/>
            <a:ext cx="2967136" cy="1449834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Joint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Venture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807458" y="4861120"/>
            <a:ext cx="3132754" cy="992763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Government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company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6157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7432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612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5023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2024743" y="4404049"/>
            <a:ext cx="2013857" cy="867747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60 %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7072605" y="2519636"/>
            <a:ext cx="2612572" cy="886223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51 %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7249886" y="4527921"/>
            <a:ext cx="2285999" cy="839755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95 %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</a:t>
            </a: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2202025" y="2640563"/>
            <a:ext cx="1436914" cy="934448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75 %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285376" y="454766"/>
            <a:ext cx="11797767" cy="117924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share capital of the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government company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must not be less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than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3887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0580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9447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110343" y="699796"/>
            <a:ext cx="9843796" cy="65093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Trade and Commerce was common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to ______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Dynasty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460239" y="2841172"/>
            <a:ext cx="1898781" cy="1045028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Pallava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4739952" y="2827176"/>
            <a:ext cx="2351314" cy="1073020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Chola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8136293" y="2827176"/>
            <a:ext cx="2799184" cy="111967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Panidya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4875246" y="4637314"/>
            <a:ext cx="2080726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Chera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0770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8090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211426" y="625151"/>
            <a:ext cx="9769148" cy="72778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oldest form of </a:t>
            </a:r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organisation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 public sector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315616" y="2512202"/>
            <a:ext cx="3012234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Public Sector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Undertakings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792686" y="2780522"/>
            <a:ext cx="3200400" cy="851536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Departmental Undertakings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913984" y="4632519"/>
            <a:ext cx="3079102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Statutory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Corportion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315615" y="4483594"/>
            <a:ext cx="3012235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Multi National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Corportions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2535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0775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7948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8385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036680" y="438539"/>
            <a:ext cx="10118640" cy="72850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 Government company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purchases shares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 the name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of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553547" y="2304666"/>
            <a:ext cx="3242388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President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624735" y="1859712"/>
            <a:ext cx="3694922" cy="187895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>
                <a:latin typeface="TAU-Marutham" panose="020B0604020202020204" pitchFamily="34" charset="0"/>
                <a:cs typeface="TAU-Marutham" panose="020B0604020202020204" pitchFamily="34" charset="0"/>
              </a:rPr>
              <a:t>Chief Justice of India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683009" y="4071053"/>
            <a:ext cx="2983464" cy="1947191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Prime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Minister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784979" y="4022951"/>
            <a:ext cx="4790861" cy="204339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State Chief Minister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0102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6072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572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2602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091682" y="799064"/>
            <a:ext cx="10105054" cy="965272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primary objective of the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state enterprises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is to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______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278294" y="2799184"/>
            <a:ext cx="2220685" cy="1464906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Serve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People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322906" y="2995127"/>
            <a:ext cx="2760308" cy="1082351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Provide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Employment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514463" y="5074681"/>
            <a:ext cx="2996680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All the Above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842588" y="2928647"/>
            <a:ext cx="2062066" cy="1372766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Earn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profit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7310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47871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8700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994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3991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9575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726164" y="559837"/>
            <a:ext cx="8313576" cy="72778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bank has the power to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issue bank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notes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2071397" y="2491273"/>
            <a:ext cx="2724538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Commercial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bank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885602" y="2414990"/>
            <a:ext cx="3449995" cy="143855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Central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bank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2295331" y="4275056"/>
            <a:ext cx="2892490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Foreign banks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7046943" y="4797859"/>
            <a:ext cx="3692590" cy="984375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Co-operative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banks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3749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5511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539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2485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474239" y="4497356"/>
            <a:ext cx="3135084" cy="1210684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SBI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6820678" y="2416628"/>
            <a:ext cx="3259088" cy="1091682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PNB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7299245" y="4456478"/>
            <a:ext cx="2367270" cy="122460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ICICI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894116" y="2487461"/>
            <a:ext cx="2127378" cy="1283493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RBI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3532041" y="633445"/>
            <a:ext cx="5127917" cy="71832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Central bank of India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3027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1789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2882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5595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814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388708" y="325295"/>
            <a:ext cx="9546770" cy="124436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Reserve Bank of India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commenced its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operations from April 1,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856792" y="2591699"/>
            <a:ext cx="2668555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1936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6904654" y="2591699"/>
            <a:ext cx="2220686" cy="828210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1934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904654" y="4332540"/>
            <a:ext cx="2435287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1933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922106" y="4455610"/>
            <a:ext cx="2397968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1935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8873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8619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5005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1103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026369" y="653143"/>
            <a:ext cx="9909110" cy="64381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Bankers are not only dealers of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money but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also leaders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584649" y="2398975"/>
            <a:ext cx="2453951" cy="1231646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Trade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development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475445" y="2227820"/>
            <a:ext cx="3125756" cy="1573957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Service development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026369" y="4163808"/>
            <a:ext cx="4030825" cy="1734022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Industry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development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988697" y="4077489"/>
            <a:ext cx="4329406" cy="173402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Economic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development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9348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98570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7735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4657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153885" y="405181"/>
            <a:ext cx="10199915" cy="960837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is not a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function of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 central bank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475860" y="1978092"/>
            <a:ext cx="3741578" cy="2034072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Guiding and regulating the banking</a:t>
            </a:r>
          </a:p>
          <a:p>
            <a:pPr algn="ctr"/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system of a </a:t>
            </a:r>
            <a:r>
              <a:rPr lang="en-US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country</a:t>
            </a:r>
            <a:endParaRPr lang="en-US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9011816" y="2258011"/>
            <a:ext cx="2810070" cy="2014974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Acts essentially as Government</a:t>
            </a: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banker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3744682" y="4624238"/>
            <a:ext cx="3897089" cy="1317238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Maintains deposit accounts of all</a:t>
            </a:r>
          </a:p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other banks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5092958" y="2173889"/>
            <a:ext cx="2782079" cy="1838275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Deal with the general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public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9246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5802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79307" y="345233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17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04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9373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351" y="460829"/>
            <a:ext cx="10515600" cy="1768021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Greetings to get More Marks</a:t>
            </a:r>
            <a:endParaRPr lang="en-US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  <a:p>
            <a:pPr algn="ctr"/>
            <a:endParaRPr lang="en-IN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5298233" y="678951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 algn="ctr">
              <a:buNone/>
            </a:pPr>
            <a:endParaRPr lang="en-US" sz="4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endParaRPr lang="en-IN" sz="4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9" name="Picture 2" descr="Clapping Hands on Apple iOS 15.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902" y="2396605"/>
            <a:ext cx="3596498" cy="359650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z="1400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sz="1400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4814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772885" y="492319"/>
            <a:ext cx="10440955" cy="179147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_______ was first sultan who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paved way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 the dense forest and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helped traders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to move from one market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place to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others place for their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commercial caravans.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278292" y="2939142"/>
            <a:ext cx="2813181" cy="933062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Vascoda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Gama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4655975" y="2864498"/>
            <a:ext cx="2407298" cy="1007706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Balban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8192277" y="2864498"/>
            <a:ext cx="2379306" cy="111967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Akbar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4791270" y="4599991"/>
            <a:ext cx="2323322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Alauddin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Khilij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0162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/>
        </p:nvSpPr>
        <p:spPr>
          <a:xfrm>
            <a:off x="1026488" y="894206"/>
            <a:ext cx="330911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Prepared by ….</a:t>
            </a:r>
            <a:endParaRPr sz="18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5617031" y="2677302"/>
            <a:ext cx="5775648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M.MuthuSelvam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Sc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.,M.Com.M.Ed.,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M.Phil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sz="32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PG Asst. in Commerce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MLWA HSS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(Run by Jain Educational &amp; Empowerment Trust)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Madurai 625 001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Cell No: 98421 04826</a:t>
            </a:r>
          </a:p>
        </p:txBody>
      </p:sp>
      <p:sp>
        <p:nvSpPr>
          <p:cNvPr id="3" name="Oval 2"/>
          <p:cNvSpPr/>
          <p:nvPr/>
        </p:nvSpPr>
        <p:spPr>
          <a:xfrm>
            <a:off x="270588" y="1996750"/>
            <a:ext cx="5486400" cy="376023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102" name="Picture 6" descr="5,506,772 Prepared Images, Stock Photos &amp; Vectors | Shutter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526" y="2578902"/>
            <a:ext cx="3402524" cy="259593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5616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96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1288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282960" y="3921993"/>
            <a:ext cx="3237721" cy="1779194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Making Profit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889912" y="2247472"/>
            <a:ext cx="3672341" cy="1219622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Special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skill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7249887" y="4275638"/>
            <a:ext cx="3498980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 above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282961" y="2062437"/>
            <a:ext cx="2755640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Not Making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Profit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2253345" y="839755"/>
            <a:ext cx="6746032" cy="64262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Primary objective of a business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150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41984" y="485192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0783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2206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329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3551075" y="993777"/>
            <a:ext cx="5089849" cy="893405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Occupation of a Doctor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774440" y="2677889"/>
            <a:ext cx="3498979" cy="139026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Profession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01606" y="2612572"/>
            <a:ext cx="3200401" cy="1399592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Business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525348" y="4758613"/>
            <a:ext cx="3415002" cy="1268963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Sole Proprietor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525348" y="2690717"/>
            <a:ext cx="3415002" cy="1377433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Employment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225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7599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770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2062066" y="3867766"/>
            <a:ext cx="2911150" cy="1599973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Angadi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975512" y="2062437"/>
            <a:ext cx="4418790" cy="1485970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Nalangadi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536094" y="4089254"/>
            <a:ext cx="3498980" cy="1156996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Allangadi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2192695" y="2165674"/>
            <a:ext cx="2332652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Market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858417" y="478803"/>
            <a:ext cx="10608905" cy="79826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 </a:t>
            </a:r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Pandiyas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Dynasty the place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where the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goods are sold 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5755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250306" y="765237"/>
            <a:ext cx="9507892" cy="84208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following does not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characterize business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activity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250306" y="2550818"/>
            <a:ext cx="4292078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Production of goods and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services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550091" y="2132043"/>
            <a:ext cx="4282750" cy="2106514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Sale or exchange of goods and services</a:t>
            </a: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082353" y="4469363"/>
            <a:ext cx="3844212" cy="1665512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Presence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Risk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850295" y="4376055"/>
            <a:ext cx="5337110" cy="184279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Salary or wages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1471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4655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735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9832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287625" y="360394"/>
            <a:ext cx="9843796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Activities undertaken out of love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and affection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or with social service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motive are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termed as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: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287625" y="2347815"/>
            <a:ext cx="2766527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Economic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activities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566420" y="2347815"/>
            <a:ext cx="3830216" cy="1268963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Monetary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activities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998375" y="4376058"/>
            <a:ext cx="3340359" cy="1558210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Financial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Activities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943600" y="4376058"/>
            <a:ext cx="4898572" cy="169817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 Economic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Activities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3649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7744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728585"/>
            <a:ext cx="4139381" cy="1622323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4986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3173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858416" y="513184"/>
            <a:ext cx="10935478" cy="78377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industries engaged in extraction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of iron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ore are known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998375" y="2584579"/>
            <a:ext cx="3069772" cy="1017036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Extraction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Industries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635689" y="2360646"/>
            <a:ext cx="4534677" cy="1520890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Construction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Industries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998375" y="4599992"/>
            <a:ext cx="3890866" cy="1315616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Genetic Industries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464560" y="4851918"/>
            <a:ext cx="3377680" cy="1063690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Manufacturing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Industries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8774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74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2843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0602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3091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839756" y="279918"/>
            <a:ext cx="10786188" cy="1863798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Production which involves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several stages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for manufacturing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finished products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is known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774440" y="2677889"/>
            <a:ext cx="3498979" cy="139026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Processing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Industry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01606" y="2668558"/>
            <a:ext cx="3349692" cy="1567540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Synthetic Industry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404050" y="4898571"/>
            <a:ext cx="3415002" cy="1268963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 above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562669" y="2690717"/>
            <a:ext cx="3097764" cy="1377433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TAU-Marutham" panose="020B0604020202020204" pitchFamily="34" charset="0"/>
                <a:cs typeface="TAU-Marutham" panose="020B0604020202020204" pitchFamily="34" charset="0"/>
              </a:rPr>
              <a:t>Analytical Industry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032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8710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7450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8750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573695" y="569167"/>
            <a:ext cx="7044609" cy="73711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Normally high level risk involved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2360645" y="2635895"/>
            <a:ext cx="2827176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Commerce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7159689" y="2635895"/>
            <a:ext cx="2901821" cy="1021700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Trade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2399522" y="4051686"/>
            <a:ext cx="2922036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Industry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7110704" y="4163785"/>
            <a:ext cx="2999790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All of the above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4178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8808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6129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1915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175658" y="4478694"/>
            <a:ext cx="3172408" cy="1343604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Company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828928" y="2424623"/>
            <a:ext cx="4875990" cy="1542457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Sole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Proprietorship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699381" y="4478694"/>
            <a:ext cx="3135085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Co-operative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Society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175658" y="2556105"/>
            <a:ext cx="2967133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Partnership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175658" y="484522"/>
            <a:ext cx="8882743" cy="87694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is the oldest form of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Business </a:t>
            </a:r>
            <a:r>
              <a:rPr lang="en-US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organisation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5191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5259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2346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755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839755" y="655601"/>
            <a:ext cx="10758196" cy="1091687"/>
          </a:xfrm>
          <a:prstGeom prst="wave">
            <a:avLst>
              <a:gd name="adj1" fmla="val 12500"/>
              <a:gd name="adj2" fmla="val 1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 which form the owner,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establisher and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manager is only one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718458" y="3088432"/>
            <a:ext cx="3135085" cy="1026367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Joint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Enterprise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01606" y="2901820"/>
            <a:ext cx="2537930" cy="1399592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Sole Proprietor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530011" y="4945225"/>
            <a:ext cx="3415002" cy="1268963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Co-operative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Society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688630" y="3088432"/>
            <a:ext cx="3009125" cy="108526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Government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Company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9578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8853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6502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5927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324947" y="722021"/>
            <a:ext cx="9507893" cy="84908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 major disadvantage of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sole proprietor-ship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______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184989" y="2332653"/>
            <a:ext cx="2985796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Unlimited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liability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179975" y="2332653"/>
            <a:ext cx="3946849" cy="1539549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Limited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liability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324947" y="4282751"/>
            <a:ext cx="4655976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Easy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Formation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7100595" y="4674637"/>
            <a:ext cx="2864499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Quick decision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9629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b="1" dirty="0" smtClean="0"/>
              <a:t>M. MuthuSelvam, Madurai. Cell No: 9842104826</a:t>
            </a:r>
            <a:endParaRPr lang="pt-BR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541037" y="40121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2884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1597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2116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79447" y="307911"/>
            <a:ext cx="11507754" cy="89574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From the following which one 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Non- corporate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form of business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670180" y="2351320"/>
            <a:ext cx="3242388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Sole trading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business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459892" y="2323334"/>
            <a:ext cx="3522308" cy="1692339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Joint stock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company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782147" y="4435247"/>
            <a:ext cx="3338027" cy="1673386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Co-operatives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242179" y="4435247"/>
            <a:ext cx="4301413" cy="154888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Government company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46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16629" y="438540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4122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152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571795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2850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063689" y="464845"/>
            <a:ext cx="10356980" cy="989051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firm of Hindu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Undivided Family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is managed by whom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194319" y="2677889"/>
            <a:ext cx="2267337" cy="139026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Owner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131627" y="2788692"/>
            <a:ext cx="2099388" cy="1119673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Manager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413378" y="4497357"/>
            <a:ext cx="2547257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Partner</a:t>
            </a: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627983" y="2765362"/>
            <a:ext cx="2118049" cy="1302788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Karta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5710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541037" y="513185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9773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6128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2337318" y="748069"/>
            <a:ext cx="7245220" cy="976342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Hindrance of place is removed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by ______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687357" y="2747572"/>
            <a:ext cx="2724539" cy="1034530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Warehouse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153400" y="3041779"/>
            <a:ext cx="2901821" cy="871245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Transport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245429" y="4879910"/>
            <a:ext cx="3377681" cy="830425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Insurance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245429" y="2838834"/>
            <a:ext cx="3289040" cy="1074190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Salesman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6484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492897" y="4189445"/>
            <a:ext cx="3676261" cy="1539551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By Investing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Capital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6875106" y="2247899"/>
            <a:ext cx="3470987" cy="1479128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By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Agreement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32645" y="4301412"/>
            <a:ext cx="3135085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By Managing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492899" y="2508606"/>
            <a:ext cx="2976464" cy="1218421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By </a:t>
            </a:r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Birth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908989" y="404677"/>
            <a:ext cx="9998496" cy="126883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 the firm of Hindu Undivided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Family, how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one gets the membership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096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016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6589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607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379381" y="494522"/>
            <a:ext cx="9974419" cy="74891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members in the joint </a:t>
            </a:r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hindu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family are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called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_____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679514" y="2332652"/>
            <a:ext cx="2883155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Karta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6718040" y="2332652"/>
            <a:ext cx="3918857" cy="1534885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generations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856796" y="4618653"/>
            <a:ext cx="4012160" cy="1075484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coparceners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7427166" y="4744615"/>
            <a:ext cx="2780521" cy="94952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partners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7160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025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4050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u="sng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u="sng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2442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399592" y="4357397"/>
            <a:ext cx="3610947" cy="1698171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Dayabhaga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law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6721961" y="2620573"/>
            <a:ext cx="3401753" cy="1130519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Hindu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law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65909" y="4548673"/>
            <a:ext cx="3157805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these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716832" y="2620573"/>
            <a:ext cx="3116424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Mitakshara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Law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011627" y="345328"/>
            <a:ext cx="9603905" cy="135281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‘Only the male members in the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family get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right of inheritance by birth’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  ________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5657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5640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5557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7695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450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453952" y="577625"/>
            <a:ext cx="6400800" cy="79310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 partnership is formed by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____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651518" y="2388648"/>
            <a:ext cx="2911154" cy="1147665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the direction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government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662055" y="2327998"/>
            <a:ext cx="3554963" cy="1268964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relationship among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persons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483568" y="4385388"/>
            <a:ext cx="2843504" cy="1413586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agreement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573415" y="4438685"/>
            <a:ext cx="3732245" cy="121764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Friendship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474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990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705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018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998377" y="431219"/>
            <a:ext cx="10468946" cy="1476438"/>
          </a:xfrm>
          <a:prstGeom prst="wave">
            <a:avLst>
              <a:gd name="adj1" fmla="val 12500"/>
              <a:gd name="adj2" fmla="val 2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relationship between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outsiders and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company is defined in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______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811765" y="2765362"/>
            <a:ext cx="3368350" cy="1396675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Memorandum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Association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593492" y="2765362"/>
            <a:ext cx="2649895" cy="1498728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Articles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Association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105469" y="4702630"/>
            <a:ext cx="3405673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Certificate of Incorporation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450703" y="2957804"/>
            <a:ext cx="3377681" cy="1070820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Prospectus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792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2843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2820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0655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7537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090059" y="541175"/>
            <a:ext cx="7725746" cy="6391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Table A of the Companies Act 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 ______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371600" y="1990853"/>
            <a:ext cx="2771191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Model minutes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book</a:t>
            </a: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141875" y="1906328"/>
            <a:ext cx="4023050" cy="153132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Model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AOA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268965" y="3677363"/>
            <a:ext cx="4292080" cy="2509935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Model form of Balance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Sheet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591302" y="4674635"/>
            <a:ext cx="3224504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Model of MOA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7795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63282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2342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7569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5491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427585" y="4366726"/>
            <a:ext cx="3433666" cy="154888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Statutory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company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980922" y="2360645"/>
            <a:ext cx="4537383" cy="1484954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Foreign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company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652728" y="4483358"/>
            <a:ext cx="3135085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Government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company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427585" y="2491459"/>
            <a:ext cx="3163076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Chartered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company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650436" y="443205"/>
            <a:ext cx="11143457" cy="127968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is created by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 Special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Act of Parliament or in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State Assemblies?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9188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8660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859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8987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408926" y="513184"/>
            <a:ext cx="9619858" cy="67589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Board of directors of a company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 elected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by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782146" y="3020903"/>
            <a:ext cx="2649893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Creditors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792689" y="3000026"/>
            <a:ext cx="3256384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Share holders (members)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792689" y="4772479"/>
            <a:ext cx="3069769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Debenture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holders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901110" y="4651755"/>
            <a:ext cx="2411963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Debtors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5123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7728</TotalTime>
  <Words>3319</Words>
  <Application>Microsoft Office PowerPoint</Application>
  <PresentationFormat>Widescreen</PresentationFormat>
  <Paragraphs>892</Paragraphs>
  <Slides>183</Slides>
  <Notes>137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183</vt:i4>
      </vt:variant>
    </vt:vector>
  </HeadingPairs>
  <TitlesOfParts>
    <vt:vector size="187" baseType="lpstr">
      <vt:lpstr>Arial</vt:lpstr>
      <vt:lpstr>Calibri</vt:lpstr>
      <vt:lpstr>TAU-Marutham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Anand raj</dc:creator>
  <cp:lastModifiedBy>Kanthamani S</cp:lastModifiedBy>
  <cp:revision>562</cp:revision>
  <dcterms:created xsi:type="dcterms:W3CDTF">2022-09-24T06:45:25Z</dcterms:created>
  <dcterms:modified xsi:type="dcterms:W3CDTF">2024-04-04T05:04:29Z</dcterms:modified>
</cp:coreProperties>
</file>