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73"/>
  </p:notesMasterIdLst>
  <p:handoutMasterIdLst>
    <p:handoutMasterId r:id="rId374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462" r:id="rId64"/>
    <p:sldId id="859" r:id="rId65"/>
    <p:sldId id="463" r:id="rId66"/>
    <p:sldId id="464" r:id="rId67"/>
    <p:sldId id="465" r:id="rId68"/>
    <p:sldId id="860" r:id="rId69"/>
    <p:sldId id="466" r:id="rId70"/>
    <p:sldId id="467" r:id="rId71"/>
    <p:sldId id="468" r:id="rId72"/>
    <p:sldId id="861" r:id="rId73"/>
    <p:sldId id="469" r:id="rId74"/>
    <p:sldId id="470" r:id="rId75"/>
    <p:sldId id="471" r:id="rId76"/>
    <p:sldId id="862" r:id="rId77"/>
    <p:sldId id="472" r:id="rId78"/>
    <p:sldId id="473" r:id="rId79"/>
    <p:sldId id="474" r:id="rId80"/>
    <p:sldId id="863" r:id="rId81"/>
    <p:sldId id="475" r:id="rId82"/>
    <p:sldId id="476" r:id="rId83"/>
    <p:sldId id="477" r:id="rId84"/>
    <p:sldId id="864" r:id="rId85"/>
    <p:sldId id="534" r:id="rId86"/>
    <p:sldId id="535" r:id="rId87"/>
    <p:sldId id="478" r:id="rId88"/>
    <p:sldId id="865" r:id="rId89"/>
    <p:sldId id="536" r:id="rId90"/>
    <p:sldId id="537" r:id="rId91"/>
    <p:sldId id="479" r:id="rId92"/>
    <p:sldId id="866" r:id="rId93"/>
    <p:sldId id="538" r:id="rId94"/>
    <p:sldId id="539" r:id="rId95"/>
    <p:sldId id="480" r:id="rId96"/>
    <p:sldId id="867" r:id="rId97"/>
    <p:sldId id="540" r:id="rId98"/>
    <p:sldId id="541" r:id="rId99"/>
    <p:sldId id="481" r:id="rId100"/>
    <p:sldId id="869" r:id="rId101"/>
    <p:sldId id="542" r:id="rId102"/>
    <p:sldId id="543" r:id="rId103"/>
    <p:sldId id="482" r:id="rId104"/>
    <p:sldId id="868" r:id="rId105"/>
    <p:sldId id="544" r:id="rId106"/>
    <p:sldId id="545" r:id="rId107"/>
    <p:sldId id="483" r:id="rId108"/>
    <p:sldId id="870" r:id="rId109"/>
    <p:sldId id="546" r:id="rId110"/>
    <p:sldId id="547" r:id="rId111"/>
    <p:sldId id="484" r:id="rId112"/>
    <p:sldId id="871" r:id="rId113"/>
    <p:sldId id="548" r:id="rId114"/>
    <p:sldId id="549" r:id="rId115"/>
    <p:sldId id="487" r:id="rId116"/>
    <p:sldId id="874" r:id="rId117"/>
    <p:sldId id="555" r:id="rId118"/>
    <p:sldId id="556" r:id="rId119"/>
    <p:sldId id="488" r:id="rId120"/>
    <p:sldId id="875" r:id="rId121"/>
    <p:sldId id="615" r:id="rId122"/>
    <p:sldId id="616" r:id="rId123"/>
    <p:sldId id="489" r:id="rId124"/>
    <p:sldId id="876" r:id="rId125"/>
    <p:sldId id="617" r:id="rId126"/>
    <p:sldId id="618" r:id="rId127"/>
    <p:sldId id="490" r:id="rId128"/>
    <p:sldId id="877" r:id="rId129"/>
    <p:sldId id="619" r:id="rId130"/>
    <p:sldId id="620" r:id="rId131"/>
    <p:sldId id="491" r:id="rId132"/>
    <p:sldId id="878" r:id="rId133"/>
    <p:sldId id="621" r:id="rId134"/>
    <p:sldId id="622" r:id="rId135"/>
    <p:sldId id="492" r:id="rId136"/>
    <p:sldId id="879" r:id="rId137"/>
    <p:sldId id="623" r:id="rId138"/>
    <p:sldId id="624" r:id="rId139"/>
    <p:sldId id="493" r:id="rId140"/>
    <p:sldId id="880" r:id="rId141"/>
    <p:sldId id="625" r:id="rId142"/>
    <p:sldId id="626" r:id="rId143"/>
    <p:sldId id="494" r:id="rId144"/>
    <p:sldId id="881" r:id="rId145"/>
    <p:sldId id="627" r:id="rId146"/>
    <p:sldId id="628" r:id="rId147"/>
    <p:sldId id="495" r:id="rId148"/>
    <p:sldId id="882" r:id="rId149"/>
    <p:sldId id="629" r:id="rId150"/>
    <p:sldId id="630" r:id="rId151"/>
    <p:sldId id="496" r:id="rId152"/>
    <p:sldId id="883" r:id="rId153"/>
    <p:sldId id="631" r:id="rId154"/>
    <p:sldId id="632" r:id="rId155"/>
    <p:sldId id="497" r:id="rId156"/>
    <p:sldId id="884" r:id="rId157"/>
    <p:sldId id="633" r:id="rId158"/>
    <p:sldId id="634" r:id="rId159"/>
    <p:sldId id="498" r:id="rId160"/>
    <p:sldId id="885" r:id="rId161"/>
    <p:sldId id="635" r:id="rId162"/>
    <p:sldId id="636" r:id="rId163"/>
    <p:sldId id="499" r:id="rId164"/>
    <p:sldId id="886" r:id="rId165"/>
    <p:sldId id="637" r:id="rId166"/>
    <p:sldId id="638" r:id="rId167"/>
    <p:sldId id="500" r:id="rId168"/>
    <p:sldId id="887" r:id="rId169"/>
    <p:sldId id="639" r:id="rId170"/>
    <p:sldId id="640" r:id="rId171"/>
    <p:sldId id="501" r:id="rId172"/>
    <p:sldId id="888" r:id="rId173"/>
    <p:sldId id="641" r:id="rId174"/>
    <p:sldId id="642" r:id="rId175"/>
    <p:sldId id="502" r:id="rId176"/>
    <p:sldId id="889" r:id="rId177"/>
    <p:sldId id="643" r:id="rId178"/>
    <p:sldId id="644" r:id="rId179"/>
    <p:sldId id="503" r:id="rId180"/>
    <p:sldId id="890" r:id="rId181"/>
    <p:sldId id="645" r:id="rId182"/>
    <p:sldId id="646" r:id="rId183"/>
    <p:sldId id="504" r:id="rId184"/>
    <p:sldId id="891" r:id="rId185"/>
    <p:sldId id="647" r:id="rId186"/>
    <p:sldId id="648" r:id="rId187"/>
    <p:sldId id="505" r:id="rId188"/>
    <p:sldId id="892" r:id="rId189"/>
    <p:sldId id="649" r:id="rId190"/>
    <p:sldId id="650" r:id="rId191"/>
    <p:sldId id="506" r:id="rId192"/>
    <p:sldId id="893" r:id="rId193"/>
    <p:sldId id="651" r:id="rId194"/>
    <p:sldId id="652" r:id="rId195"/>
    <p:sldId id="507" r:id="rId196"/>
    <p:sldId id="894" r:id="rId197"/>
    <p:sldId id="653" r:id="rId198"/>
    <p:sldId id="654" r:id="rId199"/>
    <p:sldId id="508" r:id="rId200"/>
    <p:sldId id="895" r:id="rId201"/>
    <p:sldId id="655" r:id="rId202"/>
    <p:sldId id="656" r:id="rId203"/>
    <p:sldId id="509" r:id="rId204"/>
    <p:sldId id="896" r:id="rId205"/>
    <p:sldId id="657" r:id="rId206"/>
    <p:sldId id="658" r:id="rId207"/>
    <p:sldId id="510" r:id="rId208"/>
    <p:sldId id="897" r:id="rId209"/>
    <p:sldId id="659" r:id="rId210"/>
    <p:sldId id="660" r:id="rId211"/>
    <p:sldId id="511" r:id="rId212"/>
    <p:sldId id="898" r:id="rId213"/>
    <p:sldId id="661" r:id="rId214"/>
    <p:sldId id="662" r:id="rId215"/>
    <p:sldId id="512" r:id="rId216"/>
    <p:sldId id="899" r:id="rId217"/>
    <p:sldId id="663" r:id="rId218"/>
    <p:sldId id="664" r:id="rId219"/>
    <p:sldId id="513" r:id="rId220"/>
    <p:sldId id="900" r:id="rId221"/>
    <p:sldId id="665" r:id="rId222"/>
    <p:sldId id="666" r:id="rId223"/>
    <p:sldId id="514" r:id="rId224"/>
    <p:sldId id="901" r:id="rId225"/>
    <p:sldId id="667" r:id="rId226"/>
    <p:sldId id="668" r:id="rId227"/>
    <p:sldId id="515" r:id="rId228"/>
    <p:sldId id="902" r:id="rId229"/>
    <p:sldId id="669" r:id="rId230"/>
    <p:sldId id="670" r:id="rId231"/>
    <p:sldId id="516" r:id="rId232"/>
    <p:sldId id="903" r:id="rId233"/>
    <p:sldId id="671" r:id="rId234"/>
    <p:sldId id="672" r:id="rId235"/>
    <p:sldId id="517" r:id="rId236"/>
    <p:sldId id="904" r:id="rId237"/>
    <p:sldId id="673" r:id="rId238"/>
    <p:sldId id="674" r:id="rId239"/>
    <p:sldId id="518" r:id="rId240"/>
    <p:sldId id="905" r:id="rId241"/>
    <p:sldId id="675" r:id="rId242"/>
    <p:sldId id="676" r:id="rId243"/>
    <p:sldId id="519" r:id="rId244"/>
    <p:sldId id="906" r:id="rId245"/>
    <p:sldId id="677" r:id="rId246"/>
    <p:sldId id="678" r:id="rId247"/>
    <p:sldId id="520" r:id="rId248"/>
    <p:sldId id="907" r:id="rId249"/>
    <p:sldId id="679" r:id="rId250"/>
    <p:sldId id="680" r:id="rId251"/>
    <p:sldId id="521" r:id="rId252"/>
    <p:sldId id="908" r:id="rId253"/>
    <p:sldId id="681" r:id="rId254"/>
    <p:sldId id="682" r:id="rId255"/>
    <p:sldId id="522" r:id="rId256"/>
    <p:sldId id="909" r:id="rId257"/>
    <p:sldId id="683" r:id="rId258"/>
    <p:sldId id="684" r:id="rId259"/>
    <p:sldId id="523" r:id="rId260"/>
    <p:sldId id="910" r:id="rId261"/>
    <p:sldId id="685" r:id="rId262"/>
    <p:sldId id="686" r:id="rId263"/>
    <p:sldId id="524" r:id="rId264"/>
    <p:sldId id="911" r:id="rId265"/>
    <p:sldId id="687" r:id="rId266"/>
    <p:sldId id="688" r:id="rId267"/>
    <p:sldId id="525" r:id="rId268"/>
    <p:sldId id="912" r:id="rId269"/>
    <p:sldId id="689" r:id="rId270"/>
    <p:sldId id="690" r:id="rId271"/>
    <p:sldId id="526" r:id="rId272"/>
    <p:sldId id="913" r:id="rId273"/>
    <p:sldId id="691" r:id="rId274"/>
    <p:sldId id="692" r:id="rId275"/>
    <p:sldId id="527" r:id="rId276"/>
    <p:sldId id="914" r:id="rId277"/>
    <p:sldId id="693" r:id="rId278"/>
    <p:sldId id="694" r:id="rId279"/>
    <p:sldId id="528" r:id="rId280"/>
    <p:sldId id="915" r:id="rId281"/>
    <p:sldId id="695" r:id="rId282"/>
    <p:sldId id="696" r:id="rId283"/>
    <p:sldId id="529" r:id="rId284"/>
    <p:sldId id="916" r:id="rId285"/>
    <p:sldId id="697" r:id="rId286"/>
    <p:sldId id="698" r:id="rId287"/>
    <p:sldId id="530" r:id="rId288"/>
    <p:sldId id="917" r:id="rId289"/>
    <p:sldId id="699" r:id="rId290"/>
    <p:sldId id="700" r:id="rId291"/>
    <p:sldId id="531" r:id="rId292"/>
    <p:sldId id="918" r:id="rId293"/>
    <p:sldId id="701" r:id="rId294"/>
    <p:sldId id="702" r:id="rId295"/>
    <p:sldId id="532" r:id="rId296"/>
    <p:sldId id="919" r:id="rId297"/>
    <p:sldId id="703" r:id="rId298"/>
    <p:sldId id="704" r:id="rId299"/>
    <p:sldId id="533" r:id="rId300"/>
    <p:sldId id="920" r:id="rId301"/>
    <p:sldId id="705" r:id="rId302"/>
    <p:sldId id="706" r:id="rId303"/>
    <p:sldId id="557" r:id="rId304"/>
    <p:sldId id="921" r:id="rId305"/>
    <p:sldId id="707" r:id="rId306"/>
    <p:sldId id="708" r:id="rId307"/>
    <p:sldId id="558" r:id="rId308"/>
    <p:sldId id="922" r:id="rId309"/>
    <p:sldId id="709" r:id="rId310"/>
    <p:sldId id="710" r:id="rId311"/>
    <p:sldId id="559" r:id="rId312"/>
    <p:sldId id="923" r:id="rId313"/>
    <p:sldId id="711" r:id="rId314"/>
    <p:sldId id="712" r:id="rId315"/>
    <p:sldId id="560" r:id="rId316"/>
    <p:sldId id="924" r:id="rId317"/>
    <p:sldId id="713" r:id="rId318"/>
    <p:sldId id="714" r:id="rId319"/>
    <p:sldId id="561" r:id="rId320"/>
    <p:sldId id="925" r:id="rId321"/>
    <p:sldId id="715" r:id="rId322"/>
    <p:sldId id="716" r:id="rId323"/>
    <p:sldId id="562" r:id="rId324"/>
    <p:sldId id="926" r:id="rId325"/>
    <p:sldId id="717" r:id="rId326"/>
    <p:sldId id="718" r:id="rId327"/>
    <p:sldId id="563" r:id="rId328"/>
    <p:sldId id="927" r:id="rId329"/>
    <p:sldId id="719" r:id="rId330"/>
    <p:sldId id="720" r:id="rId331"/>
    <p:sldId id="564" r:id="rId332"/>
    <p:sldId id="928" r:id="rId333"/>
    <p:sldId id="721" r:id="rId334"/>
    <p:sldId id="722" r:id="rId335"/>
    <p:sldId id="565" r:id="rId336"/>
    <p:sldId id="929" r:id="rId337"/>
    <p:sldId id="723" r:id="rId338"/>
    <p:sldId id="724" r:id="rId339"/>
    <p:sldId id="566" r:id="rId340"/>
    <p:sldId id="930" r:id="rId341"/>
    <p:sldId id="725" r:id="rId342"/>
    <p:sldId id="726" r:id="rId343"/>
    <p:sldId id="567" r:id="rId344"/>
    <p:sldId id="931" r:id="rId345"/>
    <p:sldId id="727" r:id="rId346"/>
    <p:sldId id="728" r:id="rId347"/>
    <p:sldId id="568" r:id="rId348"/>
    <p:sldId id="932" r:id="rId349"/>
    <p:sldId id="729" r:id="rId350"/>
    <p:sldId id="730" r:id="rId351"/>
    <p:sldId id="569" r:id="rId352"/>
    <p:sldId id="933" r:id="rId353"/>
    <p:sldId id="731" r:id="rId354"/>
    <p:sldId id="732" r:id="rId355"/>
    <p:sldId id="570" r:id="rId356"/>
    <p:sldId id="934" r:id="rId357"/>
    <p:sldId id="733" r:id="rId358"/>
    <p:sldId id="734" r:id="rId359"/>
    <p:sldId id="571" r:id="rId360"/>
    <p:sldId id="935" r:id="rId361"/>
    <p:sldId id="735" r:id="rId362"/>
    <p:sldId id="736" r:id="rId363"/>
    <p:sldId id="572" r:id="rId364"/>
    <p:sldId id="936" r:id="rId365"/>
    <p:sldId id="737" r:id="rId366"/>
    <p:sldId id="738" r:id="rId367"/>
    <p:sldId id="573" r:id="rId368"/>
    <p:sldId id="937" r:id="rId369"/>
    <p:sldId id="739" r:id="rId370"/>
    <p:sldId id="740" r:id="rId371"/>
    <p:sldId id="938" r:id="rId37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629" Type="http://schemas.openxmlformats.org/officeDocument/2006/relationships/presProps" Target="presProps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631" Type="http://schemas.openxmlformats.org/officeDocument/2006/relationships/theme" Target="theme/theme1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241" Type="http://schemas.openxmlformats.org/officeDocument/2006/relationships/slide" Target="slides/slide240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72" Type="http://schemas.openxmlformats.org/officeDocument/2006/relationships/slide" Target="slides/slide371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slide" Target="slides/slide36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37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slide" Target="slides/slide362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374" Type="http://schemas.openxmlformats.org/officeDocument/2006/relationships/handoutMaster" Target="handoutMasters/handoutMaster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627" Type="http://customschemas.google.com/relationships/presentationmetadata" Target="metadata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65" Type="http://schemas.openxmlformats.org/officeDocument/2006/relationships/slide" Target="slides/slide364.xml"/><Relationship Id="rId628" Type="http://schemas.openxmlformats.org/officeDocument/2006/relationships/commentAuthors" Target="commentAuthor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630" Type="http://schemas.openxmlformats.org/officeDocument/2006/relationships/viewProps" Target="viewProps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632" Type="http://schemas.openxmlformats.org/officeDocument/2006/relationships/tableStyles" Target="tableStyles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220" Type="http://schemas.openxmlformats.org/officeDocument/2006/relationships/slide" Target="slides/slide219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04-04-2024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0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07683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9646611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99167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523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384810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3062084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564273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986732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33013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68503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767070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0754901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9892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432809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543952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3504071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5582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9727550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9145709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66001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737298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4300764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0728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923863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19941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236024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6576982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7395738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783916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769723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715440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153889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419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4772700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977150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32438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32724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55822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41015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69432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894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6277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83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9.xml"/><Relationship Id="rId4" Type="http://schemas.openxmlformats.org/officeDocument/2006/relationships/slide" Target="slide1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8.xml"/><Relationship Id="rId4" Type="http://schemas.openxmlformats.org/officeDocument/2006/relationships/slide" Target="slide11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30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7.xml"/><Relationship Id="rId4" Type="http://schemas.openxmlformats.org/officeDocument/2006/relationships/slide" Target="slide129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7.xml"/><Relationship Id="rId4" Type="http://schemas.openxmlformats.org/officeDocument/2006/relationships/slide" Target="slide138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2.xml"/><Relationship Id="rId4" Type="http://schemas.openxmlformats.org/officeDocument/2006/relationships/slide" Target="slide1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5.xml"/><Relationship Id="rId4" Type="http://schemas.openxmlformats.org/officeDocument/2006/relationships/slide" Target="slide14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50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7.xml"/><Relationship Id="rId4" Type="http://schemas.openxmlformats.org/officeDocument/2006/relationships/slide" Target="slide14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3.xml"/><Relationship Id="rId4" Type="http://schemas.openxmlformats.org/officeDocument/2006/relationships/slide" Target="slide15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8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2.xml"/><Relationship Id="rId4" Type="http://schemas.openxmlformats.org/officeDocument/2006/relationships/slide" Target="slide1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70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7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7.xml"/><Relationship Id="rId4" Type="http://schemas.openxmlformats.org/officeDocument/2006/relationships/slide" Target="slide178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5.xml"/><Relationship Id="rId4" Type="http://schemas.openxmlformats.org/officeDocument/2006/relationships/slide" Target="slide186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90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7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7.xml"/><Relationship Id="rId4" Type="http://schemas.openxmlformats.org/officeDocument/2006/relationships/slide" Target="slide198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6.xml"/><Relationship Id="rId4" Type="http://schemas.openxmlformats.org/officeDocument/2006/relationships/slide" Target="slide205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10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7.xml"/><Relationship Id="rId4" Type="http://schemas.openxmlformats.org/officeDocument/2006/relationships/slide" Target="slide209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4.xml"/><Relationship Id="rId4" Type="http://schemas.openxmlformats.org/officeDocument/2006/relationships/slide" Target="slide21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7.xml"/><Relationship Id="rId4" Type="http://schemas.openxmlformats.org/officeDocument/2006/relationships/slide" Target="slide218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30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7.xml"/><Relationship Id="rId4" Type="http://schemas.openxmlformats.org/officeDocument/2006/relationships/slide" Target="slide229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3.xml"/><Relationship Id="rId4" Type="http://schemas.openxmlformats.org/officeDocument/2006/relationships/slide" Target="slide234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7.xml"/><Relationship Id="rId4" Type="http://schemas.openxmlformats.org/officeDocument/2006/relationships/slide" Target="slide238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9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7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4.xml"/><Relationship Id="rId4" Type="http://schemas.openxmlformats.org/officeDocument/2006/relationships/slide" Target="slide25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7.xml"/><Relationship Id="rId4" Type="http://schemas.openxmlformats.org/officeDocument/2006/relationships/slide" Target="slide258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70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7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8.xml"/><Relationship Id="rId4" Type="http://schemas.openxmlformats.org/officeDocument/2006/relationships/slide" Target="slide277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1.xml"/><Relationship Id="rId4" Type="http://schemas.openxmlformats.org/officeDocument/2006/relationships/slide" Target="slide2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9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7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7.xml"/><Relationship Id="rId4" Type="http://schemas.openxmlformats.org/officeDocument/2006/relationships/slide" Target="slide298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2.xml"/><Relationship Id="rId4" Type="http://schemas.openxmlformats.org/officeDocument/2006/relationships/slide" Target="slide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5.xml"/><Relationship Id="rId4" Type="http://schemas.openxmlformats.org/officeDocument/2006/relationships/slide" Target="slide306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9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7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.xml"/><Relationship Id="rId4" Type="http://schemas.openxmlformats.org/officeDocument/2006/relationships/slide" Target="slide34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4.xml"/><Relationship Id="rId4" Type="http://schemas.openxmlformats.org/officeDocument/2006/relationships/slide" Target="slide313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8.xml"/><Relationship Id="rId4" Type="http://schemas.openxmlformats.org/officeDocument/2006/relationships/slide" Target="slide317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2.xml"/><Relationship Id="rId4" Type="http://schemas.openxmlformats.org/officeDocument/2006/relationships/slide" Target="slide3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6.xml"/><Relationship Id="rId4" Type="http://schemas.openxmlformats.org/officeDocument/2006/relationships/slide" Target="slide325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30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7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4.xml"/><Relationship Id="rId4" Type="http://schemas.openxmlformats.org/officeDocument/2006/relationships/slide" Target="slide333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8.xml"/><Relationship Id="rId4" Type="http://schemas.openxmlformats.org/officeDocument/2006/relationships/slide" Target="slide33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1.xml"/><Relationship Id="rId4" Type="http://schemas.openxmlformats.org/officeDocument/2006/relationships/slide" Target="slide3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6.xml"/><Relationship Id="rId4" Type="http://schemas.openxmlformats.org/officeDocument/2006/relationships/slide" Target="slide345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slide" Target="slide343.xml"/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6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7.xml.rels><?xml version="1.0" encoding="UTF-8" standalone="yes"?>
<Relationships xmlns="http://schemas.openxmlformats.org/package/2006/relationships"><Relationship Id="rId3" Type="http://schemas.openxmlformats.org/officeDocument/2006/relationships/slide" Target="slide350.xml"/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7.xml"/><Relationship Id="rId4" Type="http://schemas.openxmlformats.org/officeDocument/2006/relationships/slide" Target="slide349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slide" Target="slide347.xml"/><Relationship Id="rId1" Type="http://schemas.openxmlformats.org/officeDocument/2006/relationships/slideLayout" Target="../slideLayouts/slideLayout2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50.xml.rels><?xml version="1.0" encoding="UTF-8" standalone="yes"?>
<Relationships xmlns="http://schemas.openxmlformats.org/package/2006/relationships"><Relationship Id="rId3" Type="http://schemas.openxmlformats.org/officeDocument/2006/relationships/slide" Target="slide347.xml"/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1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3.xml"/><Relationship Id="rId4" Type="http://schemas.openxmlformats.org/officeDocument/2006/relationships/slide" Target="slide354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slide" Target="slide351.xml"/><Relationship Id="rId1" Type="http://schemas.openxmlformats.org/officeDocument/2006/relationships/slideLayout" Target="../slideLayouts/slideLayout2.xml"/></Relationships>
</file>

<file path=ppt/slides/_rels/slide353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4.xml.rels><?xml version="1.0" encoding="UTF-8" standalone="yes"?>
<Relationships xmlns="http://schemas.openxmlformats.org/package/2006/relationships"><Relationship Id="rId3" Type="http://schemas.openxmlformats.org/officeDocument/2006/relationships/slide" Target="slide351.xml"/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5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57.xml"/><Relationship Id="rId4" Type="http://schemas.openxmlformats.org/officeDocument/2006/relationships/slide" Target="slide358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slide" Target="slide355.xml"/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8.xml.rels><?xml version="1.0" encoding="UTF-8" standalone="yes"?>
<Relationships xmlns="http://schemas.openxmlformats.org/package/2006/relationships"><Relationship Id="rId3" Type="http://schemas.openxmlformats.org/officeDocument/2006/relationships/slide" Target="slide355.xml"/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59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1.xml"/><Relationship Id="rId4" Type="http://schemas.openxmlformats.org/officeDocument/2006/relationships/slide" Target="slide3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slide" Target="slide359.xml"/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2.xml.rels><?xml version="1.0" encoding="UTF-8" standalone="yes"?>
<Relationships xmlns="http://schemas.openxmlformats.org/package/2006/relationships"><Relationship Id="rId3" Type="http://schemas.openxmlformats.org/officeDocument/2006/relationships/slide" Target="slide359.xml"/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3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6.xml"/><Relationship Id="rId4" Type="http://schemas.openxmlformats.org/officeDocument/2006/relationships/slide" Target="slide365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slide" Target="slide363.xml"/><Relationship Id="rId1" Type="http://schemas.openxmlformats.org/officeDocument/2006/relationships/slideLayout" Target="../slideLayouts/slideLayout2.xml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66.xml.rels><?xml version="1.0" encoding="UTF-8" standalone="yes"?>
<Relationships xmlns="http://schemas.openxmlformats.org/package/2006/relationships"><Relationship Id="rId3" Type="http://schemas.openxmlformats.org/officeDocument/2006/relationships/slide" Target="slide363.xml"/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slide" Target="slide369.xml"/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7.xml"/><Relationship Id="rId4" Type="http://schemas.openxmlformats.org/officeDocument/2006/relationships/slide" Target="slide370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slide" Target="slide367.xml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slide" Target="slide371.xml"/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70.xml.rels><?xml version="1.0" encoding="UTF-8" standalone="yes"?>
<Relationships xmlns="http://schemas.openxmlformats.org/package/2006/relationships"><Relationship Id="rId3" Type="http://schemas.openxmlformats.org/officeDocument/2006/relationships/slide" Target="slide367.xml"/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1.xml"/><Relationship Id="rId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7.xml"/><Relationship Id="rId4" Type="http://schemas.openxmlformats.org/officeDocument/2006/relationships/slide" Target="slide7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5.xml"/><Relationship Id="rId4" Type="http://schemas.openxmlformats.org/officeDocument/2006/relationships/slide" Target="slide8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0.xml"/><Relationship Id="rId4" Type="http://schemas.openxmlformats.org/officeDocument/2006/relationships/slide" Target="slide8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3.xml"/><Relationship Id="rId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5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1.xml"/><Relationship Id="rId4" Type="http://schemas.openxmlformats.org/officeDocument/2006/relationships/slide" Target="slide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1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Word Test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</a:t>
            </a:r>
            <a:r>
              <a:rPr lang="en-US" sz="2400" b="1" dirty="0" err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85192" y="292882"/>
            <a:ext cx="11402008" cy="13033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Companies established as a result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charter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granted by the King 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Queen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country is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47326" y="2510292"/>
            <a:ext cx="2491274" cy="97971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Registered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6" y="2369975"/>
            <a:ext cx="3484984" cy="144333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companies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20890" y="4404048"/>
            <a:ext cx="2722206" cy="157266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9646" y="4587032"/>
            <a:ext cx="4007089" cy="128762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177141" y="619325"/>
            <a:ext cx="7837718" cy="93306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Membership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cooperative organization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768148" y="2486837"/>
            <a:ext cx="2267340" cy="125030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Not open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402212" y="2457910"/>
            <a:ext cx="2150710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809920" y="4671590"/>
            <a:ext cx="3531639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107339" y="2589475"/>
            <a:ext cx="2223022" cy="104502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all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67136" y="793102"/>
            <a:ext cx="5253134" cy="6997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wrote “</a:t>
            </a:r>
            <a:r>
              <a:rPr lang="en-IN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Arthasasthra</a:t>
            </a:r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” </a:t>
            </a:r>
            <a:r>
              <a:rPr lang="en-IN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13383" y="2446698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Kambar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848670" y="2351376"/>
            <a:ext cx="2929812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Kautilya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42186" y="4365719"/>
            <a:ext cx="3470989" cy="1317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Thiruvalluvr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41098" y="4253751"/>
            <a:ext cx="4638093" cy="14525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Elangovadigal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359023" y="763228"/>
            <a:ext cx="5113174" cy="63824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Cooperative fails because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35493" y="2298669"/>
            <a:ext cx="2593911" cy="11663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79706" y="2148276"/>
            <a:ext cx="5531498" cy="14440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Mismanagement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735493" y="4020358"/>
            <a:ext cx="351608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5066" y="4532024"/>
            <a:ext cx="296713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Loss-making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6513" y="735718"/>
            <a:ext cx="8098974" cy="8210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All cooperatives are established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Reform motive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295331" cy="16486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54351" y="4186507"/>
            <a:ext cx="4599992" cy="15818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Philanthropic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72885" y="585629"/>
            <a:ext cx="10580915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Consumers Co-operation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first successful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Swiss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USA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5" y="2737369"/>
            <a:ext cx="2929813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England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91208" y="401216"/>
            <a:ext cx="10162592" cy="6904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Rochdale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society of equitable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pioneers was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started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15616" y="2441056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Robert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owen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8838" y="2417611"/>
            <a:ext cx="5249124" cy="175579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H.C.Calvert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15616" y="4199758"/>
            <a:ext cx="37415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Talmaki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76661" y="5038368"/>
            <a:ext cx="2276669" cy="83157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Lambert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84988" y="4124131"/>
            <a:ext cx="3769567" cy="191277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one of the top 200 firms 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world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16824" y="1931437"/>
            <a:ext cx="5003167" cy="213995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owns companies in more than one</a:t>
            </a: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307828" y="4765341"/>
            <a:ext cx="2631231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15617" y="2190605"/>
            <a:ext cx="3732245" cy="144918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is beyond the control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any 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0320" y="515203"/>
            <a:ext cx="10631423" cy="83962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Multinational Corporation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defined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a firm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8119" y="625151"/>
            <a:ext cx="10405187" cy="769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Centralised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control in MNC’s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implies control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exercised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3463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Branches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83350" y="3161329"/>
            <a:ext cx="2537927" cy="97283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Subsidiaries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83350" y="4884349"/>
            <a:ext cx="2761865" cy="94446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Parliament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0" y="4806076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Headquarters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49" y="485192"/>
            <a:ext cx="10607351" cy="11383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Enterprises operating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several countries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but managed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country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termed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68721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85248" y="2225355"/>
            <a:ext cx="3536303" cy="137802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94114" y="4376495"/>
            <a:ext cx="2743200" cy="161376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Venture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55700" y="4485996"/>
            <a:ext cx="3965510" cy="140601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 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fontAlgn="t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69388" y="515873"/>
            <a:ext cx="10250065" cy="190227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Dispersal of decision making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power to branches / affiliates / subsidiaries by head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office represents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563918" y="3393575"/>
            <a:ext cx="3833327" cy="95580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Decentralisation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878080" y="3524348"/>
            <a:ext cx="2341984" cy="8531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Power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96540" y="5010257"/>
            <a:ext cx="2775860" cy="8490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Integration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48502" y="3393575"/>
            <a:ext cx="3404898" cy="111967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Centralisation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51787" y="466369"/>
            <a:ext cx="7688425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Coca-Cola company is an example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07503" y="2397967"/>
            <a:ext cx="2696547" cy="1015015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849446" y="2351313"/>
            <a:ext cx="3225935" cy="110832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MNC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75452" y="4404049"/>
            <a:ext cx="2967136" cy="14498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Venture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07458" y="4861120"/>
            <a:ext cx="3132754" cy="99276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24743" y="4404049"/>
            <a:ext cx="2013857" cy="8677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60 %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72605" y="2519636"/>
            <a:ext cx="2612572" cy="88622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51 %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49886" y="4527921"/>
            <a:ext cx="2285999" cy="83975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95 %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</a:t>
            </a: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2202025" y="2640563"/>
            <a:ext cx="1436914" cy="9344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75 %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85376" y="454766"/>
            <a:ext cx="11797767" cy="11792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share capital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company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must not be less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10343" y="699796"/>
            <a:ext cx="9843796" cy="6509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and Commerce was common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Dynasty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Pallava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Chola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Panidya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Chera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11426" y="625151"/>
            <a:ext cx="9769148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oldest form of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public sector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315616" y="2512202"/>
            <a:ext cx="3012234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Sector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Undertakings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6" y="2780522"/>
            <a:ext cx="3200400" cy="85153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Departmental Undertakings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4" y="4632519"/>
            <a:ext cx="3079102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315615" y="4483594"/>
            <a:ext cx="30122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 National </a:t>
            </a:r>
            <a:r>
              <a:rPr lang="en-IN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36680" y="438539"/>
            <a:ext cx="10118640" cy="7285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Government company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purchases shares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name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53547" y="2304666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President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24735" y="1859712"/>
            <a:ext cx="3694922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Chief Justice of 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83009" y="4071053"/>
            <a:ext cx="2983464" cy="194719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Prime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Minister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84979" y="4022951"/>
            <a:ext cx="4790861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Chief Minister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91682" y="799064"/>
            <a:ext cx="10105054" cy="96527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primary objective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enterprises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78294" y="2799184"/>
            <a:ext cx="2220685" cy="146490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Serve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People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22906" y="2995127"/>
            <a:ext cx="2760308" cy="108235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14463" y="5074681"/>
            <a:ext cx="299668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42588" y="2928647"/>
            <a:ext cx="2062066" cy="13727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Earn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26164" y="559837"/>
            <a:ext cx="8313576" cy="7277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bank has the power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issue bank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notes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71397" y="2491273"/>
            <a:ext cx="2724538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885602" y="2414990"/>
            <a:ext cx="3449995" cy="14385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295331" y="4275056"/>
            <a:ext cx="2892490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banks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46943" y="4797859"/>
            <a:ext cx="3692590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74239" y="4497356"/>
            <a:ext cx="3135084" cy="12106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SBI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PNB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299245" y="4456478"/>
            <a:ext cx="2367270" cy="122460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3532041" y="633445"/>
            <a:ext cx="5127917" cy="718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Central bank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88708" y="325295"/>
            <a:ext cx="9546770" cy="1244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Reserve Bank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commenced its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operations from April 1,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1933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22106" y="4455610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26369" y="653143"/>
            <a:ext cx="9909110" cy="6438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Bankers are not only dealers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but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also leaders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84649" y="2398975"/>
            <a:ext cx="2453951" cy="123164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75445" y="2227820"/>
            <a:ext cx="3125756" cy="157395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development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26369" y="4163808"/>
            <a:ext cx="4030825" cy="173402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Industry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88697" y="4077489"/>
            <a:ext cx="4329406" cy="173402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53885" y="405181"/>
            <a:ext cx="10199915" cy="96083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function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central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475860" y="1978092"/>
            <a:ext cx="3741578" cy="203407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Guiding and regulating the banking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system of a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country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9011816" y="2258011"/>
            <a:ext cx="2810070" cy="2014974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Acts essentially as Government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3744682" y="4624238"/>
            <a:ext cx="3897089" cy="131723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Maintains deposit accounts of all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other banks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92958" y="2173889"/>
            <a:ext cx="2782079" cy="18382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Deal with the general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33869" y="794886"/>
            <a:ext cx="6724262" cy="83042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bank is not a Industrial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401404" y="2851567"/>
            <a:ext cx="2080072" cy="70389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978971" y="2621516"/>
            <a:ext cx="3263257" cy="11639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HSBC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401404" y="4364393"/>
            <a:ext cx="3274391" cy="129689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SIDBI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345525" y="4947497"/>
            <a:ext cx="2750198" cy="713787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IDBI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34885" y="4246904"/>
            <a:ext cx="3876869" cy="165937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Industrial development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733660" y="2309355"/>
            <a:ext cx="4618653" cy="157218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461446" y="4246904"/>
            <a:ext cx="3163080" cy="152874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Agricultural development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76830" y="2528648"/>
            <a:ext cx="2723162" cy="111103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Rural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savings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876830" y="825085"/>
            <a:ext cx="8226846" cy="5971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Local Area Banks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promoting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72885" y="492319"/>
            <a:ext cx="10440955" cy="17914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was first sultan who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paved way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dense forest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helped traders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move from one 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 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others place for their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commercial caravans.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278292" y="2939142"/>
            <a:ext cx="2813181" cy="933062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Vascoda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Gama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Balban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Akbar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Alauddin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Khilij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5969" y="830424"/>
            <a:ext cx="8114521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banks are begun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their operation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since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1979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1981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14295" y="467454"/>
            <a:ext cx="7363409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Electronic banking can be done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Computers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84775" y="4260882"/>
            <a:ext cx="3641865" cy="1057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61407" y="3956182"/>
            <a:ext cx="3170076" cy="149289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Mobile phones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84775" y="1871890"/>
            <a:ext cx="3564294" cy="187545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524847" y="492320"/>
            <a:ext cx="11399675" cy="10812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how much amount can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transferred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RTGS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34277" y="2921035"/>
            <a:ext cx="2808515" cy="1156996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amount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854748" y="2921035"/>
            <a:ext cx="1839686" cy="103048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50,000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5159827" y="4721291"/>
            <a:ext cx="237930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243802" y="3005564"/>
            <a:ext cx="2295332" cy="1216547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5 lakh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37015" y="768267"/>
            <a:ext cx="6934978" cy="7455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largest commercial bank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SBI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ICICI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PNB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RBI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1498" y="4029593"/>
            <a:ext cx="2892489" cy="159553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038594" y="2022410"/>
            <a:ext cx="3417710" cy="14289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Recurring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73821" y="4182601"/>
            <a:ext cx="2556588" cy="152089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56791" y="2150659"/>
            <a:ext cx="2621901" cy="117247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Saving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0099" y="434574"/>
            <a:ext cx="10591801" cy="135047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kind of account, it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compulsory 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 certain amount at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certain time?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14404" y="490104"/>
            <a:ext cx="10439396" cy="12409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advance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provided by commercial 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548882" y="2312469"/>
            <a:ext cx="3415004" cy="131783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Collecting and supplying business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99383" y="2377949"/>
            <a:ext cx="2472609" cy="12478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Overdraft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88022" y="4577209"/>
            <a:ext cx="2467946" cy="99326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Discounting of bills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548882" y="4643658"/>
            <a:ext cx="3415004" cy="86036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64908" y="597877"/>
            <a:ext cx="8406880" cy="78377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Warehouses remove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hindrance of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6287" y="227667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95188" y="2276670"/>
            <a:ext cx="3116424" cy="104502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06287" y="4350989"/>
            <a:ext cx="3065106" cy="138734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Risk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29166" y="4350989"/>
            <a:ext cx="3848468" cy="1387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796725" y="675132"/>
            <a:ext cx="8508352" cy="11376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warehouse holds goods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  _________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center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2179" y="2790355"/>
            <a:ext cx="2819015" cy="10056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220267" y="2732003"/>
            <a:ext cx="2668557" cy="105144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327504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distribution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793602" y="2732003"/>
            <a:ext cx="2348982" cy="12358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sorting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47869" y="283324"/>
            <a:ext cx="11495315" cy="14005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________can be given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collateral security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getting financial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assistance from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62269" y="2454442"/>
            <a:ext cx="3246400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warrant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073589"/>
            <a:ext cx="4513559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warrant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72275" y="3971982"/>
            <a:ext cx="5332650" cy="176595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Warehouse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83152" y="4762895"/>
            <a:ext cx="2976464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718042" y="2183364"/>
            <a:ext cx="3172406" cy="158759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Cold Storage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07290" y="4227868"/>
            <a:ext cx="259391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19471" y="2394403"/>
            <a:ext cx="2388635" cy="97202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270719"/>
            <a:ext cx="11111172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warehouses are licensed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government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are permitted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accept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goods on bond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282960" y="3921993"/>
            <a:ext cx="3237721" cy="177919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Making 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89912" y="2247472"/>
            <a:ext cx="3672341" cy="121962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1" y="2062437"/>
            <a:ext cx="27556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Not Making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53345" y="839755"/>
            <a:ext cx="6746032" cy="64262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Primary objective of a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464976" y="617785"/>
            <a:ext cx="11262048" cy="13095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warehouses are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 storing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perishable goods like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fruits, vegetables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etc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92694" y="2584580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Bonded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5" y="2584580"/>
            <a:ext cx="295780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Private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Cold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136710" y="696581"/>
            <a:ext cx="7774732" cy="6718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Transport removes the hindrance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36710" y="2236445"/>
            <a:ext cx="2526264" cy="115794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452119" y="2261535"/>
            <a:ext cx="3345024" cy="89769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364143" y="4144370"/>
            <a:ext cx="2071397" cy="146199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494107" y="4287542"/>
            <a:ext cx="3778898" cy="117565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Knowledge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27024" y="907517"/>
            <a:ext cx="8647145" cy="12409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Air consignment note is prepared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_____ forms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84988" y="2889590"/>
            <a:ext cx="2313992" cy="87823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Three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50897" y="2896056"/>
            <a:ext cx="2024744" cy="7371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Two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751613" y="4522665"/>
            <a:ext cx="239796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51613" y="2889590"/>
            <a:ext cx="2442289" cy="77910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62194" y="392117"/>
            <a:ext cx="10667612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document acknowledging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receipt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a carrier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10614" y="2384077"/>
            <a:ext cx="3031796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5859624" y="2207181"/>
            <a:ext cx="4572000" cy="214739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Consignment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41243" y="4354572"/>
            <a:ext cx="3915746" cy="123630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Waybill</a:t>
            </a: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7"/>
            <a:ext cx="2873828" cy="111033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Bill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lading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6812" y="4516016"/>
            <a:ext cx="2220686" cy="125030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Air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45965" y="2454485"/>
            <a:ext cx="2792557" cy="126429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Road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436498" y="4721290"/>
            <a:ext cx="1847461" cy="9797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01417" y="2730273"/>
            <a:ext cx="2006081" cy="95172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Rail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240902" y="660407"/>
            <a:ext cx="7043057" cy="744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fastest means of transport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87" y="783771"/>
            <a:ext cx="8864084" cy="713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basic principle of insurance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 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Co-Operation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Proximate causa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Subrogation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22309" y="401216"/>
            <a:ext cx="9918441" cy="7464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is not a type of general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Marine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68616" y="2202024"/>
            <a:ext cx="3127311" cy="102957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Life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665514" y="4040162"/>
            <a:ext cx="2850501" cy="163504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Fidelity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47255" y="4298667"/>
            <a:ext cx="3997758" cy="137654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Fire Insurance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447411" y="586727"/>
            <a:ext cx="9514891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function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416628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Lending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624238"/>
            <a:ext cx="2323323" cy="101237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32465" y="4386200"/>
            <a:ext cx="2944781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Protection of life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13649" y="2734457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Risk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16123" y="383149"/>
            <a:ext cx="10433959" cy="12613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in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applicable in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 contract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67542" y="2355840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Unilateral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94932" y="2099879"/>
            <a:ext cx="456326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Indemnity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800808" y="3778897"/>
            <a:ext cx="4040155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Conditional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contract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8" y="4660645"/>
            <a:ext cx="3188735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Inter-personal contract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26163" y="4189447"/>
            <a:ext cx="2789853" cy="183813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Cargo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28250" y="2000421"/>
            <a:ext cx="4279440" cy="152054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Policy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761685" y="4506688"/>
            <a:ext cx="2612570" cy="120364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26163" y="2118785"/>
            <a:ext cx="2640563" cy="14065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Cargo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&amp; Hull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4" y="626622"/>
            <a:ext cx="10234126" cy="8280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following is a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marine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51075" y="993777"/>
            <a:ext cx="5089849" cy="89340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Occupation of a Doctor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Profession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415002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3815" y="242596"/>
            <a:ext cx="11243385" cy="199821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continuing relationship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provides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licence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privileges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provides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training, merchandising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consideration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called ____________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Franchising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Supply Chain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07706" y="410547"/>
            <a:ext cx="10077061" cy="132916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Buying and selling of goods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 electronic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network is known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071394" y="2549366"/>
            <a:ext cx="2575251" cy="105436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E-commerce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153541" y="2563719"/>
            <a:ext cx="3359018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51519" y="4012163"/>
            <a:ext cx="2995126" cy="117275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Website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5" y="4083911"/>
            <a:ext cx="3237721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08704" y="326571"/>
            <a:ext cx="9774591" cy="16247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organization carrying out activities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move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from producer to consumer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Channels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78585" y="2589254"/>
            <a:ext cx="2704709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Transport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699" y="2656896"/>
            <a:ext cx="3438329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Logistics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612571" y="561496"/>
            <a:ext cx="6484775" cy="6811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Logistics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89313" y="2198685"/>
            <a:ext cx="2817845" cy="9209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217297" y="2103251"/>
            <a:ext cx="4629540" cy="14600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589313" y="4088377"/>
            <a:ext cx="4506687" cy="142002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Minimisation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4982" y="4669746"/>
            <a:ext cx="2474169" cy="83865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Storage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631470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reduction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7472265" y="2219109"/>
            <a:ext cx="2427515" cy="11569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Units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49" y="2183363"/>
            <a:ext cx="3023119" cy="1045029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Productivity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536016" y="559214"/>
            <a:ext cx="6710622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main benefit of outsourcing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49088" y="398120"/>
            <a:ext cx="10739532" cy="12871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type of Responsibility gives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benefit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the Society out of 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 earned?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463281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Legal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3086218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640562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44826" y="4428706"/>
            <a:ext cx="2556586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0464" y="158620"/>
            <a:ext cx="10245013" cy="14907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Stakeholders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units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499050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32510" y="2128676"/>
            <a:ext cx="3041780" cy="114766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39550" y="4074568"/>
            <a:ext cx="2528596" cy="1402501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100665" y="4074568"/>
            <a:ext cx="4105470" cy="14835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43557" y="455872"/>
            <a:ext cx="10485274" cy="15926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Assuming 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helps the enterprise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06486" y="2528012"/>
            <a:ext cx="3638941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Sustainability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245427" y="4525348"/>
            <a:ext cx="3741577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Equilibrium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5" y="2579332"/>
            <a:ext cx="3023119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Increase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Angadi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Nalangadi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Allangadi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58417" y="478803"/>
            <a:ext cx="10608905" cy="7982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Pandiyas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Dynasty the place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where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goods are sold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7220" y="576050"/>
            <a:ext cx="8371892" cy="7173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Socially Responsible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provides goods at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62540" y="2490050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382139" y="2388880"/>
            <a:ext cx="3797558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039495" y="4138128"/>
            <a:ext cx="4074367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58413" y="4697970"/>
            <a:ext cx="2445010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moderate price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exploitation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5" y="2354813"/>
            <a:ext cx="4273422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facilities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1" y="2640563"/>
            <a:ext cx="2715208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reasonable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remuneration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14586" y="363893"/>
            <a:ext cx="10706084" cy="12683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Responsibility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 employees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represents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following except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50306" y="765237"/>
            <a:ext cx="9507892" cy="8420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following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characterize business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50306" y="2550818"/>
            <a:ext cx="429207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Production of goods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services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50091" y="2132043"/>
            <a:ext cx="4282750" cy="210651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or exchange of goods and services</a:t>
            </a: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082353" y="4469363"/>
            <a:ext cx="3844212" cy="166551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Presence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Risk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Salary or wages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7122" y="289248"/>
            <a:ext cx="10907485" cy="139026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helps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maximising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to society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Ethics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942393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success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1044586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laws and regulations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Professional management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629608" y="632673"/>
            <a:ext cx="4269533" cy="7744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Ethics is important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7115370" y="4649899"/>
            <a:ext cx="2523153" cy="102311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1436915" y="2066767"/>
            <a:ext cx="3144416" cy="137801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Non managerial 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366935" y="3953361"/>
            <a:ext cx="3284376" cy="204230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149652" y="1914224"/>
            <a:ext cx="4393940" cy="182448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Middle level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9064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6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61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5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793101" y="400602"/>
            <a:ext cx="10207690" cy="175416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does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ensure effective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practices in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enterprise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62270" y="2430858"/>
            <a:ext cx="3452328" cy="161710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Publication of 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2052733" y="4545087"/>
            <a:ext cx="3144417" cy="125326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Establishment of compliance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mechanisms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6422570" y="4683286"/>
            <a:ext cx="3253275" cy="1115068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896946" y="2726521"/>
            <a:ext cx="3890866" cy="102578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Involvement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86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8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92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17064" y="362117"/>
            <a:ext cx="9157872" cy="12223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role of top management is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guide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entire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towards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099387" y="2174034"/>
            <a:ext cx="3321699" cy="14462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Ethically upright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277160"/>
            <a:ext cx="4709502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6475" y="4051689"/>
            <a:ext cx="3589173" cy="1838130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Individual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76358" y="4735290"/>
            <a:ext cx="3198066" cy="11896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Organisavtion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8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61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0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99761" y="4254361"/>
            <a:ext cx="2838839" cy="188478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24126" y="2027342"/>
            <a:ext cx="3900196" cy="175415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correct decision making</a:t>
            </a:r>
            <a:endParaRPr lang="en-IN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20678" y="4282750"/>
            <a:ext cx="297646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ethical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464906" y="2379306"/>
            <a:ext cx="2332654" cy="118498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behaviour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8601" y="235864"/>
            <a:ext cx="11111172" cy="125030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ethical conduct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 leading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standard practices results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67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6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363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949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38338" y="634481"/>
            <a:ext cx="10086389" cy="13715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What is defined as the provision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money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the time when it is required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41984" y="2776198"/>
            <a:ext cx="2584579" cy="902266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39035" y="2776198"/>
            <a:ext cx="2423627" cy="90226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739035" y="4095346"/>
            <a:ext cx="2535594" cy="1007264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67338" y="4180549"/>
            <a:ext cx="2733869" cy="83685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09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28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நன்று </a:t>
            </a:r>
          </a:p>
          <a:p>
            <a:pPr lvl="0" algn="ctr"/>
            <a:r>
              <a:rPr lang="ta-IN" sz="24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அடுத்த வினா முயற்சி செய்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2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ta-IN" sz="4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தவறு </a:t>
            </a:r>
          </a:p>
          <a:p>
            <a:pPr lvl="0" algn="ctr"/>
            <a:r>
              <a:rPr lang="ta-IN" sz="2400" b="1" u="sng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மீண்டும் முயற்சி செய்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249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19469" y="380812"/>
            <a:ext cx="8770776" cy="9423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 sources of capital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those that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3" y="1850386"/>
            <a:ext cx="4100804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within the business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41572" y="1709551"/>
            <a:ext cx="4334069" cy="178942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outsiders such as</a:t>
            </a: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suppliers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92897" y="3646531"/>
            <a:ext cx="3637385" cy="245212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generated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 issue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730552" y="3916422"/>
            <a:ext cx="5236028" cy="191234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generated through loans from</a:t>
            </a:r>
          </a:p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8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47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05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68099" y="662473"/>
            <a:ext cx="9748157" cy="109374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holders are entitled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 rate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01012" y="2687216"/>
            <a:ext cx="2827176" cy="96105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Dividend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742783" y="2631233"/>
            <a:ext cx="2192694" cy="101703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61721" y="4579849"/>
            <a:ext cx="253481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Ratios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5057192" y="2687800"/>
            <a:ext cx="2108718" cy="96047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2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594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7025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87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99796" y="300784"/>
            <a:ext cx="10963469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deposits are the deposits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raised directly from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50777" y="2447685"/>
            <a:ext cx="1993641" cy="83926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public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42384" y="2068578"/>
            <a:ext cx="4646645" cy="144133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directors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40500" y="4048496"/>
            <a:ext cx="3607836" cy="159086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U-Marutham" panose="020B0604020202020204" pitchFamily="34" charset="0"/>
                <a:cs typeface="TAU-Marutham" panose="020B0604020202020204" pitchFamily="34" charset="0"/>
              </a:rPr>
              <a:t>The </a:t>
            </a:r>
            <a:r>
              <a:rPr lang="en-US" sz="24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auditors</a:t>
            </a:r>
            <a:endParaRPr lang="en-US" sz="24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1893" y="4391955"/>
            <a:ext cx="2435412" cy="108235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owners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0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82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9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575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307772" y="4306081"/>
            <a:ext cx="2253343" cy="143924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615404" y="2009738"/>
            <a:ext cx="3284376" cy="113716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97960" y="4292083"/>
            <a:ext cx="2901820" cy="143691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232349" y="2311725"/>
            <a:ext cx="2328766" cy="912067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709834" y="715832"/>
            <a:ext cx="8383554" cy="7470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 shareholders are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10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76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53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87625" y="360394"/>
            <a:ext cx="984379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Activities undertaken out of love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affection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 with social service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motive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termed as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5" y="2347815"/>
            <a:ext cx="2766527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66420" y="2347815"/>
            <a:ext cx="3830216" cy="126896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998375" y="4376058"/>
            <a:ext cx="3340359" cy="155821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943600" y="4376058"/>
            <a:ext cx="4898572" cy="169817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 Economic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56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08790" y="358666"/>
            <a:ext cx="9713164" cy="13826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instrument representing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ownership interest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securities of a foreign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issuer is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77784" y="2624856"/>
            <a:ext cx="3023118" cy="1198585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certificate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391468" y="2741090"/>
            <a:ext cx="363893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 depositary receipt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484774" y="4371837"/>
            <a:ext cx="3750906" cy="12817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856791" y="4371837"/>
            <a:ext cx="308376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 ownership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59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34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748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890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32857" y="349157"/>
            <a:ext cx="9237307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Issuance of DRs is based on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increase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demand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68759" y="2516363"/>
            <a:ext cx="2612572" cy="1069804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268616" y="2374046"/>
            <a:ext cx="3265713" cy="111354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Existing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632857" y="4561227"/>
            <a:ext cx="3349691" cy="142639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268616" y="4548981"/>
            <a:ext cx="3713584" cy="11074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03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0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64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17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89955" y="846892"/>
            <a:ext cx="3977172" cy="97038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ADRs are issued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2097057" y="2616967"/>
            <a:ext cx="2834173" cy="9286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Canada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2376975" y="4345318"/>
            <a:ext cx="2251008" cy="867371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China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6536093" y="4345318"/>
            <a:ext cx="2309327" cy="86737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6428793" y="2616967"/>
            <a:ext cx="2491273" cy="90286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USA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63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39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3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48173" y="242595"/>
            <a:ext cx="11208398" cy="124378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Depositary receipts that are traded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market other than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United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States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26292" y="1899262"/>
            <a:ext cx="2673566" cy="134360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Global Depositary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694129" y="1910796"/>
            <a:ext cx="4541552" cy="215783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International Depositary Receipts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26292" y="3648269"/>
            <a:ext cx="3729480" cy="246328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Open Market Depositary Receipts</a:t>
            </a:r>
          </a:p>
          <a:p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802794" y="4814596"/>
            <a:ext cx="3011455" cy="129695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Special Drawing Rights.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1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341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6841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022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800100" y="4187454"/>
            <a:ext cx="4397051" cy="217146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just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Currency Convertible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12904" y="2305731"/>
            <a:ext cx="4416084" cy="155714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106243" y="4506898"/>
            <a:ext cx="2766524" cy="15208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Investment Bonds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12979" y="2305730"/>
            <a:ext cx="3368351" cy="129074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19879" y="233265"/>
            <a:ext cx="11607281" cy="11943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bond is a special type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bond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issued in the currency other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home currency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614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057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968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728585"/>
            <a:ext cx="4139381" cy="1622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800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 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Quarterly Exam</a:t>
            </a:r>
            <a:r>
              <a:rPr lang="ta-IN" sz="4800" dirty="0" smtClean="0">
                <a:solidFill>
                  <a:srgbClr val="FFFF0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 </a:t>
            </a:r>
            <a:endParaRPr lang="en-US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  <a:p>
            <a:pPr algn="ctr"/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674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58416" y="513184"/>
            <a:ext cx="10935478" cy="78377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industries engaged in extraction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iron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ore are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998375" y="2584579"/>
            <a:ext cx="3069772" cy="101703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Extraction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635689" y="2360646"/>
            <a:ext cx="4534677" cy="15208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Construction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389086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Genetic Industries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464560" y="4851918"/>
            <a:ext cx="3377680" cy="1063690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6" y="279918"/>
            <a:ext cx="10786188" cy="18637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Production which involves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several stages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manufacturing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finished products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known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Processing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68558"/>
            <a:ext cx="3349692" cy="1567540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Synthetic Industry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04050" y="4898571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62669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Analytical 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73695" y="569167"/>
            <a:ext cx="7044609" cy="7371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Normally high level risk involved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360645" y="2635895"/>
            <a:ext cx="282717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59689" y="2635895"/>
            <a:ext cx="2901821" cy="102170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2399522" y="4051686"/>
            <a:ext cx="2922036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Industry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7110704" y="4163785"/>
            <a:ext cx="299979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8" y="4478694"/>
            <a:ext cx="3172408" cy="134360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828928" y="2424623"/>
            <a:ext cx="4875990" cy="1542457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Proprietorship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699381" y="4478694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175658" y="255610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Partnership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75658" y="484522"/>
            <a:ext cx="8882743" cy="8769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oldest form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39755" y="655601"/>
            <a:ext cx="10758196" cy="1091687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which form the owner,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establisher and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 is only one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18458" y="3088432"/>
            <a:ext cx="3135085" cy="1026367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Enterprise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901820"/>
            <a:ext cx="2537930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30011" y="4945225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88630" y="3088432"/>
            <a:ext cx="3009125" cy="108526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24947" y="722021"/>
            <a:ext cx="9507893" cy="84908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major disadvantage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sole proprietor-ship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9" y="2332653"/>
            <a:ext cx="2985796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Unlimited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79975" y="2332653"/>
            <a:ext cx="3946849" cy="153954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Easy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Formation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286449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Quick decision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379447" y="307911"/>
            <a:ext cx="11507754" cy="89574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following which one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Non- corporate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form of business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70180" y="2351320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Sole trading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59892" y="2323334"/>
            <a:ext cx="3522308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Joint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82147" y="4435247"/>
            <a:ext cx="3338027" cy="167338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Co-operatives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242179" y="4435247"/>
            <a:ext cx="4301413" cy="154888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571795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63689" y="464845"/>
            <a:ext cx="10356980" cy="98905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firm of Hindu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Undivided Family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managed by whom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267337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Karta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37318" y="748069"/>
            <a:ext cx="7245220" cy="9763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Hindrance of place is removed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687357" y="2747572"/>
            <a:ext cx="2724539" cy="103453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Warehouse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3041779"/>
            <a:ext cx="2901821" cy="8712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Transport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245429" y="4879910"/>
            <a:ext cx="3377681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Insurance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245429" y="2838834"/>
            <a:ext cx="3289040" cy="107419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Salesman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7" y="4189445"/>
            <a:ext cx="3676261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Investing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Capital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75106" y="2247899"/>
            <a:ext cx="3470987" cy="147912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Managing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9" y="2508606"/>
            <a:ext cx="2976464" cy="1218421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Birth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08989" y="404677"/>
            <a:ext cx="9998496" cy="12688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firm of Hindu Undivided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Family, how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gets the membership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379381" y="494522"/>
            <a:ext cx="9974419" cy="7489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members in the joint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hindu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Karta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718040" y="2332652"/>
            <a:ext cx="3918857" cy="153488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generations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856796" y="4618653"/>
            <a:ext cx="4012160" cy="107548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coparceners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427166" y="4744615"/>
            <a:ext cx="2780521" cy="94952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partners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Dayabhaga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721961" y="2620573"/>
            <a:ext cx="3401753" cy="113051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Hindu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315780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Mitakshara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Law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11627" y="345328"/>
            <a:ext cx="9603905" cy="13528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‘Only the male members in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family get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right of inheritance by birth’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 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6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453952" y="577625"/>
            <a:ext cx="6400800" cy="7931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partnership is formed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651518" y="2388648"/>
            <a:ext cx="2911154" cy="114766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direction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662055" y="2327998"/>
            <a:ext cx="3554963" cy="1268964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relationship among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persons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83568" y="4385388"/>
            <a:ext cx="2843504" cy="141358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agreement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73415" y="4438685"/>
            <a:ext cx="3732245" cy="121764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Friendship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98377" y="431219"/>
            <a:ext cx="10468946" cy="1476438"/>
          </a:xfrm>
          <a:prstGeom prst="wave">
            <a:avLst>
              <a:gd name="adj1" fmla="val 12500"/>
              <a:gd name="adj2" fmla="val 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relationship between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outsiders and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company is defined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811765" y="2765362"/>
            <a:ext cx="3368350" cy="139667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Memorandum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Association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2" y="2765362"/>
            <a:ext cx="2649895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Articles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Association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105469" y="4702630"/>
            <a:ext cx="3405673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Incorporation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450703" y="2957804"/>
            <a:ext cx="3377681" cy="107082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Prospectus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90059" y="541175"/>
            <a:ext cx="7725746" cy="639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Table A of the Companies Act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371600" y="1990853"/>
            <a:ext cx="277119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minutes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book</a:t>
            </a: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41875" y="1906328"/>
            <a:ext cx="4023050" cy="153132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AOA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268965" y="3677363"/>
            <a:ext cx="4292080" cy="25099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form of Balance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Sheet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91302" y="4674635"/>
            <a:ext cx="3224504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Model of MOA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Statutory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Foreign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Chartered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company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50436" y="443205"/>
            <a:ext cx="11143457" cy="127968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created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Special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Act of Parliament or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State Assemblies?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08926" y="513184"/>
            <a:ext cx="9619858" cy="6758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Board of directors of a company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elected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Creditors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Share holders (members)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holders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51755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Debtors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7723</TotalTime>
  <Words>6665</Words>
  <Application>Microsoft Office PowerPoint</Application>
  <PresentationFormat>Widescreen</PresentationFormat>
  <Paragraphs>1802</Paragraphs>
  <Slides>371</Slides>
  <Notes>278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371</vt:i4>
      </vt:variant>
    </vt:vector>
  </HeadingPairs>
  <TitlesOfParts>
    <vt:vector size="375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562</cp:revision>
  <dcterms:created xsi:type="dcterms:W3CDTF">2022-09-24T06:45:25Z</dcterms:created>
  <dcterms:modified xsi:type="dcterms:W3CDTF">2024-04-04T05:22:34Z</dcterms:modified>
</cp:coreProperties>
</file>