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9"/>
  </p:notesMasterIdLst>
  <p:handoutMasterIdLst>
    <p:handoutMasterId r:id="rId150"/>
  </p:handoutMasterIdLst>
  <p:sldIdLst>
    <p:sldId id="256" r:id="rId2"/>
    <p:sldId id="257" r:id="rId3"/>
    <p:sldId id="525" r:id="rId4"/>
    <p:sldId id="912" r:id="rId5"/>
    <p:sldId id="689" r:id="rId6"/>
    <p:sldId id="690" r:id="rId7"/>
    <p:sldId id="526" r:id="rId8"/>
    <p:sldId id="913" r:id="rId9"/>
    <p:sldId id="691" r:id="rId10"/>
    <p:sldId id="692" r:id="rId11"/>
    <p:sldId id="527" r:id="rId12"/>
    <p:sldId id="914" r:id="rId13"/>
    <p:sldId id="693" r:id="rId14"/>
    <p:sldId id="694" r:id="rId15"/>
    <p:sldId id="528" r:id="rId16"/>
    <p:sldId id="915" r:id="rId17"/>
    <p:sldId id="695" r:id="rId18"/>
    <p:sldId id="696" r:id="rId19"/>
    <p:sldId id="529" r:id="rId20"/>
    <p:sldId id="916" r:id="rId21"/>
    <p:sldId id="697" r:id="rId22"/>
    <p:sldId id="698" r:id="rId23"/>
    <p:sldId id="530" r:id="rId24"/>
    <p:sldId id="917" r:id="rId25"/>
    <p:sldId id="699" r:id="rId26"/>
    <p:sldId id="700" r:id="rId27"/>
    <p:sldId id="531" r:id="rId28"/>
    <p:sldId id="918" r:id="rId29"/>
    <p:sldId id="701" r:id="rId30"/>
    <p:sldId id="702" r:id="rId31"/>
    <p:sldId id="532" r:id="rId32"/>
    <p:sldId id="919" r:id="rId33"/>
    <p:sldId id="703" r:id="rId34"/>
    <p:sldId id="704" r:id="rId35"/>
    <p:sldId id="533" r:id="rId36"/>
    <p:sldId id="920" r:id="rId37"/>
    <p:sldId id="705" r:id="rId38"/>
    <p:sldId id="706" r:id="rId39"/>
    <p:sldId id="557" r:id="rId40"/>
    <p:sldId id="921" r:id="rId41"/>
    <p:sldId id="707" r:id="rId42"/>
    <p:sldId id="708" r:id="rId43"/>
    <p:sldId id="558" r:id="rId44"/>
    <p:sldId id="922" r:id="rId45"/>
    <p:sldId id="709" r:id="rId46"/>
    <p:sldId id="710" r:id="rId47"/>
    <p:sldId id="559" r:id="rId48"/>
    <p:sldId id="923" r:id="rId49"/>
    <p:sldId id="711" r:id="rId50"/>
    <p:sldId id="712" r:id="rId51"/>
    <p:sldId id="560" r:id="rId52"/>
    <p:sldId id="924" r:id="rId53"/>
    <p:sldId id="713" r:id="rId54"/>
    <p:sldId id="714" r:id="rId55"/>
    <p:sldId id="563" r:id="rId56"/>
    <p:sldId id="927" r:id="rId57"/>
    <p:sldId id="719" r:id="rId58"/>
    <p:sldId id="720" r:id="rId59"/>
    <p:sldId id="564" r:id="rId60"/>
    <p:sldId id="928" r:id="rId61"/>
    <p:sldId id="721" r:id="rId62"/>
    <p:sldId id="722" r:id="rId63"/>
    <p:sldId id="565" r:id="rId64"/>
    <p:sldId id="929" r:id="rId65"/>
    <p:sldId id="723" r:id="rId66"/>
    <p:sldId id="724" r:id="rId67"/>
    <p:sldId id="566" r:id="rId68"/>
    <p:sldId id="930" r:id="rId69"/>
    <p:sldId id="725" r:id="rId70"/>
    <p:sldId id="726" r:id="rId71"/>
    <p:sldId id="567" r:id="rId72"/>
    <p:sldId id="931" r:id="rId73"/>
    <p:sldId id="727" r:id="rId74"/>
    <p:sldId id="728" r:id="rId75"/>
    <p:sldId id="568" r:id="rId76"/>
    <p:sldId id="932" r:id="rId77"/>
    <p:sldId id="729" r:id="rId78"/>
    <p:sldId id="730" r:id="rId79"/>
    <p:sldId id="569" r:id="rId80"/>
    <p:sldId id="933" r:id="rId81"/>
    <p:sldId id="731" r:id="rId82"/>
    <p:sldId id="732" r:id="rId83"/>
    <p:sldId id="570" r:id="rId84"/>
    <p:sldId id="934" r:id="rId85"/>
    <p:sldId id="733" r:id="rId86"/>
    <p:sldId id="734" r:id="rId87"/>
    <p:sldId id="571" r:id="rId88"/>
    <p:sldId id="935" r:id="rId89"/>
    <p:sldId id="735" r:id="rId90"/>
    <p:sldId id="736" r:id="rId91"/>
    <p:sldId id="572" r:id="rId92"/>
    <p:sldId id="936" r:id="rId93"/>
    <p:sldId id="737" r:id="rId94"/>
    <p:sldId id="738" r:id="rId95"/>
    <p:sldId id="573" r:id="rId96"/>
    <p:sldId id="937" r:id="rId97"/>
    <p:sldId id="739" r:id="rId98"/>
    <p:sldId id="740" r:id="rId99"/>
    <p:sldId id="574" r:id="rId100"/>
    <p:sldId id="938" r:id="rId101"/>
    <p:sldId id="741" r:id="rId102"/>
    <p:sldId id="742" r:id="rId103"/>
    <p:sldId id="575" r:id="rId104"/>
    <p:sldId id="939" r:id="rId105"/>
    <p:sldId id="743" r:id="rId106"/>
    <p:sldId id="744" r:id="rId107"/>
    <p:sldId id="576" r:id="rId108"/>
    <p:sldId id="940" r:id="rId109"/>
    <p:sldId id="745" r:id="rId110"/>
    <p:sldId id="746" r:id="rId111"/>
    <p:sldId id="579" r:id="rId112"/>
    <p:sldId id="941" r:id="rId113"/>
    <p:sldId id="747" r:id="rId114"/>
    <p:sldId id="748" r:id="rId115"/>
    <p:sldId id="577" r:id="rId116"/>
    <p:sldId id="942" r:id="rId117"/>
    <p:sldId id="749" r:id="rId118"/>
    <p:sldId id="750" r:id="rId119"/>
    <p:sldId id="578" r:id="rId120"/>
    <p:sldId id="943" r:id="rId121"/>
    <p:sldId id="751" r:id="rId122"/>
    <p:sldId id="752" r:id="rId123"/>
    <p:sldId id="580" r:id="rId124"/>
    <p:sldId id="944" r:id="rId125"/>
    <p:sldId id="753" r:id="rId126"/>
    <p:sldId id="754" r:id="rId127"/>
    <p:sldId id="581" r:id="rId128"/>
    <p:sldId id="945" r:id="rId129"/>
    <p:sldId id="755" r:id="rId130"/>
    <p:sldId id="756" r:id="rId131"/>
    <p:sldId id="582" r:id="rId132"/>
    <p:sldId id="946" r:id="rId133"/>
    <p:sldId id="757" r:id="rId134"/>
    <p:sldId id="758" r:id="rId135"/>
    <p:sldId id="583" r:id="rId136"/>
    <p:sldId id="947" r:id="rId137"/>
    <p:sldId id="759" r:id="rId138"/>
    <p:sldId id="760" r:id="rId139"/>
    <p:sldId id="584" r:id="rId140"/>
    <p:sldId id="948" r:id="rId141"/>
    <p:sldId id="761" r:id="rId142"/>
    <p:sldId id="762" r:id="rId143"/>
    <p:sldId id="585" r:id="rId144"/>
    <p:sldId id="949" r:id="rId145"/>
    <p:sldId id="763" r:id="rId146"/>
    <p:sldId id="764" r:id="rId147"/>
    <p:sldId id="823" r:id="rId14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629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630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631" Type="http://schemas.openxmlformats.org/officeDocument/2006/relationships/theme" Target="theme/theme1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63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627" Type="http://customschemas.google.com/relationships/presentationmetadata" Target="meta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628" Type="http://schemas.openxmlformats.org/officeDocument/2006/relationships/commentAuthors" Target="commentAuthor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03469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327888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8344574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75828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77378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700346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4264860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0361753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471056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008701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1606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6415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9737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63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9717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36997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9347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40355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115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8527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8500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92199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10811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44458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09205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12674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47538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27060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29643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41325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9085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5896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05294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98326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74185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38078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96258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231164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8733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613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00258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107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77450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96466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991671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68503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76707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07549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989237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4328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54395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350407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655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467793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972755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914570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666001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173729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43007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0728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792386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99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23602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6576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939955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739573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078391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376972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671544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53889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41996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477270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797715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432438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132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215161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655822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541015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76943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1894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27764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550063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880288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282038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047217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5134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730862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9291502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007528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382755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955519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845956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63236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000344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264142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519993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6182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2803092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234024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307569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958086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18547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067619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424710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16881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83305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344318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552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8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5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5.xml"/><Relationship Id="rId4" Type="http://schemas.openxmlformats.org/officeDocument/2006/relationships/slide" Target="slide126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9.xml"/><Relationship Id="rId4" Type="http://schemas.openxmlformats.org/officeDocument/2006/relationships/slide" Target="slide130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8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5.xml"/><Relationship Id="rId4" Type="http://schemas.openxmlformats.org/officeDocument/2006/relationships/slide" Target="slide13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3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9.xml"/><Relationship Id="rId4" Type="http://schemas.openxmlformats.org/officeDocument/2006/relationships/slide" Target="slide3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3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8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1.xml"/><Relationship Id="rId4" Type="http://schemas.openxmlformats.org/officeDocument/2006/relationships/slide" Target="slide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3.xml"/><Relationship Id="rId4" Type="http://schemas.openxmlformats.org/officeDocument/2006/relationships/slide" Target="slide4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0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4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8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5.xml"/><Relationship Id="rId4" Type="http://schemas.openxmlformats.org/officeDocument/2006/relationships/slide" Target="slide5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4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4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7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1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681136" y="362737"/>
            <a:ext cx="601824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1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Accountancy</a:t>
            </a:r>
            <a:endParaRPr lang="ta-IN" sz="48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One Word Test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810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547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517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443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328694" y="564135"/>
            <a:ext cx="4898573" cy="8117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Pre-operative expenses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are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94113" y="2351321"/>
            <a:ext cx="2869164" cy="93305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1476568" y="4080038"/>
            <a:ext cx="3704253" cy="185679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Deferred 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6626289" y="4175482"/>
            <a:ext cx="3116426" cy="172581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974701" y="1773729"/>
            <a:ext cx="4419602" cy="194670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Prepaid 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46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61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355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385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357466" y="797769"/>
            <a:ext cx="4694853" cy="89464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Closing stock is an item of 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76129" y="2920484"/>
            <a:ext cx="2281338" cy="110567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Fixed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00188" y="2901820"/>
            <a:ext cx="2388636" cy="98904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Fictitious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984101" y="2920486"/>
            <a:ext cx="2573696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918786" y="4502302"/>
            <a:ext cx="2536372" cy="126128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Intangible 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2428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291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410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48882" y="447869"/>
            <a:ext cx="8845420" cy="85330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difference in trial balance is taken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63484" y="1997410"/>
            <a:ext cx="2789854" cy="114700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suspense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172202" y="1997410"/>
            <a:ext cx="3359018" cy="122587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651519" y="3750906"/>
            <a:ext cx="3359020" cy="157396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trading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06277" y="3620278"/>
            <a:ext cx="4376058" cy="181013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AU-Marutham" panose="020B0604020202020204" pitchFamily="34" charset="0"/>
                <a:cs typeface="TAU-Marutham" panose="020B0604020202020204" pitchFamily="34" charset="0"/>
              </a:rPr>
              <a:t>The profit and loss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09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536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921966" y="652145"/>
            <a:ext cx="3200400" cy="82857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sheet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54627" y="2149780"/>
            <a:ext cx="2198915" cy="130628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357257" y="2152086"/>
            <a:ext cx="3685592" cy="130398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7122366" y="3688791"/>
            <a:ext cx="4637315" cy="2153399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1027921" y="4143550"/>
            <a:ext cx="4208106" cy="152531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Neither a statement nor 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0485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9838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4195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836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2090057" y="4446082"/>
            <a:ext cx="2295330" cy="94576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Debts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447453" y="2316780"/>
            <a:ext cx="3143842" cy="1182738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617570" y="4448567"/>
            <a:ext cx="2671258" cy="89656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Receivables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2090057" y="2426297"/>
            <a:ext cx="2514599" cy="89904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Drawings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160831" y="598697"/>
            <a:ext cx="6908524" cy="7068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Net profit of the business increases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992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486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5896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3075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245497" y="787527"/>
            <a:ext cx="5701005" cy="7707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Carriage inwards will be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shown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530929" y="2583473"/>
            <a:ext cx="2864497" cy="896845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profit and loss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79910" y="2573819"/>
            <a:ext cx="2481943" cy="906499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 the liabilities side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179910" y="4759826"/>
            <a:ext cx="2481943" cy="87685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 the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side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640562" y="4778486"/>
            <a:ext cx="2659225" cy="85819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trading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9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697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4136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654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0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850959" y="706465"/>
            <a:ext cx="8378891" cy="68625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Bank overdraft should be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shown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74031" y="2202029"/>
            <a:ext cx="2929813" cy="821089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trading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45558" y="2009580"/>
            <a:ext cx="3153748" cy="11756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 the liabilities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side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850959" y="3960845"/>
            <a:ext cx="2913483" cy="153022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assets side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217686" y="3802095"/>
            <a:ext cx="4012164" cy="177527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and loss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73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880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81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08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336540" y="728078"/>
            <a:ext cx="6956945" cy="97505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sheet shows the of the business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76299" y="2691379"/>
            <a:ext cx="2920482" cy="91090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Profitability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50896" y="2681385"/>
            <a:ext cx="2583802" cy="1256714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position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53921" y="4784852"/>
            <a:ext cx="3084158" cy="76511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Purchases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99639" y="2827175"/>
            <a:ext cx="2590217" cy="765111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Sales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01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487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9220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041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327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40029" y="522513"/>
            <a:ext cx="7662766" cy="74276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Drawings appearing in the trial balance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202607" y="1923806"/>
            <a:ext cx="3138461" cy="13792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Added to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purchases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993363" y="1784930"/>
            <a:ext cx="4693297" cy="191927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Subtracted from the 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202607" y="4338734"/>
            <a:ext cx="4050528" cy="169734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Added to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906209" y="4562258"/>
            <a:ext cx="3408782" cy="147381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Subtracted from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purchases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255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743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7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6893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24948" y="3778325"/>
            <a:ext cx="3551664" cy="252998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side of the balance sheet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096000" y="1639249"/>
            <a:ext cx="4301411" cy="194875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Debit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side of profit and loss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165910" y="4382892"/>
            <a:ext cx="3091542" cy="165421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Assets side of the balance sheet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816171" y="1751525"/>
            <a:ext cx="3060440" cy="163042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Debit side of trading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417285" y="438105"/>
            <a:ext cx="9357430" cy="9703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Salaries appearing in the trial balance is shown 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73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129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37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051889" y="828244"/>
            <a:ext cx="5581261" cy="7674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assets does not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include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70788" y="2960254"/>
            <a:ext cx="2435289" cy="91195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Furniture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047722" y="2960254"/>
            <a:ext cx="3125755" cy="91195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Cash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282546" y="4871022"/>
            <a:ext cx="2701209" cy="857974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Prepaid expenses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870788" y="4852086"/>
            <a:ext cx="2724538" cy="76933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Stock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328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105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9625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457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452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438332" y="708827"/>
            <a:ext cx="4436705" cy="6788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is classified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10137" y="2253348"/>
            <a:ext cx="2439955" cy="967464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current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45425" y="2248688"/>
            <a:ext cx="2831841" cy="96746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liquid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455575" y="4525350"/>
            <a:ext cx="3354355" cy="131561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tangible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38935" y="4273424"/>
            <a:ext cx="4380722" cy="156754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intangible 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848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1464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" action="ppaction://noaction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78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633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Greetings to Get More Marks </a:t>
            </a:r>
          </a:p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In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II Midterm Exam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08703" y="613557"/>
            <a:ext cx="9774591" cy="85031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transaction not recorded at all is known as an error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350608" y="2547841"/>
            <a:ext cx="2491274" cy="155179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omission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78585" y="2589254"/>
            <a:ext cx="2704709" cy="119431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Complete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omission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795934" y="4170784"/>
            <a:ext cx="2799184" cy="992546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Duplication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464699" y="2656896"/>
            <a:ext cx="3438329" cy="1073021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Principle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784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781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8014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347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04595" y="434098"/>
            <a:ext cx="10349205" cy="13342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Wages paid for installation of machinery wrongly debited to wages account is an error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00807" y="2198685"/>
            <a:ext cx="2817845" cy="9209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omission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176865" y="2103251"/>
            <a:ext cx="3694922" cy="163236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Complete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omission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968759" y="3980273"/>
            <a:ext cx="4208106" cy="151545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Principle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494104" y="4506687"/>
            <a:ext cx="3377683" cy="989044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Duplication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5142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867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657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44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12979" y="4297638"/>
            <a:ext cx="4147456" cy="1651518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Posting </a:t>
            </a:r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an amount in the wrong account but on the correct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side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705668" y="1874129"/>
            <a:ext cx="4579774" cy="179744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Carried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forward wrong amount in a ledger account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39204" y="4444044"/>
            <a:ext cx="3228391" cy="135870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Wrong balancing of an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810140" y="2302457"/>
            <a:ext cx="2500603" cy="124097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Wrong </a:t>
            </a:r>
            <a:r>
              <a:rPr lang="en-US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totalling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of an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47174" y="445772"/>
            <a:ext cx="10760108" cy="9019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errors will not affect the trial balance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1919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576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9858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418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45232" y="229953"/>
            <a:ext cx="11430000" cy="214604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Goods returned by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Senguttuvan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were taken into stock, but no entry was passed 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books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While rectifying this error, which of the following accounts should be debited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38131" y="3329920"/>
            <a:ext cx="2668555" cy="99948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Senguttuvan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221894" y="3355580"/>
            <a:ext cx="3265714" cy="973824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Returns outward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285653" y="4888335"/>
            <a:ext cx="3172407" cy="882196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Purchases returns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838131" y="4893453"/>
            <a:ext cx="3088432" cy="1003494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Sales returns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237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97968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887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530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52939" y="3956180"/>
            <a:ext cx="4077477" cy="248194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There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is partial omission of a transaction</a:t>
            </a: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096000" y="1576606"/>
            <a:ext cx="5156718" cy="220229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There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is complete omission of a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transaction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750699" y="4275624"/>
            <a:ext cx="4124130" cy="190344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There are wrong postings and wrong castings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259634" y="1563574"/>
            <a:ext cx="3890864" cy="194213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Distinction is not made between capital and 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items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074438" y="549140"/>
            <a:ext cx="5738326" cy="74411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Error of principle arises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when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657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859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27177" y="186576"/>
            <a:ext cx="11066108" cy="18681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credit purchase of furniture from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Athiyaman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was debited to purchases account.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Which of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following accounts should be debited while rectifying this error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70178" y="2780524"/>
            <a:ext cx="2499050" cy="106368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Purchases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060230" y="2920482"/>
            <a:ext cx="2785189" cy="122339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Athiyaman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86204" y="4437454"/>
            <a:ext cx="3079102" cy="176639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Furniture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795863" y="4632892"/>
            <a:ext cx="4186337" cy="137551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29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058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7141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683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57418" y="438539"/>
            <a:ext cx="11145805" cy="182727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total of purchases book was overcast. Which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following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accounts should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 debited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rectifying journal entry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2831" y="3209260"/>
            <a:ext cx="3638941" cy="115641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Suspense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92888" y="3353595"/>
            <a:ext cx="2687218" cy="86774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Creditor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69835" y="4814596"/>
            <a:ext cx="3452327" cy="109168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84438" y="3279240"/>
            <a:ext cx="3023119" cy="1053775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Purchases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67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357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0605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137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29123" y="270587"/>
            <a:ext cx="10723595" cy="119454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errors will be rectified using suspense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42189" y="2170674"/>
            <a:ext cx="2954694" cy="1300312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Goods returned by </a:t>
            </a:r>
            <a:r>
              <a:rPr lang="en-US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Narendran</a:t>
            </a:r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was not recorded in the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books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803642" y="1890756"/>
            <a:ext cx="5550158" cy="186014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Goods </a:t>
            </a:r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returned by </a:t>
            </a:r>
            <a:r>
              <a:rPr lang="en-US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Akila</a:t>
            </a:r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` 900 was recorded in the sales returns book as `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90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642189" y="4321056"/>
            <a:ext cx="4161453" cy="177640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Purchases returns book was </a:t>
            </a:r>
            <a:r>
              <a:rPr lang="en-US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undercast</a:t>
            </a:r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by `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100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050005" y="4842532"/>
            <a:ext cx="3234711" cy="137036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A credit sale of goods to </a:t>
            </a:r>
            <a:r>
              <a:rPr lang="en-US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Ravivarman</a:t>
            </a:r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was not entered in the sales book.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74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406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1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4879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538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6053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23527" y="4311708"/>
            <a:ext cx="3429796" cy="1697428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Constant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 all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65979" y="1944898"/>
            <a:ext cx="4889241" cy="141825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Decreasing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every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464489" y="4499022"/>
            <a:ext cx="3013789" cy="1472569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Fluctuating every 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22108" y="2003733"/>
            <a:ext cx="2453949" cy="119951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Increasing every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12294" y="459445"/>
            <a:ext cx="10107369" cy="69916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Under straight line method, the amount of depreciation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610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9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3050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09130" y="388777"/>
            <a:ext cx="10907485" cy="138760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If the total charge of depreciation and maintenance cost are considered, the method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that provides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uniform charge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27584" y="2612571"/>
            <a:ext cx="2995125" cy="888859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Diminishing balance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36701" y="2612571"/>
            <a:ext cx="3387013" cy="942393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Straight line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857998" y="4391155"/>
            <a:ext cx="3387013" cy="86774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Insurance policy method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427585" y="4236541"/>
            <a:ext cx="2827174" cy="1022361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Annuity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44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744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15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696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389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15178" y="297657"/>
            <a:ext cx="10225574" cy="119808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Under the written down value method of depreciation, the amount of depreciation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37607" y="4336901"/>
            <a:ext cx="2773136" cy="1408927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Decreasing every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1642189" y="2106262"/>
            <a:ext cx="2797628" cy="153289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Uniform in all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6693159" y="4627983"/>
            <a:ext cx="2920482" cy="1376282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None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16386" y="1957398"/>
            <a:ext cx="4253981" cy="164649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Increasing every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906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6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61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5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12980" y="4549775"/>
            <a:ext cx="3340358" cy="138449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Obsolescence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833118" y="4264090"/>
            <a:ext cx="3309258" cy="152089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All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33118" y="2341983"/>
            <a:ext cx="2385527" cy="1222311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Usage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464905" y="2379306"/>
            <a:ext cx="2573695" cy="118498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Lapse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time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400246" y="635446"/>
            <a:ext cx="4753154" cy="75837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Depreciation is caused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67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63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363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94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79718" y="467757"/>
            <a:ext cx="10450282" cy="13715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For which of the following assets, the depletion method is adopted for writing off cost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41984" y="2776198"/>
            <a:ext cx="2584579" cy="902266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Mines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quarries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08321" y="2744454"/>
            <a:ext cx="2890157" cy="90226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Plant and machinery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885603" y="4175983"/>
            <a:ext cx="2535594" cy="1007264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Trademark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267338" y="4261186"/>
            <a:ext cx="2733869" cy="83685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Buildings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4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661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0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27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24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14061" y="407714"/>
            <a:ext cx="10039739" cy="72604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depreciable asset may suffer obsolescence due to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76874" y="2234970"/>
            <a:ext cx="3377682" cy="93013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Technological changes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24566" y="2159783"/>
            <a:ext cx="3149081" cy="136043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Passage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time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856792" y="4216039"/>
            <a:ext cx="2547258" cy="170185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Wear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tear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519376" y="4266317"/>
            <a:ext cx="3776565" cy="145556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above.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4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86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47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05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34555" y="405880"/>
            <a:ext cx="10344735" cy="176808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method shall be efficient, if repairs and maintenance cost of an asset increases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 it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grows older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93234" y="2864497"/>
            <a:ext cx="2827176" cy="96105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Straight line method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610600" y="2849236"/>
            <a:ext cx="2192694" cy="1414854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Sinking fund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637312" y="4686103"/>
            <a:ext cx="3256386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Annuity method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86603" y="2687216"/>
            <a:ext cx="2957804" cy="131561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Reducing balance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2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594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025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84042" y="534372"/>
            <a:ext cx="9423916" cy="10371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Errors not affecting the agreement of trial balance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are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959429" y="2547374"/>
            <a:ext cx="298579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Errors of partial omission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643396" y="2540377"/>
            <a:ext cx="28924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Errors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principle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643397" y="4497589"/>
            <a:ext cx="3060440" cy="1222076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Errors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overcasting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034074" y="4408949"/>
            <a:ext cx="2911150" cy="1310715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Errors of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undercasting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 dirty="0"/>
          </a:p>
        </p:txBody>
      </p:sp>
    </p:spTree>
    <p:extLst>
      <p:ext uri="{BB962C8B-B14F-4D97-AF65-F5344CB8AC3E}">
        <p14:creationId xmlns:p14="http://schemas.microsoft.com/office/powerpoint/2010/main" val="25194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8740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81135" y="307910"/>
            <a:ext cx="10963469" cy="13902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Residual value of an asset means the amount that it can fetch on sale at the ____of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its useful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life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558212" y="2667017"/>
            <a:ext cx="2181808" cy="839264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475444" y="2613892"/>
            <a:ext cx="3208176" cy="120355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Middle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623526" y="4251812"/>
            <a:ext cx="3526972" cy="1359007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Beginning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890658" y="4877265"/>
            <a:ext cx="2126601" cy="733554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208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829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99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57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81149" y="4336530"/>
            <a:ext cx="3028173" cy="176568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Invoice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of assets is received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232849" y="1951911"/>
            <a:ext cx="4161453" cy="162352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Purchase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order is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made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671389" y="4204215"/>
            <a:ext cx="3107093" cy="181013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 is received at business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premises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2046707" y="2231376"/>
            <a:ext cx="2097056" cy="142939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 is put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581149" y="473886"/>
            <a:ext cx="9029702" cy="82838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Depreciation is to be calculated from the date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when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108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761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534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569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09432" y="339621"/>
            <a:ext cx="10405186" cy="201713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If the rate of depreciation is same, then the amount of depreciation under straight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line method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vis-à-vis written down value method will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54154" y="2495939"/>
            <a:ext cx="3722915" cy="15022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Equal in all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582744" y="2558620"/>
            <a:ext cx="3760237" cy="1511559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Equal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first year but higher in subsequent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582744" y="4480897"/>
            <a:ext cx="3698033" cy="1577292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Lower in the first year but equal in subsequent years.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754153" y="4421935"/>
            <a:ext cx="3722915" cy="178046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Equal in the first year but lower in subsequent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59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577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34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7482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890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64771" y="298579"/>
            <a:ext cx="10189029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Amount spent on increasing the seating capacity in a cinema hall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63485" y="2211357"/>
            <a:ext cx="305577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139545" y="2136715"/>
            <a:ext cx="3676259" cy="141824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Deferred 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86203" y="4330598"/>
            <a:ext cx="3095429" cy="161199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expenditure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979757" y="4330598"/>
            <a:ext cx="3995834" cy="154888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None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the above.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3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01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64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17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087989" y="358878"/>
            <a:ext cx="10016022" cy="170181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Expenditure incurred ` 20,000 for trial run of a newly installed machinery will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2097057" y="2616967"/>
            <a:ext cx="2922812" cy="92866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Preliminary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2209023" y="4345318"/>
            <a:ext cx="2474943" cy="86737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610736" y="4357395"/>
            <a:ext cx="3009125" cy="123164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Deferred revenue 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6214188" y="2616967"/>
            <a:ext cx="2845836" cy="111034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630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9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29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35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36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673997" y="733687"/>
            <a:ext cx="5479403" cy="7306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bank deposits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596744" y="2369410"/>
            <a:ext cx="2441856" cy="1138334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263297" y="2177209"/>
            <a:ext cx="3337903" cy="152273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486332" y="4228481"/>
            <a:ext cx="4251995" cy="1607199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76358" y="4735290"/>
            <a:ext cx="2936810" cy="93772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expenditures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111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341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6841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0225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62270" y="4546554"/>
            <a:ext cx="2890156" cy="158164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00937" y="2305730"/>
            <a:ext cx="3902900" cy="160379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499753" y="4502447"/>
            <a:ext cx="2766524" cy="152089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receipts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01062" y="2533881"/>
            <a:ext cx="2612572" cy="129074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19879" y="233265"/>
            <a:ext cx="11607281" cy="119431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Amount received from IDBI as a medium term loan for augmenting working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6140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57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968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8005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06689" y="582542"/>
            <a:ext cx="8019661" cy="77542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expenditure is intended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benefit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438204" y="2378026"/>
            <a:ext cx="2202025" cy="93944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Past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825342" y="2279910"/>
            <a:ext cx="2337319" cy="890837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825341" y="4304250"/>
            <a:ext cx="2337320" cy="818064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Any period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273168" y="4239412"/>
            <a:ext cx="2532096" cy="88585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Future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4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8433</TotalTime>
  <Words>2912</Words>
  <Application>Microsoft Office PowerPoint</Application>
  <PresentationFormat>Widescreen</PresentationFormat>
  <Paragraphs>727</Paragraphs>
  <Slides>147</Slides>
  <Notes>110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147</vt:i4>
      </vt:variant>
    </vt:vector>
  </HeadingPairs>
  <TitlesOfParts>
    <vt:vector size="151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623</cp:revision>
  <dcterms:created xsi:type="dcterms:W3CDTF">2022-09-24T06:45:25Z</dcterms:created>
  <dcterms:modified xsi:type="dcterms:W3CDTF">2024-04-04T06:07:27Z</dcterms:modified>
</cp:coreProperties>
</file>