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9"/>
  </p:notesMasterIdLst>
  <p:handoutMasterIdLst>
    <p:handoutMasterId r:id="rId150"/>
  </p:handoutMasterIdLst>
  <p:sldIdLst>
    <p:sldId id="256" r:id="rId2"/>
    <p:sldId id="257" r:id="rId3"/>
    <p:sldId id="261" r:id="rId4"/>
    <p:sldId id="839" r:id="rId5"/>
    <p:sldId id="262" r:id="rId6"/>
    <p:sldId id="263" r:id="rId7"/>
    <p:sldId id="264" r:id="rId8"/>
    <p:sldId id="840" r:id="rId9"/>
    <p:sldId id="422" r:id="rId10"/>
    <p:sldId id="423" r:id="rId11"/>
    <p:sldId id="421" r:id="rId12"/>
    <p:sldId id="841" r:id="rId13"/>
    <p:sldId id="424" r:id="rId14"/>
    <p:sldId id="425" r:id="rId15"/>
    <p:sldId id="426" r:id="rId16"/>
    <p:sldId id="842" r:id="rId17"/>
    <p:sldId id="427" r:id="rId18"/>
    <p:sldId id="428" r:id="rId19"/>
    <p:sldId id="429" r:id="rId20"/>
    <p:sldId id="843" r:id="rId21"/>
    <p:sldId id="430" r:id="rId22"/>
    <p:sldId id="431" r:id="rId23"/>
    <p:sldId id="432" r:id="rId24"/>
    <p:sldId id="844" r:id="rId25"/>
    <p:sldId id="433" r:id="rId26"/>
    <p:sldId id="434" r:id="rId27"/>
    <p:sldId id="435" r:id="rId28"/>
    <p:sldId id="845" r:id="rId29"/>
    <p:sldId id="436" r:id="rId30"/>
    <p:sldId id="437" r:id="rId31"/>
    <p:sldId id="438" r:id="rId32"/>
    <p:sldId id="846" r:id="rId33"/>
    <p:sldId id="439" r:id="rId34"/>
    <p:sldId id="440" r:id="rId35"/>
    <p:sldId id="441" r:id="rId36"/>
    <p:sldId id="847" r:id="rId37"/>
    <p:sldId id="442" r:id="rId38"/>
    <p:sldId id="443" r:id="rId39"/>
    <p:sldId id="444" r:id="rId40"/>
    <p:sldId id="848" r:id="rId41"/>
    <p:sldId id="445" r:id="rId42"/>
    <p:sldId id="446" r:id="rId43"/>
    <p:sldId id="447" r:id="rId44"/>
    <p:sldId id="849" r:id="rId45"/>
    <p:sldId id="448" r:id="rId46"/>
    <p:sldId id="449" r:id="rId47"/>
    <p:sldId id="450" r:id="rId48"/>
    <p:sldId id="850" r:id="rId49"/>
    <p:sldId id="451" r:id="rId50"/>
    <p:sldId id="452" r:id="rId51"/>
    <p:sldId id="453" r:id="rId52"/>
    <p:sldId id="851" r:id="rId53"/>
    <p:sldId id="454" r:id="rId54"/>
    <p:sldId id="455" r:id="rId55"/>
    <p:sldId id="456" r:id="rId56"/>
    <p:sldId id="852" r:id="rId57"/>
    <p:sldId id="457" r:id="rId58"/>
    <p:sldId id="458" r:id="rId59"/>
    <p:sldId id="459" r:id="rId60"/>
    <p:sldId id="853" r:id="rId61"/>
    <p:sldId id="460" r:id="rId62"/>
    <p:sldId id="461" r:id="rId63"/>
    <p:sldId id="462" r:id="rId64"/>
    <p:sldId id="859" r:id="rId65"/>
    <p:sldId id="463" r:id="rId66"/>
    <p:sldId id="464" r:id="rId67"/>
    <p:sldId id="465" r:id="rId68"/>
    <p:sldId id="860" r:id="rId69"/>
    <p:sldId id="466" r:id="rId70"/>
    <p:sldId id="467" r:id="rId71"/>
    <p:sldId id="468" r:id="rId72"/>
    <p:sldId id="861" r:id="rId73"/>
    <p:sldId id="469" r:id="rId74"/>
    <p:sldId id="470" r:id="rId75"/>
    <p:sldId id="471" r:id="rId76"/>
    <p:sldId id="862" r:id="rId77"/>
    <p:sldId id="472" r:id="rId78"/>
    <p:sldId id="473" r:id="rId79"/>
    <p:sldId id="474" r:id="rId80"/>
    <p:sldId id="863" r:id="rId81"/>
    <p:sldId id="475" r:id="rId82"/>
    <p:sldId id="476" r:id="rId83"/>
    <p:sldId id="477" r:id="rId84"/>
    <p:sldId id="864" r:id="rId85"/>
    <p:sldId id="534" r:id="rId86"/>
    <p:sldId id="535" r:id="rId87"/>
    <p:sldId id="478" r:id="rId88"/>
    <p:sldId id="865" r:id="rId89"/>
    <p:sldId id="536" r:id="rId90"/>
    <p:sldId id="537" r:id="rId91"/>
    <p:sldId id="479" r:id="rId92"/>
    <p:sldId id="866" r:id="rId93"/>
    <p:sldId id="538" r:id="rId94"/>
    <p:sldId id="539" r:id="rId95"/>
    <p:sldId id="480" r:id="rId96"/>
    <p:sldId id="867" r:id="rId97"/>
    <p:sldId id="540" r:id="rId98"/>
    <p:sldId id="541" r:id="rId99"/>
    <p:sldId id="481" r:id="rId100"/>
    <p:sldId id="869" r:id="rId101"/>
    <p:sldId id="542" r:id="rId102"/>
    <p:sldId id="543" r:id="rId103"/>
    <p:sldId id="482" r:id="rId104"/>
    <p:sldId id="868" r:id="rId105"/>
    <p:sldId id="544" r:id="rId106"/>
    <p:sldId id="545" r:id="rId107"/>
    <p:sldId id="483" r:id="rId108"/>
    <p:sldId id="870" r:id="rId109"/>
    <p:sldId id="546" r:id="rId110"/>
    <p:sldId id="547" r:id="rId111"/>
    <p:sldId id="484" r:id="rId112"/>
    <p:sldId id="871" r:id="rId113"/>
    <p:sldId id="548" r:id="rId114"/>
    <p:sldId id="549" r:id="rId115"/>
    <p:sldId id="487" r:id="rId116"/>
    <p:sldId id="874" r:id="rId117"/>
    <p:sldId id="555" r:id="rId118"/>
    <p:sldId id="556" r:id="rId119"/>
    <p:sldId id="488" r:id="rId120"/>
    <p:sldId id="875" r:id="rId121"/>
    <p:sldId id="615" r:id="rId122"/>
    <p:sldId id="616" r:id="rId123"/>
    <p:sldId id="489" r:id="rId124"/>
    <p:sldId id="876" r:id="rId125"/>
    <p:sldId id="617" r:id="rId126"/>
    <p:sldId id="618" r:id="rId127"/>
    <p:sldId id="490" r:id="rId128"/>
    <p:sldId id="877" r:id="rId129"/>
    <p:sldId id="619" r:id="rId130"/>
    <p:sldId id="620" r:id="rId131"/>
    <p:sldId id="491" r:id="rId132"/>
    <p:sldId id="878" r:id="rId133"/>
    <p:sldId id="621" r:id="rId134"/>
    <p:sldId id="622" r:id="rId135"/>
    <p:sldId id="492" r:id="rId136"/>
    <p:sldId id="879" r:id="rId137"/>
    <p:sldId id="623" r:id="rId138"/>
    <p:sldId id="624" r:id="rId139"/>
    <p:sldId id="493" r:id="rId140"/>
    <p:sldId id="880" r:id="rId141"/>
    <p:sldId id="625" r:id="rId142"/>
    <p:sldId id="626" r:id="rId143"/>
    <p:sldId id="494" r:id="rId144"/>
    <p:sldId id="881" r:id="rId145"/>
    <p:sldId id="627" r:id="rId146"/>
    <p:sldId id="628" r:id="rId147"/>
    <p:sldId id="823" r:id="rId14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2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629" Type="http://schemas.openxmlformats.org/officeDocument/2006/relationships/presProps" Target="pres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630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handoutMaster" Target="handoutMasters/handoutMaster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631" Type="http://schemas.openxmlformats.org/officeDocument/2006/relationships/theme" Target="theme/theme1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63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627" Type="http://customschemas.google.com/relationships/presentationmetadata" Target="meta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628" Type="http://schemas.openxmlformats.org/officeDocument/2006/relationships/commentAuthors" Target="commentAuthor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04-04-2024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962581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4917345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906539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266480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4208581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742156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84208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32258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2338132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65730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0543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321526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53754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00223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3188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348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03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9345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5437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0942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594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8841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831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27806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2413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54986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547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121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14971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501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226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5989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331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01566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53496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254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3344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48139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3205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2386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627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07794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525936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3119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94445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188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7707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91048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36400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162783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807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155392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102997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218665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91828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2163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442869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077396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6807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90189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778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259590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025911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981164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783711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669714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14465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73713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698831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14071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691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7656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14700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03222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203669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525688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43001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082881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384293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7268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123031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7760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871455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859743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32667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6876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58065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22494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103126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38719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691922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689181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4462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62975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5738463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864926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728065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586484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839763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1532712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983956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662687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535224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889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8.xml"/><Relationship Id="rId4" Type="http://schemas.openxmlformats.org/officeDocument/2006/relationships/slide" Target="slide11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6.xml"/><Relationship Id="rId4" Type="http://schemas.openxmlformats.org/officeDocument/2006/relationships/slide" Target="slide125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30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7.xml"/><Relationship Id="rId4" Type="http://schemas.openxmlformats.org/officeDocument/2006/relationships/slide" Target="slide129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3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7.xml"/><Relationship Id="rId4" Type="http://schemas.openxmlformats.org/officeDocument/2006/relationships/slide" Target="slide138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2.xml"/><Relationship Id="rId4" Type="http://schemas.openxmlformats.org/officeDocument/2006/relationships/slide" Target="slide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5.xml"/><Relationship Id="rId4" Type="http://schemas.openxmlformats.org/officeDocument/2006/relationships/slide" Target="slide146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3.xml"/><Relationship Id="rId4" Type="http://schemas.openxmlformats.org/officeDocument/2006/relationships/slide" Target="slide3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7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6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9.xml"/><Relationship Id="rId4" Type="http://schemas.openxmlformats.org/officeDocument/2006/relationships/slide" Target="slide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1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7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6.xml"/><Relationship Id="rId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4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1.xml"/><Relationship Id="rId4" Type="http://schemas.openxmlformats.org/officeDocument/2006/relationships/slide" Target="slide7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7.xml"/><Relationship Id="rId4" Type="http://schemas.openxmlformats.org/officeDocument/2006/relationships/slide" Target="slide78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82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9.xml"/><Relationship Id="rId4" Type="http://schemas.openxmlformats.org/officeDocument/2006/relationships/slide" Target="slide8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5.xml"/><Relationship Id="rId4" Type="http://schemas.openxmlformats.org/officeDocument/2006/relationships/slide" Target="slide8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0.xml"/><Relationship Id="rId4" Type="http://schemas.openxmlformats.org/officeDocument/2006/relationships/slide" Target="slide89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3.xml"/><Relationship Id="rId4" Type="http://schemas.openxmlformats.org/officeDocument/2006/relationships/slide" Target="slide94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7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5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1.xml"/><Relationship Id="rId4" Type="http://schemas.openxmlformats.org/officeDocument/2006/relationships/slide" Target="slide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681136" y="362737"/>
            <a:ext cx="6018242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1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Accountancy</a:t>
            </a:r>
            <a:endParaRPr lang="ta-IN" sz="4800" b="1" dirty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One Word Test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6077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18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12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39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09600" y="307405"/>
            <a:ext cx="10972800" cy="130336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amount brought into the business by the proprietor should be credited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408922" y="2139490"/>
            <a:ext cx="254725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Cash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96744" y="2027521"/>
            <a:ext cx="2696546" cy="13809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Drawings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58212" y="4394718"/>
            <a:ext cx="2712876" cy="1676602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Suspense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596744" y="4179766"/>
            <a:ext cx="3285930" cy="171718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22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95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77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664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750905" y="790251"/>
            <a:ext cx="3424337" cy="93306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Trial balance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839755" y="2397967"/>
            <a:ext cx="2565920" cy="125613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Journal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088086" y="2547261"/>
            <a:ext cx="2341985" cy="86793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200525" y="4232477"/>
            <a:ext cx="2858278" cy="933060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Ledger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19988" y="2547261"/>
            <a:ext cx="2493996" cy="97038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Statement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671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36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59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98875" y="465407"/>
            <a:ext cx="10105442" cy="90201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one of the following is not a branch of accounting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020076" y="2316069"/>
            <a:ext cx="252859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Financial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7427167" y="4331545"/>
            <a:ext cx="2929812" cy="148356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95535" y="4144932"/>
            <a:ext cx="3629608" cy="167018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Management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accounting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151595" y="2138787"/>
            <a:ext cx="4494633" cy="177281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AU-Marutham" panose="020B0604020202020204" pitchFamily="34" charset="0"/>
                <a:cs typeface="TAU-Marutham" panose="020B0604020202020204" pitchFamily="34" charset="0"/>
              </a:rPr>
              <a:t>Human resources accounting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19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596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678733" y="488367"/>
            <a:ext cx="8834534" cy="126263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After the preparation of ledger, the next step is the preparation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202023" y="2298669"/>
            <a:ext cx="2593911" cy="11663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Trading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22303" y="2079625"/>
            <a:ext cx="4460032" cy="147378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Trial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balance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280557" y="4056921"/>
            <a:ext cx="351608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Journal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127033" y="4522693"/>
            <a:ext cx="2967134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Profit and loss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245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709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29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806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110273" y="617565"/>
            <a:ext cx="7481598" cy="89469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trial balance contains the balances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7184570" y="4572284"/>
            <a:ext cx="2640565" cy="116604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All accounts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1894115" y="2061187"/>
            <a:ext cx="3359020" cy="150310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Only personal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940766" y="3946144"/>
            <a:ext cx="2976466" cy="214674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Only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nominal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372808" y="2083025"/>
            <a:ext cx="3862874" cy="148126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Only real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9623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426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6090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5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082351" y="340495"/>
            <a:ext cx="9433249" cy="133208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is/are the objective(s) of preparing trial balance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261258" y="2073799"/>
            <a:ext cx="3685592" cy="219029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Serving as the summary of all the ledger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344677" y="2059700"/>
            <a:ext cx="3275046" cy="191277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Examining arithmetical accuracy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138127" y="2235918"/>
            <a:ext cx="4206550" cy="1735495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Helping in the preparation of final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25347" y="4534752"/>
            <a:ext cx="2929813" cy="143341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All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042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9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88637" y="37322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9241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77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295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71669" y="216176"/>
            <a:ext cx="11448661" cy="168884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While preparing the trial balance, the accountant finds that the total of the credit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column is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short by ` 200. This difference will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15616" y="2051054"/>
            <a:ext cx="3480319" cy="1752272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Credited to suspense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88169" y="1991547"/>
            <a:ext cx="5681790" cy="250290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Adjusted to any of the debit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balance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176209" y="4009820"/>
            <a:ext cx="4711960" cy="235774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Debited to suspense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571861" y="4675857"/>
            <a:ext cx="4077478" cy="168049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Adjusted to any of the credit balance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858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13993" y="41054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3463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3373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2120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41579" y="4765341"/>
            <a:ext cx="2817845" cy="1142463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Day book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872974" y="2452331"/>
            <a:ext cx="3500938" cy="143082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Trial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balance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009248" y="4624369"/>
            <a:ext cx="3066084" cy="109168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Balance sheet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735494" y="2640563"/>
            <a:ext cx="2230016" cy="1054360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Journal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152735" y="316262"/>
            <a:ext cx="9286491" cy="130246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list which contains balances of accounts to know whether the debit and credit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balances are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matched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27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070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962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86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56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62743" y="360885"/>
            <a:ext cx="9815803" cy="145033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of the following method(s) can be used for preparing trial balance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059022" y="3054256"/>
            <a:ext cx="2705878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method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4898567" y="3080499"/>
            <a:ext cx="2761865" cy="881277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method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8181387" y="2909226"/>
            <a:ext cx="3172413" cy="1251112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Total and Balance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method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4898567" y="4710603"/>
            <a:ext cx="2701211" cy="1314806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All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993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3176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3704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8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54832" y="283489"/>
            <a:ext cx="10282336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account which has a debit balance and is shown in the debit column of the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trial balance 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50098" y="2225355"/>
            <a:ext cx="268721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Sundry creditors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627845" y="2136717"/>
            <a:ext cx="3051109" cy="1446238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Drawings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880118" y="4358501"/>
            <a:ext cx="2757196" cy="164394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413240" y="4285620"/>
            <a:ext cx="4077478" cy="182879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Bills payable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474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948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735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47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141057" y="230478"/>
            <a:ext cx="10212743" cy="263006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difference of totals of both debit and credit side of trial balance is transferred to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: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961053" y="3241806"/>
            <a:ext cx="2845837" cy="1418250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Suspense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878080" y="3524348"/>
            <a:ext cx="2341984" cy="85316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Difference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696405" y="5057192"/>
            <a:ext cx="3456995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Miscellaneous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962718" y="3524348"/>
            <a:ext cx="2266563" cy="104065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Trading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280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0858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08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924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7945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495869" y="604473"/>
            <a:ext cx="4657531" cy="727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Trial balance is prepared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: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811367" y="1873667"/>
            <a:ext cx="2696547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At the end of the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096000" y="1603322"/>
            <a:ext cx="4774817" cy="203734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On a particular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date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136710" y="4618653"/>
            <a:ext cx="3359020" cy="1264406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For a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year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128199" y="4890296"/>
            <a:ext cx="3132754" cy="99276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 above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6157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43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612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5023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Greetings to Get More Marks </a:t>
            </a:r>
          </a:p>
          <a:p>
            <a:pPr algn="ctr"/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In </a:t>
            </a:r>
            <a:r>
              <a:rPr lang="en-US" sz="6000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I Midterm Exam</a:t>
            </a:r>
            <a:endParaRPr lang="en-US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07705" y="541176"/>
            <a:ext cx="10431625" cy="72558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Financial position of a business is ascertained on the basis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60239" y="2841172"/>
            <a:ext cx="1898781" cy="104502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Journal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4739952" y="2827176"/>
            <a:ext cx="2351314" cy="107302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Trial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balance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8136293" y="2827176"/>
            <a:ext cx="2799184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Sheet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875246" y="4637314"/>
            <a:ext cx="2080726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Ledger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0770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47871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870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5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02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70892" y="454996"/>
            <a:ext cx="11450216" cy="70115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dirty="0">
                <a:latin typeface="TAU-Marutham" panose="020B0604020202020204" pitchFamily="34" charset="0"/>
                <a:cs typeface="TAU-Marutham" panose="020B0604020202020204" pitchFamily="34" charset="0"/>
              </a:rPr>
              <a:t>Who is considered to be the internal user of the financial information</a:t>
            </a:r>
            <a:r>
              <a:rPr lang="en-US" sz="3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278292" y="2939142"/>
            <a:ext cx="2813181" cy="933062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Creditor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4655975" y="2864498"/>
            <a:ext cx="2407298" cy="100770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Employee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8192276" y="2864498"/>
            <a:ext cx="2836507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Customer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791270" y="4599991"/>
            <a:ext cx="2323322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Government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162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61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9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288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975048" y="4154988"/>
            <a:ext cx="3858207" cy="193900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Business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entity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concept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376321" y="2146326"/>
            <a:ext cx="3663011" cy="162482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Cost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concept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861109" y="4346492"/>
            <a:ext cx="2693437" cy="1485141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Dual aspect concept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264297" y="1908535"/>
            <a:ext cx="3279711" cy="1862611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Money measurement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concept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094824" y="338994"/>
            <a:ext cx="10258976" cy="130319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business is liable to the proprietor of the business in respect of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 introduced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by the person according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15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41984" y="485192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78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206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329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413588" y="389689"/>
            <a:ext cx="9638522" cy="161879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concept which assumes that a business will last indefinitely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74440" y="2677890"/>
            <a:ext cx="2808515" cy="118498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Going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concern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7" y="2612572"/>
            <a:ext cx="2491276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Periodicity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525348" y="4758613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Conservatism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348066" y="2802689"/>
            <a:ext cx="2855166" cy="1172157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Business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Entity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7599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7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08923" y="4304065"/>
            <a:ext cx="4068146" cy="175415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Stewardship accounting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75512" y="2062437"/>
            <a:ext cx="4418790" cy="148597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Management accounting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564086" y="4602644"/>
            <a:ext cx="3498980" cy="1156996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Responsibility accounting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2192695" y="2165674"/>
            <a:ext cx="2332652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Social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194319" y="594624"/>
            <a:ext cx="9116007" cy="7982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root of financial accounting system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755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348067" y="365839"/>
            <a:ext cx="6046235" cy="69279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GAAPs are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: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905073" y="1561646"/>
            <a:ext cx="4599989" cy="1498668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Generally Accepted Accounting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Policies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54755" y="1515708"/>
            <a:ext cx="4587551" cy="210651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Generally Accepted Accounting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Provisions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6926425" y="4320074"/>
            <a:ext cx="3844212" cy="157920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None of these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69168" y="3999332"/>
            <a:ext cx="5337110" cy="238863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Generally Accepted Accounting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Principles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471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655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735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83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54359" y="121298"/>
            <a:ext cx="10506269" cy="168534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rule of stock valuation ‘cost price or </a:t>
            </a:r>
            <a:r>
              <a:rPr lang="en-US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realisable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value’ whichever is lower is based on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the accounting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principle of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: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232416" y="2347815"/>
            <a:ext cx="2766527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Materiality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66420" y="2347815"/>
            <a:ext cx="3830216" cy="112317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Accrual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933061" y="4273420"/>
            <a:ext cx="3900196" cy="1744823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Money measurement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183865" y="4320072"/>
            <a:ext cx="4595325" cy="17354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Conservatism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3649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74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498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17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77616" y="448973"/>
            <a:ext cx="7904584" cy="77444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India, Accounting Standards are issued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by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858416" y="1933641"/>
            <a:ext cx="3722915" cy="1761282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Institute of Chartered Accountants of India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355772" y="2332653"/>
            <a:ext cx="5514392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Reserve Bank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998375" y="4599992"/>
            <a:ext cx="4655976" cy="1558212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Supreme Court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08709" y="4665306"/>
            <a:ext cx="4497356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Cost and Management Accountants of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India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77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74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284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060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09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156857" y="782774"/>
            <a:ext cx="5568818" cy="87475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Accounting equation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signifies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2636" y="2119677"/>
            <a:ext cx="3935964" cy="216120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Assets of a business are equal to the total of capital and liabilities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445756" y="2257886"/>
            <a:ext cx="3349692" cy="188478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Liabilities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of a business are equal to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295188" y="4669712"/>
            <a:ext cx="3749350" cy="1642188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of a business is equal to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57696" y="2418256"/>
            <a:ext cx="3424335" cy="186262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of a business is equal to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03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71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745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75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98375" y="247387"/>
            <a:ext cx="10804849" cy="130628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‘Cash withdrawn by the proprietor from the business for his personal use’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causes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231641" y="2101716"/>
            <a:ext cx="4366726" cy="139726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Increase in asset and decrease in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786465" y="2172927"/>
            <a:ext cx="4494246" cy="1326052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Increase in one asset and increase in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liabilities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786465" y="4222099"/>
            <a:ext cx="4494246" cy="132728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Decrease in assets and decrease in owner’s capital</a:t>
            </a: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231641" y="4257090"/>
            <a:ext cx="4366726" cy="125730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Increase in one asset and decrease in another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7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80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6129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1915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27583" y="4530964"/>
            <a:ext cx="2463282" cy="1175020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60,000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607831" y="2684943"/>
            <a:ext cx="3091137" cy="119565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40,000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016623" y="4647278"/>
            <a:ext cx="2491272" cy="94239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1,00,000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576874" y="2817364"/>
            <a:ext cx="2192693" cy="961536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`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1,60,000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91885" y="242595"/>
            <a:ext cx="11103428" cy="201541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 firm has assets of ` 1,00,000 and the external liabilities of ` 60,000. Its capital would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be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519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25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2346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755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764972" y="625151"/>
            <a:ext cx="6662056" cy="877083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incorrect accounting equation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41176" y="2901820"/>
            <a:ext cx="3284375" cy="175415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Assets = Liabilities +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472196" y="2901820"/>
            <a:ext cx="2929810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Liabilities = Assets +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Capital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688630" y="4935894"/>
            <a:ext cx="3083769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= Assets – Liabilities</a:t>
            </a: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547118" y="2600327"/>
            <a:ext cx="3097764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Assets = Capital +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Liabilities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578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885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50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92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08788" y="364575"/>
            <a:ext cx="9974424" cy="134360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Accounting equation is formed based on the accounting principle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of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184988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Dual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aspect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794309" y="2373540"/>
            <a:ext cx="5094515" cy="139026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Consistency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24947" y="4282751"/>
            <a:ext cx="465597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Going concern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100595" y="4674637"/>
            <a:ext cx="3629609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Accrual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62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/>
              <a:t>M. MuthuSelvam, Madurai. Cell No: 9842104826</a:t>
            </a:r>
            <a:endParaRPr lang="pt-BR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88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59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11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009122" y="721372"/>
            <a:ext cx="5477069" cy="6811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Real account deals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with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670180" y="2351320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Assets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209522" y="2220690"/>
            <a:ext cx="3419670" cy="169233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Incomes and gains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754155" y="4391802"/>
            <a:ext cx="3158413" cy="159261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Individual persons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747657" y="4439913"/>
            <a:ext cx="4273422" cy="153955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Expenses and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46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16629" y="438540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22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152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850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793101" y="531845"/>
            <a:ext cx="10839062" cy="95172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Which one of the following is representative personal account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94319" y="2677889"/>
            <a:ext cx="2267337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Building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31627" y="2788692"/>
            <a:ext cx="2099388" cy="11196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Mahesh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413378" y="4497357"/>
            <a:ext cx="2547257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Balan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&amp; Co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292082" y="2286000"/>
            <a:ext cx="3051109" cy="1875456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Outstanding salary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71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51318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977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612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505796" y="347246"/>
            <a:ext cx="11325422" cy="118103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Which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one of the following is not a main objective of accounting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438540" y="2334755"/>
            <a:ext cx="3262603" cy="187824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Systematic recording of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transactions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66924" y="2334755"/>
            <a:ext cx="3407228" cy="192210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Solving tax disputes with tax authorities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295192" y="4468641"/>
            <a:ext cx="3377681" cy="1577457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Ascertainment of the financial position of the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business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194889" y="2472477"/>
            <a:ext cx="3578289" cy="128879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Ascertainment of the profitability of the business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48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92897" y="4189445"/>
            <a:ext cx="3676261" cy="153955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Personal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466114" y="2267368"/>
            <a:ext cx="3601616" cy="152073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Nominal 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32645" y="4301412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Real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92898" y="2508606"/>
            <a:ext cx="2967133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Representative personal A/c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624197" y="640344"/>
            <a:ext cx="3728325" cy="94226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Prepaid rent is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09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01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589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607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474242" y="450331"/>
            <a:ext cx="9349270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Withdrawal of cash from business by the proprietor should be credited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679514" y="2332652"/>
            <a:ext cx="28831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Drawings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456784" y="2272004"/>
            <a:ext cx="4133461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Capital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744828" y="4217436"/>
            <a:ext cx="4404049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Cash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A/c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531428" y="4618653"/>
            <a:ext cx="3881534" cy="128762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Purchases A/c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716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025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05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endParaRPr lang="ta-IN" sz="36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442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43606" y="4392128"/>
            <a:ext cx="3862875" cy="1775407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Minimum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three accounts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975512" y="1868197"/>
            <a:ext cx="4518722" cy="2031872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Same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account on two different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dates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65909" y="4548673"/>
            <a:ext cx="315780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Two sides of the same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16832" y="2304661"/>
            <a:ext cx="3116424" cy="1595407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Minimum of two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accounts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890329" y="475861"/>
            <a:ext cx="10300996" cy="120352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In double entry system of book keeping, every business transaction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affects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565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64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55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69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5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520891" y="381682"/>
            <a:ext cx="9367934" cy="79310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Main objective of preparing ledger account is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to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443913" y="1723607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Ascertain the financial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position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497216" y="1723607"/>
            <a:ext cx="3312367" cy="157395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Ascertain the profit or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loss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315616" y="3742546"/>
            <a:ext cx="3622612" cy="261380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Know 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the balance of each ledger account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35486" y="3742546"/>
            <a:ext cx="4683967" cy="236997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Ascertain the profit or loss and the financial </a:t>
            </a:r>
            <a:r>
              <a:rPr lang="en-US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position</a:t>
            </a:r>
            <a:endParaRPr lang="en-US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474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990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0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01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11763" y="513710"/>
            <a:ext cx="10842170" cy="1730280"/>
          </a:xfrm>
          <a:prstGeom prst="wave">
            <a:avLst>
              <a:gd name="adj1" fmla="val 12500"/>
              <a:gd name="adj2" fmla="val 2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process of transferring the debit and credit items from journal to ledger accounts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is called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278293" y="2865863"/>
            <a:ext cx="2687217" cy="941676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Posting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610600" y="2994026"/>
            <a:ext cx="2649895" cy="99837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Journalising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875245" y="4754763"/>
            <a:ext cx="2696546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5005874" y="3024483"/>
            <a:ext cx="2435289" cy="82109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Casting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9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84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282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655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753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730622" y="584880"/>
            <a:ext cx="2379306" cy="8677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J.F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means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212980" y="2230016"/>
            <a:ext cx="2603242" cy="1169210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Ledger page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number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752710" y="2012634"/>
            <a:ext cx="4127242" cy="166345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Journal page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number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418255" y="4236098"/>
            <a:ext cx="3582954" cy="131871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Voucher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number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507325" y="4659555"/>
            <a:ext cx="2618013" cy="979229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Order number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779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4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569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549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88840" y="4613987"/>
            <a:ext cx="2799186" cy="1184988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Balancing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260841" y="2381638"/>
            <a:ext cx="3107094" cy="148495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Posting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652728" y="4548672"/>
            <a:ext cx="2715207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Journalising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89924" y="2551607"/>
            <a:ext cx="2248676" cy="111948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Casting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445164" y="301421"/>
            <a:ext cx="11432706" cy="14634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The process of finding the net amount from the totals of debit and credit columns in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 ledger </a:t>
            </a:r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is known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as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918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866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Good</a:t>
            </a:r>
            <a:r>
              <a:rPr lang="ta-IN" sz="28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28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Next One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859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36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Wrong</a:t>
            </a:r>
            <a:r>
              <a:rPr lang="ta-IN" sz="4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lang="ta-IN" sz="4400" b="1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  <a:p>
            <a:pPr lvl="0" algn="ctr"/>
            <a:r>
              <a:rPr lang="en-US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Try Again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98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30087" y="336055"/>
            <a:ext cx="9731825" cy="127305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If the total of the debit side of an account exceeds the total of its credit side, it 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means</a:t>
            </a:r>
            <a:endParaRPr lang="en-US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82144" y="2580148"/>
            <a:ext cx="2649893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Credit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balance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25816" y="2519498"/>
            <a:ext cx="3256384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Debit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balance</a:t>
            </a:r>
            <a:endParaRPr lang="en-US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819123" y="4721605"/>
            <a:ext cx="306976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Debit and credit balance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901108" y="4707611"/>
            <a:ext cx="2411963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Nil 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balance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512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8431</TotalTime>
  <Words>2891</Words>
  <Application>Microsoft Office PowerPoint</Application>
  <PresentationFormat>Widescreen</PresentationFormat>
  <Paragraphs>716</Paragraphs>
  <Slides>147</Slides>
  <Notes>110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147</vt:i4>
      </vt:variant>
    </vt:vector>
  </HeadingPairs>
  <TitlesOfParts>
    <vt:vector size="151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623</cp:revision>
  <dcterms:created xsi:type="dcterms:W3CDTF">2022-09-24T06:45:25Z</dcterms:created>
  <dcterms:modified xsi:type="dcterms:W3CDTF">2024-04-04T05:10:24Z</dcterms:modified>
</cp:coreProperties>
</file>