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9"/>
  </p:notesMasterIdLst>
  <p:handoutMasterIdLst>
    <p:handoutMasterId r:id="rId270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462" r:id="rId64"/>
    <p:sldId id="859" r:id="rId65"/>
    <p:sldId id="463" r:id="rId66"/>
    <p:sldId id="464" r:id="rId67"/>
    <p:sldId id="465" r:id="rId68"/>
    <p:sldId id="860" r:id="rId69"/>
    <p:sldId id="466" r:id="rId70"/>
    <p:sldId id="467" r:id="rId71"/>
    <p:sldId id="468" r:id="rId72"/>
    <p:sldId id="861" r:id="rId73"/>
    <p:sldId id="469" r:id="rId74"/>
    <p:sldId id="470" r:id="rId75"/>
    <p:sldId id="471" r:id="rId76"/>
    <p:sldId id="862" r:id="rId77"/>
    <p:sldId id="472" r:id="rId78"/>
    <p:sldId id="473" r:id="rId79"/>
    <p:sldId id="474" r:id="rId80"/>
    <p:sldId id="863" r:id="rId81"/>
    <p:sldId id="475" r:id="rId82"/>
    <p:sldId id="476" r:id="rId83"/>
    <p:sldId id="477" r:id="rId84"/>
    <p:sldId id="864" r:id="rId85"/>
    <p:sldId id="534" r:id="rId86"/>
    <p:sldId id="535" r:id="rId87"/>
    <p:sldId id="478" r:id="rId88"/>
    <p:sldId id="865" r:id="rId89"/>
    <p:sldId id="536" r:id="rId90"/>
    <p:sldId id="537" r:id="rId91"/>
    <p:sldId id="479" r:id="rId92"/>
    <p:sldId id="866" r:id="rId93"/>
    <p:sldId id="538" r:id="rId94"/>
    <p:sldId id="539" r:id="rId95"/>
    <p:sldId id="480" r:id="rId96"/>
    <p:sldId id="867" r:id="rId97"/>
    <p:sldId id="540" r:id="rId98"/>
    <p:sldId id="541" r:id="rId99"/>
    <p:sldId id="481" r:id="rId100"/>
    <p:sldId id="869" r:id="rId101"/>
    <p:sldId id="542" r:id="rId102"/>
    <p:sldId id="543" r:id="rId103"/>
    <p:sldId id="482" r:id="rId104"/>
    <p:sldId id="868" r:id="rId105"/>
    <p:sldId id="544" r:id="rId106"/>
    <p:sldId id="545" r:id="rId107"/>
    <p:sldId id="483" r:id="rId108"/>
    <p:sldId id="870" r:id="rId109"/>
    <p:sldId id="546" r:id="rId110"/>
    <p:sldId id="547" r:id="rId111"/>
    <p:sldId id="484" r:id="rId112"/>
    <p:sldId id="871" r:id="rId113"/>
    <p:sldId id="548" r:id="rId114"/>
    <p:sldId id="549" r:id="rId115"/>
    <p:sldId id="487" r:id="rId116"/>
    <p:sldId id="874" r:id="rId117"/>
    <p:sldId id="555" r:id="rId118"/>
    <p:sldId id="556" r:id="rId119"/>
    <p:sldId id="488" r:id="rId120"/>
    <p:sldId id="875" r:id="rId121"/>
    <p:sldId id="615" r:id="rId122"/>
    <p:sldId id="616" r:id="rId123"/>
    <p:sldId id="489" r:id="rId124"/>
    <p:sldId id="876" r:id="rId125"/>
    <p:sldId id="617" r:id="rId126"/>
    <p:sldId id="618" r:id="rId127"/>
    <p:sldId id="490" r:id="rId128"/>
    <p:sldId id="877" r:id="rId129"/>
    <p:sldId id="619" r:id="rId130"/>
    <p:sldId id="620" r:id="rId131"/>
    <p:sldId id="491" r:id="rId132"/>
    <p:sldId id="878" r:id="rId133"/>
    <p:sldId id="621" r:id="rId134"/>
    <p:sldId id="622" r:id="rId135"/>
    <p:sldId id="492" r:id="rId136"/>
    <p:sldId id="879" r:id="rId137"/>
    <p:sldId id="623" r:id="rId138"/>
    <p:sldId id="624" r:id="rId139"/>
    <p:sldId id="493" r:id="rId140"/>
    <p:sldId id="880" r:id="rId141"/>
    <p:sldId id="625" r:id="rId142"/>
    <p:sldId id="626" r:id="rId143"/>
    <p:sldId id="494" r:id="rId144"/>
    <p:sldId id="881" r:id="rId145"/>
    <p:sldId id="627" r:id="rId146"/>
    <p:sldId id="628" r:id="rId147"/>
    <p:sldId id="495" r:id="rId148"/>
    <p:sldId id="882" r:id="rId149"/>
    <p:sldId id="629" r:id="rId150"/>
    <p:sldId id="630" r:id="rId151"/>
    <p:sldId id="496" r:id="rId152"/>
    <p:sldId id="883" r:id="rId153"/>
    <p:sldId id="631" r:id="rId154"/>
    <p:sldId id="632" r:id="rId155"/>
    <p:sldId id="497" r:id="rId156"/>
    <p:sldId id="884" r:id="rId157"/>
    <p:sldId id="633" r:id="rId158"/>
    <p:sldId id="634" r:id="rId159"/>
    <p:sldId id="498" r:id="rId160"/>
    <p:sldId id="885" r:id="rId161"/>
    <p:sldId id="635" r:id="rId162"/>
    <p:sldId id="636" r:id="rId163"/>
    <p:sldId id="499" r:id="rId164"/>
    <p:sldId id="886" r:id="rId165"/>
    <p:sldId id="637" r:id="rId166"/>
    <p:sldId id="638" r:id="rId167"/>
    <p:sldId id="500" r:id="rId168"/>
    <p:sldId id="887" r:id="rId169"/>
    <p:sldId id="639" r:id="rId170"/>
    <p:sldId id="640" r:id="rId171"/>
    <p:sldId id="501" r:id="rId172"/>
    <p:sldId id="888" r:id="rId173"/>
    <p:sldId id="641" r:id="rId174"/>
    <p:sldId id="642" r:id="rId175"/>
    <p:sldId id="502" r:id="rId176"/>
    <p:sldId id="889" r:id="rId177"/>
    <p:sldId id="643" r:id="rId178"/>
    <p:sldId id="644" r:id="rId179"/>
    <p:sldId id="503" r:id="rId180"/>
    <p:sldId id="890" r:id="rId181"/>
    <p:sldId id="645" r:id="rId182"/>
    <p:sldId id="646" r:id="rId183"/>
    <p:sldId id="504" r:id="rId184"/>
    <p:sldId id="891" r:id="rId185"/>
    <p:sldId id="647" r:id="rId186"/>
    <p:sldId id="648" r:id="rId187"/>
    <p:sldId id="505" r:id="rId188"/>
    <p:sldId id="892" r:id="rId189"/>
    <p:sldId id="649" r:id="rId190"/>
    <p:sldId id="650" r:id="rId191"/>
    <p:sldId id="506" r:id="rId192"/>
    <p:sldId id="893" r:id="rId193"/>
    <p:sldId id="651" r:id="rId194"/>
    <p:sldId id="652" r:id="rId195"/>
    <p:sldId id="507" r:id="rId196"/>
    <p:sldId id="894" r:id="rId197"/>
    <p:sldId id="653" r:id="rId198"/>
    <p:sldId id="654" r:id="rId199"/>
    <p:sldId id="508" r:id="rId200"/>
    <p:sldId id="895" r:id="rId201"/>
    <p:sldId id="655" r:id="rId202"/>
    <p:sldId id="656" r:id="rId203"/>
    <p:sldId id="509" r:id="rId204"/>
    <p:sldId id="896" r:id="rId205"/>
    <p:sldId id="657" r:id="rId206"/>
    <p:sldId id="658" r:id="rId207"/>
    <p:sldId id="510" r:id="rId208"/>
    <p:sldId id="897" r:id="rId209"/>
    <p:sldId id="659" r:id="rId210"/>
    <p:sldId id="660" r:id="rId211"/>
    <p:sldId id="511" r:id="rId212"/>
    <p:sldId id="898" r:id="rId213"/>
    <p:sldId id="661" r:id="rId214"/>
    <p:sldId id="662" r:id="rId215"/>
    <p:sldId id="512" r:id="rId216"/>
    <p:sldId id="899" r:id="rId217"/>
    <p:sldId id="663" r:id="rId218"/>
    <p:sldId id="664" r:id="rId219"/>
    <p:sldId id="513" r:id="rId220"/>
    <p:sldId id="900" r:id="rId221"/>
    <p:sldId id="665" r:id="rId222"/>
    <p:sldId id="666" r:id="rId223"/>
    <p:sldId id="514" r:id="rId224"/>
    <p:sldId id="901" r:id="rId225"/>
    <p:sldId id="667" r:id="rId226"/>
    <p:sldId id="668" r:id="rId227"/>
    <p:sldId id="515" r:id="rId228"/>
    <p:sldId id="902" r:id="rId229"/>
    <p:sldId id="669" r:id="rId230"/>
    <p:sldId id="670" r:id="rId231"/>
    <p:sldId id="516" r:id="rId232"/>
    <p:sldId id="903" r:id="rId233"/>
    <p:sldId id="671" r:id="rId234"/>
    <p:sldId id="672" r:id="rId235"/>
    <p:sldId id="517" r:id="rId236"/>
    <p:sldId id="904" r:id="rId237"/>
    <p:sldId id="673" r:id="rId238"/>
    <p:sldId id="674" r:id="rId239"/>
    <p:sldId id="518" r:id="rId240"/>
    <p:sldId id="905" r:id="rId241"/>
    <p:sldId id="675" r:id="rId242"/>
    <p:sldId id="676" r:id="rId243"/>
    <p:sldId id="519" r:id="rId244"/>
    <p:sldId id="906" r:id="rId245"/>
    <p:sldId id="677" r:id="rId246"/>
    <p:sldId id="678" r:id="rId247"/>
    <p:sldId id="520" r:id="rId248"/>
    <p:sldId id="907" r:id="rId249"/>
    <p:sldId id="679" r:id="rId250"/>
    <p:sldId id="680" r:id="rId251"/>
    <p:sldId id="521" r:id="rId252"/>
    <p:sldId id="908" r:id="rId253"/>
    <p:sldId id="681" r:id="rId254"/>
    <p:sldId id="682" r:id="rId255"/>
    <p:sldId id="522" r:id="rId256"/>
    <p:sldId id="909" r:id="rId257"/>
    <p:sldId id="683" r:id="rId258"/>
    <p:sldId id="684" r:id="rId259"/>
    <p:sldId id="523" r:id="rId260"/>
    <p:sldId id="910" r:id="rId261"/>
    <p:sldId id="685" r:id="rId262"/>
    <p:sldId id="686" r:id="rId263"/>
    <p:sldId id="524" r:id="rId264"/>
    <p:sldId id="911" r:id="rId265"/>
    <p:sldId id="687" r:id="rId266"/>
    <p:sldId id="688" r:id="rId267"/>
    <p:sldId id="823" r:id="rId26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629" Type="http://schemas.openxmlformats.org/officeDocument/2006/relationships/presProps" Target="presProps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63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631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632" Type="http://schemas.openxmlformats.org/officeDocument/2006/relationships/tableStyles" Target="tableStyles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627" Type="http://customschemas.google.com/relationships/presentationmetadata" Target="metadata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628" Type="http://schemas.openxmlformats.org/officeDocument/2006/relationships/commentAuthors" Target="commentAuthor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02-09-2023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8.xml"/><Relationship Id="rId4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7.xml"/><Relationship Id="rId4" Type="http://schemas.openxmlformats.org/officeDocument/2006/relationships/slide" Target="slide13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7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3.xml"/><Relationship Id="rId4" Type="http://schemas.openxmlformats.org/officeDocument/2006/relationships/slide" Target="slide15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2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7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5.xml"/><Relationship Id="rId4" Type="http://schemas.openxmlformats.org/officeDocument/2006/relationships/slide" Target="slide18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90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6.xml"/><Relationship Id="rId4" Type="http://schemas.openxmlformats.org/officeDocument/2006/relationships/slide" Target="slide20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7.xml"/><Relationship Id="rId4" Type="http://schemas.openxmlformats.org/officeDocument/2006/relationships/slide" Target="slide209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4.xml"/><Relationship Id="rId4" Type="http://schemas.openxmlformats.org/officeDocument/2006/relationships/slide" Target="slide213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3.xml"/><Relationship Id="rId4" Type="http://schemas.openxmlformats.org/officeDocument/2006/relationships/slide" Target="slide23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9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0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5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681136" y="362737"/>
            <a:ext cx="60182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1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Accountancy</a:t>
            </a:r>
            <a:endParaRPr lang="ta-IN" sz="48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One Word Test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09600" y="307405"/>
            <a:ext cx="10972800" cy="13033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amount brought into the business by the proprietor should be credited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08922" y="2139490"/>
            <a:ext cx="254725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96744" y="2027521"/>
            <a:ext cx="2696546" cy="138093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Drawings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58212" y="4394718"/>
            <a:ext cx="2712876" cy="167660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Suspense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96744" y="4179766"/>
            <a:ext cx="3285930" cy="171718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750905" y="790251"/>
            <a:ext cx="3424337" cy="9330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balance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39755" y="2397967"/>
            <a:ext cx="2565920" cy="125613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088086" y="2547261"/>
            <a:ext cx="2341985" cy="86793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00525" y="4232477"/>
            <a:ext cx="2858278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19988" y="2547261"/>
            <a:ext cx="2493996" cy="9703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Statement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98875" y="465407"/>
            <a:ext cx="10105442" cy="9020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not a branch of accounting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20076" y="2316069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427167" y="4331545"/>
            <a:ext cx="2929812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95535" y="4144932"/>
            <a:ext cx="3629608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51595" y="2138787"/>
            <a:ext cx="4494633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Human resources accounting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78733" y="488367"/>
            <a:ext cx="8834534" cy="12626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After the preparation of ledger, the next step is the preparation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202023" y="2298669"/>
            <a:ext cx="2593911" cy="11663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22303" y="2079625"/>
            <a:ext cx="4460032" cy="14737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80557" y="4056921"/>
            <a:ext cx="351608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Journal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127033" y="4522693"/>
            <a:ext cx="296713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 and loss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10273" y="617565"/>
            <a:ext cx="7481598" cy="8946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trial balance contains the balances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7184570" y="4572284"/>
            <a:ext cx="2640565" cy="116604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accounts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894115" y="2061187"/>
            <a:ext cx="3359020" cy="150310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personal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40766" y="3946144"/>
            <a:ext cx="2976466" cy="214674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Only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nominal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372808" y="2083025"/>
            <a:ext cx="3862874" cy="148126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real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82351" y="340495"/>
            <a:ext cx="9433249" cy="13320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is/are the objective(s) of preparing trial balance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61258" y="2073799"/>
            <a:ext cx="3685592" cy="219029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Serving as the summary of all the ledger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44677" y="2059700"/>
            <a:ext cx="3275046" cy="19127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Examining arithmetical accuracy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138127" y="2235918"/>
            <a:ext cx="4206550" cy="173549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Helping in the preparation of final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7" y="4534752"/>
            <a:ext cx="2929813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1669" y="216176"/>
            <a:ext cx="11448661" cy="16888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While preparing the trial balance, the accountant finds that the total of the credit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column is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short by ` 200. This difference will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15616" y="2051054"/>
            <a:ext cx="3480319" cy="175227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Credited to suspense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88169" y="1991547"/>
            <a:ext cx="5681790" cy="250290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Adjusted to any of the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176209" y="4009820"/>
            <a:ext cx="4711960" cy="235774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Debited to suspense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571861" y="4675857"/>
            <a:ext cx="4077478" cy="168049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Adjusted to any of the credit 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41579" y="4765341"/>
            <a:ext cx="2817845" cy="11424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Day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72974" y="2452331"/>
            <a:ext cx="3500938" cy="143082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09248" y="4624369"/>
            <a:ext cx="3066084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sheet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35494" y="2640563"/>
            <a:ext cx="2230016" cy="105436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Journal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52735" y="316262"/>
            <a:ext cx="9286491" cy="1302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list which contains balances of accounts to know whether the debit and credit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balances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matched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62743" y="360885"/>
            <a:ext cx="9815803" cy="14503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method(s) can be used for preparing trial balance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59022" y="3054256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898567" y="3080499"/>
            <a:ext cx="2761865" cy="88127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81387" y="2909226"/>
            <a:ext cx="3172413" cy="125111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Total and 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method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4898567" y="4710603"/>
            <a:ext cx="2701211" cy="131480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54832" y="283489"/>
            <a:ext cx="1028233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account which has a debit balance and is shown in the debit column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trial balance 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68721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Sundry creditors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27845" y="2136717"/>
            <a:ext cx="3051109" cy="144623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Drawings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80118" y="4358501"/>
            <a:ext cx="2757196" cy="164394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13240" y="4285620"/>
            <a:ext cx="4077478" cy="18287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payable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41057" y="230478"/>
            <a:ext cx="10212743" cy="263006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difference of totals of both debit and credit side of trial balance is transferred to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61053" y="3241806"/>
            <a:ext cx="2845837" cy="14182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Suspense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878080" y="3524348"/>
            <a:ext cx="2341984" cy="8531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Difference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696405" y="5057192"/>
            <a:ext cx="345699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Miscellaneous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962718" y="3524348"/>
            <a:ext cx="2266563" cy="104065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495869" y="604473"/>
            <a:ext cx="4657531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balance is prepared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11367" y="1873667"/>
            <a:ext cx="2696547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At the end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96000" y="1603322"/>
            <a:ext cx="4774817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 a particular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136710" y="4618653"/>
            <a:ext cx="3359020" cy="126440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128199" y="4890296"/>
            <a:ext cx="3132754" cy="99276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15227" y="4178887"/>
            <a:ext cx="3236946" cy="211092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purchases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14188" y="1838131"/>
            <a:ext cx="3674706" cy="206206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purchases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559420" y="4480712"/>
            <a:ext cx="2677886" cy="165980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purchases of assets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40159" y="2101797"/>
            <a:ext cx="2387081" cy="137507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purchases of goods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805023" y="488913"/>
            <a:ext cx="6311366" cy="7687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book is used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07705" y="541176"/>
            <a:ext cx="10431625" cy="7255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position of a business is ascertained on the basis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Journal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Sheet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6570" y="595895"/>
            <a:ext cx="9238860" cy="8959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periodic total of the purchases book is posted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90261" y="2357256"/>
            <a:ext cx="3012234" cy="134134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side of the sales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29401" y="2285999"/>
            <a:ext cx="3303036" cy="142758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side of the purchases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53335" y="4483595"/>
            <a:ext cx="3079102" cy="131071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side of the purchases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390260" y="4531616"/>
            <a:ext cx="3012235" cy="131071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side of the sales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238500" y="500985"/>
            <a:ext cx="5017926" cy="7285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book is used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14050" y="2130928"/>
            <a:ext cx="2485053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credit sales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82139" y="1806612"/>
            <a:ext cx="3172408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sales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44131" y="4245429"/>
            <a:ext cx="3224893" cy="194719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of assets and goods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072673" y="4301330"/>
            <a:ext cx="4161454" cy="18912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credit sales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61524" y="428387"/>
            <a:ext cx="10733316" cy="159495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total of the sales book is posted periodically to the credit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1682" y="2677886"/>
            <a:ext cx="2481942" cy="177106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967136"/>
            <a:ext cx="2760308" cy="103569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81160" y="5084012"/>
            <a:ext cx="289404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proper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38530" y="2891324"/>
            <a:ext cx="2379305" cy="155762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46041" y="420680"/>
            <a:ext cx="7212563" cy="7371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returns book is used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24896" y="1708920"/>
            <a:ext cx="4096138" cy="218950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of assets to the supplier for which cash is not received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79706" y="1708919"/>
            <a:ext cx="6304384" cy="238532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returns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of goods to the supplier for which cash is not received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7203234" y="4488855"/>
            <a:ext cx="406814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924896" y="4488854"/>
            <a:ext cx="4589496" cy="186749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of assets to the supplier for which cash is received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793101" y="3772912"/>
            <a:ext cx="4879911" cy="27398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of assets by the customer for which cash is not paid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81396" y="1185662"/>
            <a:ext cx="5533053" cy="258390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Returns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of goods by the customer for which cash is paid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24735" y="4374077"/>
            <a:ext cx="4432041" cy="189987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of assets by the customer for which cash is paid immediately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03650" y="1436914"/>
            <a:ext cx="3517639" cy="194076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Returns of goods by the customer for which cash is not paid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660204" y="384934"/>
            <a:ext cx="6180551" cy="718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return book is used to record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8513" y="597159"/>
            <a:ext cx="9234973" cy="7218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of fixed assets on credit basis is recorded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36997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Purchases returns book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22106" y="4455610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7510" y="435027"/>
            <a:ext cx="10436290" cy="11383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source document or voucher used for recording entries in sales book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9" y="2437766"/>
            <a:ext cx="2153816" cy="102738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774024" y="2398975"/>
            <a:ext cx="2537926" cy="140280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95534" y="4170805"/>
            <a:ext cx="2743199" cy="162994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15877" y="4519968"/>
            <a:ext cx="3275046" cy="132348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Invoice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71262" y="578279"/>
            <a:ext cx="8324462" cy="69759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statements is not true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94522" y="2211358"/>
            <a:ext cx="2901822" cy="184745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Cash discount is recorded in the books of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610600" y="2346541"/>
            <a:ext cx="3212841" cy="155799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 purchased on credit are recorded in journal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proper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3962397" y="4597166"/>
            <a:ext cx="4433600" cy="151318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3 grace days are added while determining the due date of the bill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50702" y="2211358"/>
            <a:ext cx="3217506" cy="182854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Trade discount is recorded in the books of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848946" y="699471"/>
            <a:ext cx="5509727" cy="830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Closing entries are recorded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01404" y="2851567"/>
            <a:ext cx="2080072" cy="70389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78971" y="2276670"/>
            <a:ext cx="3499307" cy="150884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01404" y="4364393"/>
            <a:ext cx="3274391" cy="12968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45525" y="4947497"/>
            <a:ext cx="2750198" cy="818821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50099" y="4451429"/>
            <a:ext cx="2715208" cy="12977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Principal 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16348" y="1830304"/>
            <a:ext cx="3253275" cy="141900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Subsidiary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37478" y="4498831"/>
            <a:ext cx="2831844" cy="125030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76829" y="1856820"/>
            <a:ext cx="3049733" cy="198739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subsidiary book and principal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038600" y="652444"/>
            <a:ext cx="3488272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Cash book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0892" y="454996"/>
            <a:ext cx="11450216" cy="7011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AU-Marutham" panose="020B0604020202020204" pitchFamily="34" charset="0"/>
                <a:cs typeface="TAU-Marutham" panose="020B0604020202020204" pitchFamily="34" charset="0"/>
              </a:rPr>
              <a:t>Who is considered to be the internal user of the financial information</a:t>
            </a:r>
            <a:r>
              <a:rPr lang="en-US" sz="3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78292" y="2939142"/>
            <a:ext cx="2813181" cy="933062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6" y="2864498"/>
            <a:ext cx="2836507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183295" y="692668"/>
            <a:ext cx="4970105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cash book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records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06420" y="2161144"/>
            <a:ext cx="3267269" cy="155244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31427" y="2057139"/>
            <a:ext cx="3461658" cy="149871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438122" y="4002833"/>
            <a:ext cx="4264090" cy="182924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All cash receipts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and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75318" y="4189446"/>
            <a:ext cx="3181739" cy="153022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credit transactions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7483" y="443026"/>
            <a:ext cx="11123645" cy="9153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a firm maintains a simple cash book, it need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maintain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35294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account 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84775" y="4260882"/>
            <a:ext cx="3993503" cy="1057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account in the ledger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138335" y="3747342"/>
            <a:ext cx="3760236" cy="170173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 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84774" y="1871890"/>
            <a:ext cx="3732245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account 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ledger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09954" y="793097"/>
            <a:ext cx="9972091" cy="11279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cash book with discount, cash and bank column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98376" y="2812632"/>
            <a:ext cx="2892491" cy="117565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Simple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776966"/>
            <a:ext cx="2341984" cy="117455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Petty cash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038529" y="4721290"/>
            <a:ext cx="2668557" cy="133427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column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79909" y="2734976"/>
            <a:ext cx="2668557" cy="133097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Double column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6002" y="332746"/>
            <a:ext cx="10217798" cy="12525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Triple column cash book, the balance of bank overdraft brought forward will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appear 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10958" y="2238847"/>
            <a:ext cx="2574430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column credit side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411030" y="2081962"/>
            <a:ext cx="4364271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column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20771" y="3754481"/>
            <a:ext cx="4124130" cy="230843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column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96234" y="4620992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column credit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61966" y="4037614"/>
            <a:ext cx="3811555" cy="186430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When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charges interest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725818" y="1380791"/>
            <a:ext cx="4413378" cy="229571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Withdrew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from bank for office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25818" y="3855694"/>
            <a:ext cx="4525346" cy="225552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Direct payment by the customer in the bank account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34279" y="1492898"/>
            <a:ext cx="3666930" cy="183023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Withdrew cash from bank for personal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85935" y="389995"/>
            <a:ext cx="8996265" cy="7456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recorded as contra entry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2116" y="328959"/>
            <a:ext cx="10221684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If the debit and credit aspects of a transaction are recorded in the cash book, 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51519" y="2377949"/>
            <a:ext cx="3415004" cy="82178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Contra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99383" y="2377949"/>
            <a:ext cx="3125754" cy="82178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Simple entry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812" y="4374715"/>
            <a:ext cx="3085325" cy="9932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Compound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651518" y="4643658"/>
            <a:ext cx="3415005" cy="8603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Single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59335" y="605941"/>
            <a:ext cx="6673329" cy="7837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in the petty cash book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31134" y="2390456"/>
            <a:ext cx="2015411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99904" y="2335567"/>
            <a:ext cx="1948154" cy="108016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17392" y="4077479"/>
            <a:ext cx="1990918" cy="144917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47453" y="4186530"/>
            <a:ext cx="3237724" cy="150513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liability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237333" y="724734"/>
            <a:ext cx="5373267" cy="91570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Petty cash may be used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74224" y="2438924"/>
            <a:ext cx="2902985" cy="124097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Salary 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14791" y="2438924"/>
            <a:ext cx="2556590" cy="136168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of raw materials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7" y="4702629"/>
            <a:ext cx="3838771" cy="144624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expenses relating to postage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conveyance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152122" y="2438924"/>
            <a:ext cx="3558851" cy="135952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of furniture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fixtures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16493" y="486466"/>
            <a:ext cx="7865707" cy="8014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Small payments are recorded in a book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01482" y="2256853"/>
            <a:ext cx="2154697" cy="12964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93791" y="2164702"/>
            <a:ext cx="3888409" cy="141762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Petty cash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89516" y="4348065"/>
            <a:ext cx="3171734" cy="125924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25952" y="4703608"/>
            <a:ext cx="2733869" cy="111869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payable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146040" y="4079129"/>
            <a:ext cx="2066731" cy="129750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096000" y="1866673"/>
            <a:ext cx="3960844" cy="139959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Creditor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the 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04652" y="3961946"/>
            <a:ext cx="2976466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Debtor 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013079" y="2109820"/>
            <a:ext cx="2332652" cy="114766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870787" y="448001"/>
            <a:ext cx="8299579" cy="7229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bank reconciliation statement is prepared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975048" y="4154988"/>
            <a:ext cx="3858207" cy="19390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entity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concept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76321" y="2146326"/>
            <a:ext cx="3663011" cy="162482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concept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861109" y="4346492"/>
            <a:ext cx="2693437" cy="148514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Dual aspect concept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64297" y="1908535"/>
            <a:ext cx="3279711" cy="1862611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Money measurement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concept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94824" y="338994"/>
            <a:ext cx="10258976" cy="13031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business is liable to the proprietor of the business in respect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 introduced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by the person according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4361" y="466529"/>
            <a:ext cx="10524929" cy="8803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bank reconciliation statement is prepared with the help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232352" y="2313750"/>
            <a:ext cx="2864499" cy="104665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809791" y="231375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09792" y="4152122"/>
            <a:ext cx="2959360" cy="154699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Petty cash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017642"/>
            <a:ext cx="3363684" cy="168147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statement and bank column of the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03953" y="504516"/>
            <a:ext cx="10025742" cy="671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balance in the bank column of the cash book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means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024744"/>
            <a:ext cx="3079102" cy="131845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balance as per bank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096000" y="2124478"/>
            <a:ext cx="3886199" cy="166375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Overdraft as per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91683" y="4198078"/>
            <a:ext cx="4394718" cy="215827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as per bank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4" y="4376307"/>
            <a:ext cx="3946849" cy="165416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98979" y="373224"/>
            <a:ext cx="5626359" cy="109168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bank statement is a copy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94523" y="2176236"/>
            <a:ext cx="3264159" cy="17343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customer’s account in the bank’s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714791" y="2016513"/>
            <a:ext cx="2839617" cy="171683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column of the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90356" y="4534638"/>
            <a:ext cx="3319367" cy="140427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Cheques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issued by the 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92217" y="2121593"/>
            <a:ext cx="3086878" cy="178903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column of the 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115" y="251060"/>
            <a:ext cx="1107777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bank reconciliation statement is prepared to know the causes for the difference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between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32857" y="1926152"/>
            <a:ext cx="3107094" cy="130851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as per the cash column of the cash book and bank column of the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cash book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096000" y="1732635"/>
            <a:ext cx="4973217" cy="20247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as per the cash column of the cash book and bank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1325" y="3879342"/>
            <a:ext cx="4594549" cy="223307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as per the bank column of the cash book and the bank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80123" y="4762190"/>
            <a:ext cx="3023509" cy="135022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as per petty cash book and the cash book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77077" y="4200318"/>
            <a:ext cx="4002834" cy="212421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Debits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customer’s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99583" y="1567263"/>
            <a:ext cx="4833257" cy="257304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Debits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credits customer’s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37918" y="4721289"/>
            <a:ext cx="2631233" cy="117565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67543" y="1988790"/>
            <a:ext cx="2659224" cy="17299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Credits customer’s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408922" y="589060"/>
            <a:ext cx="9181322" cy="744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money is withdrawn from bank,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21362" y="285304"/>
            <a:ext cx="9349276" cy="11797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the salient feature of bank reconciliation statement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147665" y="1905793"/>
            <a:ext cx="4641980" cy="200490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Reconciliation statement is prepared only at the end of the accounting period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80279" y="2021251"/>
            <a:ext cx="4660642" cy="177398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Any undue delay in the clearance of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cheques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will be shown up by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reconciliation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375919" y="4425658"/>
            <a:ext cx="4469362" cy="17814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Reconciliation statement will discourage the accountant of the bank from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embezzlement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147665" y="4533026"/>
            <a:ext cx="4562668" cy="152487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It helps in finding the actual position of the bank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7673" y="234551"/>
            <a:ext cx="11476653" cy="18008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as per cash book is ` 2, 000. Bank charge of ` 50 debited by the bank is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yet shown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cash book. What is the bank statement balance now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410788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2,050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68616" y="2362534"/>
            <a:ext cx="3769568" cy="102957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1,950 credit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78294" y="4137022"/>
            <a:ext cx="3023119" cy="182166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1,950 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47255" y="4298666"/>
            <a:ext cx="3997758" cy="168225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2,050 credit 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34482" y="263922"/>
            <a:ext cx="10887269" cy="254685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as per bank statement is ` 1, 000.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deposited, but not yet credited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bank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` 2, 000. What is the balance as per bank column of the cash book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54358" y="3473223"/>
            <a:ext cx="2536371" cy="111034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3,000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overdraft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3466128"/>
            <a:ext cx="2340428" cy="8748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3,000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favourable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813041" y="5151311"/>
            <a:ext cx="256591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1,000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favourable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25079" y="3518768"/>
            <a:ext cx="2543370" cy="106479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1,000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overdraft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8131" y="167951"/>
            <a:ext cx="10433959" cy="12053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not a timing difference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33062" y="1819470"/>
            <a:ext cx="3928188" cy="141139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deposited but not yet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credited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78908" y="1608064"/>
            <a:ext cx="4246024" cy="226500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Wrong debit in the cash book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212981" y="4114799"/>
            <a:ext cx="4217436" cy="192204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Cheque</a:t>
            </a:r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issued but not yet presented for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32004" y="4309947"/>
            <a:ext cx="3292928" cy="160952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Amount directly paid into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Greetings to Get More Marks </a:t>
            </a:r>
          </a:p>
          <a:p>
            <a:pPr algn="ctr"/>
            <a:r>
              <a:rPr lang="en-US" sz="600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In </a:t>
            </a:r>
            <a:r>
              <a:rPr lang="en-US" sz="600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Quarterly </a:t>
            </a:r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Exam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13588" y="389689"/>
            <a:ext cx="9638522" cy="16187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concept which assumes that a business will last indefinitely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90"/>
            <a:ext cx="2808515" cy="118498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concern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7" y="2612572"/>
            <a:ext cx="2491276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Periodicity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Conservatism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348066" y="2802689"/>
            <a:ext cx="2855166" cy="117215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08923" y="4304065"/>
            <a:ext cx="4068146" cy="17541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Stewardship accounting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 accounting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64086" y="460264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Responsibility accounting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94319" y="594624"/>
            <a:ext cx="9116007" cy="798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root of financial accounting system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348067" y="365839"/>
            <a:ext cx="6046235" cy="6927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GAAPs are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905073" y="1561646"/>
            <a:ext cx="4599989" cy="149866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Generally Accepted Accounting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Policies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54755" y="1515708"/>
            <a:ext cx="4587551" cy="210651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Generally Accepted Accounting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Provisions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6926425" y="4320074"/>
            <a:ext cx="3844212" cy="157920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9168" y="3999332"/>
            <a:ext cx="5337110" cy="23886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Generally Accepted Accounting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Principles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4359" y="121298"/>
            <a:ext cx="10506269" cy="16853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rule of stock valuation ‘cost price or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realisable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value’ whichever is lower is based 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accounting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principle of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32416" y="2347815"/>
            <a:ext cx="2766527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Materiality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66420" y="2347815"/>
            <a:ext cx="3830216" cy="11231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Accrual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933061" y="4273420"/>
            <a:ext cx="3900196" cy="174482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 measurement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183865" y="4320072"/>
            <a:ext cx="4595325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Conservatism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77616" y="448973"/>
            <a:ext cx="7904584" cy="7744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India, Accounting Standards are issued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1933641"/>
            <a:ext cx="3722915" cy="176128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Institute of Chartered Accountants of India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Reserve Bank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55821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Supreme Court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4497356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Cost and Management Accountants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156857" y="782774"/>
            <a:ext cx="5568818" cy="87475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Accounting equation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signifies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2636" y="2119677"/>
            <a:ext cx="3935964" cy="216120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 of a business are equal to the total of capital and liabilities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45756" y="2257886"/>
            <a:ext cx="3349692" cy="188478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a business are equal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95188" y="4669712"/>
            <a:ext cx="3749350" cy="164218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of a business is equal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57696" y="2418256"/>
            <a:ext cx="3424335" cy="18626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of a business is equal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5" y="247387"/>
            <a:ext cx="10804849" cy="13062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‘Cash withdrawn by the proprietor from the business for his personal use’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causes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31641" y="2101716"/>
            <a:ext cx="4366726" cy="139726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Increase in asset and decrease 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86465" y="2172927"/>
            <a:ext cx="4494246" cy="1326052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Increase in one asset and increase 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86465" y="4222099"/>
            <a:ext cx="4494246" cy="132728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Decrease in assets and decrease in owner’s capital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231641" y="4257090"/>
            <a:ext cx="4366726" cy="12573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Increase in one asset and decrease in another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3" y="4530964"/>
            <a:ext cx="2463282" cy="11750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60,000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607831" y="2684943"/>
            <a:ext cx="3091137" cy="119565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40,000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16623" y="4647278"/>
            <a:ext cx="2491272" cy="94239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1,00,000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576874" y="2817364"/>
            <a:ext cx="2192693" cy="96153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1,60,000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91885" y="242595"/>
            <a:ext cx="11103428" cy="20154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firm has assets of ` 1,00,000 and the external liabilities of ` 60,000. Its capital would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764972" y="625151"/>
            <a:ext cx="6662056" cy="877083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incorrect accounting equation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6" y="2901820"/>
            <a:ext cx="3284375" cy="17541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 = Liabilities +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72196" y="2901820"/>
            <a:ext cx="2929810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Liabilities = Assets +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688630" y="4935894"/>
            <a:ext cx="3083769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= Assets – Liabilities</a:t>
            </a: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47118" y="260032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 = Capital +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08788" y="364575"/>
            <a:ext cx="9974424" cy="13436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Accounting equation is formed based on the accounting principle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aspect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794309" y="2373540"/>
            <a:ext cx="5094515" cy="13902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Consistency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Going concern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6296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Accrual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09122" y="721372"/>
            <a:ext cx="5477069" cy="6811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Real account deals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09522" y="2220690"/>
            <a:ext cx="3419670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Incomes and gains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54155" y="4391802"/>
            <a:ext cx="3158413" cy="159261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Individual persons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47657" y="4439913"/>
            <a:ext cx="4273422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Expenses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93101" y="531845"/>
            <a:ext cx="10839062" cy="95172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representative personal account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267337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Building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Mahesh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Balan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&amp; Co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292082" y="2286000"/>
            <a:ext cx="3051109" cy="187545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Outstanding salary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505796" y="347246"/>
            <a:ext cx="11325422" cy="118103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one of the following is not a main objective of accounting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38540" y="2334755"/>
            <a:ext cx="3262603" cy="187824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Systematic recording of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transactions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66924" y="2334755"/>
            <a:ext cx="3407228" cy="192210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Solving tax disputes with tax authorities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95192" y="4468641"/>
            <a:ext cx="3377681" cy="157745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Ascertainment of the financial position of the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194889" y="2472477"/>
            <a:ext cx="3578289" cy="128879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Ascertainment of the profitability of the business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7" y="4189445"/>
            <a:ext cx="3676261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Personal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66114" y="2267368"/>
            <a:ext cx="3601616" cy="152073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Nominal 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Representative personal A/c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624197" y="640344"/>
            <a:ext cx="3728325" cy="9422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Prepaid rent is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4242" y="450331"/>
            <a:ext cx="934927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Withdrawal of cash from business by the proprietor should be credited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Drawings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413346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Purchases 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43606" y="4392128"/>
            <a:ext cx="3862875" cy="177540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Minimum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accounts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1868197"/>
            <a:ext cx="4518722" cy="20318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Same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 on two different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315780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Two sides of the same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304661"/>
            <a:ext cx="3116424" cy="159540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Minimum of two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90329" y="475861"/>
            <a:ext cx="10300996" cy="1203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double entry system of book keeping, every business transaction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affects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91" y="381682"/>
            <a:ext cx="9367934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Main objective of preparing ledger account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43913" y="17236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Ascertain the financial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position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97216" y="1723607"/>
            <a:ext cx="3312367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Ascertain the profit 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315616" y="3742546"/>
            <a:ext cx="3622612" cy="261380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Know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balance of each ledger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35486" y="3742546"/>
            <a:ext cx="4683967" cy="236997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Ascertain the profit or loss and the financial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position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11763" y="513710"/>
            <a:ext cx="10842170" cy="1730280"/>
          </a:xfrm>
          <a:prstGeom prst="wave">
            <a:avLst>
              <a:gd name="adj1" fmla="val 12500"/>
              <a:gd name="adj2" fmla="val 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process of transferring the debit and credit items from journal to ledger accounts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78293" y="2865863"/>
            <a:ext cx="2687217" cy="94167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10600" y="2994026"/>
            <a:ext cx="2649895" cy="9983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Journalising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875245" y="4754763"/>
            <a:ext cx="269654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05874" y="3024483"/>
            <a:ext cx="2435289" cy="82109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730622" y="584880"/>
            <a:ext cx="2379306" cy="8677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J.F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means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12980" y="2230016"/>
            <a:ext cx="2603242" cy="116921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Ledger page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number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752710" y="2012634"/>
            <a:ext cx="4127242" cy="166345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page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number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418255" y="4236098"/>
            <a:ext cx="3582954" cy="131871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Voucher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number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07325" y="4659555"/>
            <a:ext cx="2618013" cy="97922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Order number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88840" y="4613987"/>
            <a:ext cx="2799186" cy="118498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60841" y="2381638"/>
            <a:ext cx="3107094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548672"/>
            <a:ext cx="271520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Journalising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89924" y="2551607"/>
            <a:ext cx="2248676" cy="11194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45164" y="301421"/>
            <a:ext cx="11432706" cy="14634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process of finding the net amount from the totals of debit and credit columns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ledger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known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0087" y="336055"/>
            <a:ext cx="9731825" cy="12730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If the total of the debit side of an account exceeds the total of its credit side, 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means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4" y="2580148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25816" y="2519498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19123" y="4721605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Debit and credit 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08" y="4707611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Nil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5458</Words>
  <Application>Microsoft Office PowerPoint</Application>
  <PresentationFormat>Widescreen</PresentationFormat>
  <Paragraphs>1306</Paragraphs>
  <Slides>267</Slides>
  <Notes>200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267</vt:i4>
      </vt:variant>
    </vt:vector>
  </HeadingPairs>
  <TitlesOfParts>
    <vt:vector size="271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623</cp:revision>
  <dcterms:created xsi:type="dcterms:W3CDTF">2022-09-24T06:45:25Z</dcterms:created>
  <dcterms:modified xsi:type="dcterms:W3CDTF">2023-09-02T02:49:21Z</dcterms:modified>
</cp:coreProperties>
</file>