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6" r:id="rId3"/>
    <p:sldId id="257" r:id="rId4"/>
    <p:sldId id="258" r:id="rId5"/>
    <p:sldId id="268" r:id="rId6"/>
    <p:sldId id="269" r:id="rId7"/>
    <p:sldId id="270" r:id="rId8"/>
    <p:sldId id="259" r:id="rId9"/>
    <p:sldId id="287" r:id="rId10"/>
    <p:sldId id="271" r:id="rId11"/>
    <p:sldId id="290" r:id="rId12"/>
    <p:sldId id="265" r:id="rId13"/>
    <p:sldId id="272" r:id="rId14"/>
    <p:sldId id="273" r:id="rId15"/>
    <p:sldId id="288" r:id="rId16"/>
    <p:sldId id="274" r:id="rId17"/>
    <p:sldId id="275" r:id="rId18"/>
    <p:sldId id="276" r:id="rId19"/>
    <p:sldId id="277" r:id="rId20"/>
    <p:sldId id="260" r:id="rId21"/>
    <p:sldId id="278" r:id="rId22"/>
    <p:sldId id="291" r:id="rId23"/>
    <p:sldId id="279" r:id="rId24"/>
    <p:sldId id="280" r:id="rId25"/>
    <p:sldId id="282" r:id="rId26"/>
    <p:sldId id="266" r:id="rId27"/>
    <p:sldId id="283" r:id="rId28"/>
    <p:sldId id="261" r:id="rId29"/>
    <p:sldId id="293" r:id="rId30"/>
    <p:sldId id="284" r:id="rId31"/>
    <p:sldId id="285" r:id="rId32"/>
    <p:sldId id="262" r:id="rId33"/>
  </p:sldIdLst>
  <p:sldSz cx="9144000" cy="6858000" type="screen4x3"/>
  <p:notesSz cx="9856788" cy="67849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CC00CC"/>
    <a:srgbClr val="2DA33B"/>
    <a:srgbClr val="1205BB"/>
    <a:srgbClr val="0B5519"/>
    <a:srgbClr val="FF0000"/>
    <a:srgbClr val="006600"/>
    <a:srgbClr val="8BE1FF"/>
    <a:srgbClr val="66FF33"/>
    <a:srgbClr val="6A2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196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3238" y="0"/>
            <a:ext cx="427196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A603B-09A0-4838-B5FF-979471DC7AEA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45250"/>
            <a:ext cx="4271963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3238" y="6445250"/>
            <a:ext cx="4271962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C6B2A-7D1E-4F1B-9EA0-A681352C1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82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1275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3232" y="0"/>
            <a:ext cx="4271275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9C2B7-9241-4542-A48C-B190D6E32C27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2150" y="509588"/>
            <a:ext cx="3392488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5679" y="3222863"/>
            <a:ext cx="7885430" cy="3053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44549"/>
            <a:ext cx="4271275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3232" y="6444549"/>
            <a:ext cx="4271275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2DB81-8DED-4A4F-A7E0-7E28E0302B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18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32150" y="509588"/>
            <a:ext cx="3392488" cy="2544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2DB81-8DED-4A4F-A7E0-7E28E0302B2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18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2DB81-8DED-4A4F-A7E0-7E28E0302B2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1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2DB81-8DED-4A4F-A7E0-7E28E0302B2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91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2DB81-8DED-4A4F-A7E0-7E28E0302B2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08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2DB81-8DED-4A4F-A7E0-7E28E0302B2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0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2DB81-8DED-4A4F-A7E0-7E28E0302B2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17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32150" y="509588"/>
            <a:ext cx="3392488" cy="2544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2DB81-8DED-4A4F-A7E0-7E28E0302B2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0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2DB81-8DED-4A4F-A7E0-7E28E0302B2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2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2DB81-8DED-4A4F-A7E0-7E28E0302B2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75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2DB81-8DED-4A4F-A7E0-7E28E0302B2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69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2DB81-8DED-4A4F-A7E0-7E28E0302B2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60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2DB81-8DED-4A4F-A7E0-7E28E0302B2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7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2DB81-8DED-4A4F-A7E0-7E28E0302B2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34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2DB81-8DED-4A4F-A7E0-7E28E0302B2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80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B71F-DCE8-483E-92C0-5819A762823E}" type="datetime1">
              <a:rPr lang="en-US" smtClean="0"/>
              <a:pPr/>
              <a:t>8/19/2015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93AD20-E70F-4D17-8535-903FA078D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2142C-4BA7-4245-AF63-BB76D545395B}" type="datetime1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AD20-E70F-4D17-8535-903FA078D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1D77-183D-43A0-818F-46A84B25FC3A}" type="datetime1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AD20-E70F-4D17-8535-903FA078D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312-8C50-442D-B6AE-FEFDCB04288D}" type="datetime1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AD20-E70F-4D17-8535-903FA078D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6A68-EDC2-4BBA-96C1-A7768779E2D3}" type="datetime1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93AD20-E70F-4D17-8535-903FA078D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9346-D7C0-4F0A-BAC7-FBFD864D6DED}" type="datetime1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AD20-E70F-4D17-8535-903FA078D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4CFA-7E71-42A2-BB4B-9D6C661F18B5}" type="datetime1">
              <a:rPr lang="en-US" smtClean="0"/>
              <a:pPr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AD20-E70F-4D17-8535-903FA078D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7286-975E-495E-A999-56E40A2F45E1}" type="datetime1">
              <a:rPr lang="en-US" smtClean="0"/>
              <a:pPr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AD20-E70F-4D17-8535-903FA078D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8431-B251-4730-859F-8AF8A5C1CDB2}" type="datetime1">
              <a:rPr lang="en-US" smtClean="0"/>
              <a:pPr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AD20-E70F-4D17-8535-903FA078D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70B4-A240-4B59-85B7-1F2083365784}" type="datetime1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AD20-E70F-4D17-8535-903FA078D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A761-5B08-4A53-9856-5F2781BFD102}" type="datetime1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93AD20-E70F-4D17-8535-903FA078D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FC46DC-53CF-4DEC-824A-0FC83E2BA508}" type="datetime1">
              <a:rPr lang="en-US" smtClean="0"/>
              <a:pPr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93AD20-E70F-4D17-8535-903FA078D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med">
    <p:wheel spokes="8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1981200"/>
            <a:ext cx="6019800" cy="2438400"/>
          </a:xfrm>
        </p:spPr>
        <p:txBody>
          <a:bodyPr>
            <a:normAutofit fontScale="40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ta-IN" sz="4800" b="1" dirty="0" smtClean="0">
                <a:solidFill>
                  <a:srgbClr val="FF0000"/>
                </a:solidFill>
                <a:latin typeface="VANAVIL-Avvaiyar" pitchFamily="2" charset="0"/>
              </a:rPr>
              <a:t>என்.சிவநாதன்,</a:t>
            </a:r>
          </a:p>
          <a:p>
            <a:pPr algn="ctr">
              <a:lnSpc>
                <a:spcPct val="120000"/>
              </a:lnSpc>
              <a:buNone/>
            </a:pPr>
            <a:r>
              <a:rPr lang="ta-IN" sz="4800" b="1" dirty="0" smtClean="0">
                <a:solidFill>
                  <a:srgbClr val="7030A0"/>
                </a:solidFill>
                <a:latin typeface="VANAVIL-Avvaiyar" pitchFamily="2" charset="0"/>
              </a:rPr>
              <a:t>முதுகலை வணிகவியல்  ஆசிரியர்,  </a:t>
            </a:r>
          </a:p>
          <a:p>
            <a:pPr algn="ctr">
              <a:lnSpc>
                <a:spcPct val="120000"/>
              </a:lnSpc>
              <a:buNone/>
            </a:pPr>
            <a:r>
              <a:rPr lang="ta-IN" sz="4800" b="1" dirty="0" smtClean="0">
                <a:solidFill>
                  <a:srgbClr val="7030A0"/>
                </a:solidFill>
                <a:latin typeface="VANAVIL-Avvaiyar" pitchFamily="2" charset="0"/>
              </a:rPr>
              <a:t>எஸ்.எஸ்.வி. மேல்நிலைப் பள்ளி. </a:t>
            </a:r>
          </a:p>
          <a:p>
            <a:pPr algn="ctr">
              <a:lnSpc>
                <a:spcPct val="120000"/>
              </a:lnSpc>
              <a:buNone/>
            </a:pPr>
            <a:r>
              <a:rPr lang="ta-IN" sz="4800" b="1" dirty="0" smtClean="0">
                <a:solidFill>
                  <a:srgbClr val="7030A0"/>
                </a:solidFill>
                <a:latin typeface="VANAVIL-Avvaiyar" pitchFamily="2" charset="0"/>
              </a:rPr>
              <a:t>கொடுமுடி – 638 151,  </a:t>
            </a:r>
            <a:endParaRPr lang="en-US" sz="4800" b="1" dirty="0" smtClean="0">
              <a:solidFill>
                <a:srgbClr val="7030A0"/>
              </a:solidFill>
              <a:latin typeface="VANAVIL-Avvaiyar" pitchFamily="2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ta-IN" sz="4800" b="1" dirty="0" smtClean="0">
                <a:solidFill>
                  <a:srgbClr val="7030A0"/>
                </a:solidFill>
                <a:latin typeface="VANAVIL-Avvaiyar" pitchFamily="2" charset="0"/>
              </a:rPr>
              <a:t>ஈரோடு மாவட்டம்.</a:t>
            </a:r>
          </a:p>
          <a:p>
            <a:pPr algn="ctr">
              <a:lnSpc>
                <a:spcPct val="120000"/>
              </a:lnSpc>
              <a:buNone/>
            </a:pPr>
            <a:endParaRPr lang="en-US" sz="4800" b="1" dirty="0" smtClean="0">
              <a:solidFill>
                <a:srgbClr val="7030A0"/>
              </a:solidFill>
              <a:latin typeface="VANAVIL-Avvaiyar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5704609"/>
            <a:ext cx="8458200" cy="935182"/>
          </a:xfrm>
          <a:prstGeom prst="rect">
            <a:avLst/>
          </a:prstGeom>
          <a:solidFill>
            <a:srgbClr val="8BE1FF">
              <a:alpha val="65000"/>
            </a:srgbClr>
          </a:solidFill>
          <a:ln>
            <a:noFill/>
          </a:ln>
        </p:spPr>
        <p:txBody>
          <a:bodyPr>
            <a:normAutofit/>
          </a:bodyPr>
          <a:lstStyle/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ta-IN" b="1" dirty="0" smtClean="0">
                <a:solidFill>
                  <a:srgbClr val="2DA33B"/>
                </a:solidFill>
                <a:latin typeface="VANAVIL-Avvaiyar" pitchFamily="2" charset="0"/>
              </a:rPr>
              <a:t>துருப்பிடித்துத் தேய்வதைவிட உழைத்துத் தேய்வதே மேல்</a:t>
            </a: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b="1" dirty="0" smtClean="0">
                <a:solidFill>
                  <a:srgbClr val="FF0000"/>
                </a:solidFill>
                <a:latin typeface="VANAVIL-Avvaiyar" pitchFamily="2" charset="0"/>
              </a:rPr>
              <a:t>                                                                                             </a:t>
            </a:r>
            <a:r>
              <a:rPr lang="ta-IN" b="1" dirty="0" smtClean="0">
                <a:solidFill>
                  <a:srgbClr val="FF0000"/>
                </a:solidFill>
                <a:latin typeface="VANAVIL-Avvaiyar" pitchFamily="2" charset="0"/>
              </a:rPr>
              <a:t>- விவேகானந்தர்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b="1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ANAVIL-Avvaiyar" pitchFamily="2" charset="0"/>
            </a:endParaRPr>
          </a:p>
        </p:txBody>
      </p:sp>
      <p:sp>
        <p:nvSpPr>
          <p:cNvPr id="7" name="Snip Same Side Corner Rectangle 6"/>
          <p:cNvSpPr/>
          <p:nvPr/>
        </p:nvSpPr>
        <p:spPr>
          <a:xfrm>
            <a:off x="990600" y="457200"/>
            <a:ext cx="7086600" cy="1295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sz="2800" dirty="0" smtClean="0">
                <a:solidFill>
                  <a:srgbClr val="FFFF00"/>
                </a:solidFill>
              </a:rPr>
              <a:t>பாடம்  : கணக்குப்பதிவியல்</a:t>
            </a:r>
          </a:p>
          <a:p>
            <a:pPr algn="ctr"/>
            <a:r>
              <a:rPr lang="ta-IN" sz="2800" dirty="0" smtClean="0">
                <a:solidFill>
                  <a:srgbClr val="FFFF00"/>
                </a:solidFill>
              </a:rPr>
              <a:t>வகுப்பு : 12ம் வகுப்பு</a:t>
            </a:r>
          </a:p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33055" y="4572000"/>
            <a:ext cx="6019800" cy="838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 2"/>
              <a:buNone/>
            </a:pP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Email	: </a:t>
            </a: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3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sivanathanssv@gmail.com</a:t>
            </a:r>
          </a:p>
          <a:p>
            <a:pPr>
              <a:lnSpc>
                <a:spcPct val="120000"/>
              </a:lnSpc>
              <a:buFont typeface="Wingdings 2"/>
              <a:buNone/>
            </a:pP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Cell	:   </a:t>
            </a: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99 65 75 29 19</a:t>
            </a:r>
            <a:endParaRPr lang="en-US" sz="105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 </a:t>
            </a:r>
            <a:r>
              <a:rPr lang="en-US" dirty="0" err="1" smtClean="0"/>
              <a:t>N.Sivanathan</a:t>
            </a:r>
            <a:r>
              <a:rPr lang="en-US" dirty="0" smtClean="0"/>
              <a:t> </a:t>
            </a:r>
            <a:r>
              <a:rPr lang="en-US" dirty="0" err="1" smtClean="0"/>
              <a:t>P.G.Asst,S.S.V</a:t>
            </a:r>
            <a:r>
              <a:rPr lang="en-US" dirty="0" smtClean="0"/>
              <a:t> </a:t>
            </a:r>
            <a:r>
              <a:rPr lang="en-US" dirty="0" err="1" smtClean="0"/>
              <a:t>HSS,Kodumudi,Erode</a:t>
            </a:r>
            <a:r>
              <a:rPr lang="en-US" dirty="0" smtClean="0"/>
              <a:t> Dist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048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8229600" cy="4953000"/>
          </a:xfrm>
        </p:spPr>
        <p:txBody>
          <a:bodyPr>
            <a:normAutofit/>
          </a:bodyPr>
          <a:lstStyle/>
          <a:p>
            <a:pPr marL="857250" lvl="1" indent="-457200">
              <a:buNone/>
            </a:pPr>
            <a:r>
              <a:rPr lang="en-US" dirty="0" smtClean="0">
                <a:solidFill>
                  <a:srgbClr val="00B0F0"/>
                </a:solidFill>
                <a:latin typeface="VANAVIL-Avvaiyar" pitchFamily="2" charset="0"/>
              </a:rPr>
              <a:t>			</a:t>
            </a:r>
            <a:r>
              <a:rPr lang="ta-IN" dirty="0" smtClean="0">
                <a:solidFill>
                  <a:srgbClr val="D60093"/>
                </a:solidFill>
                <a:latin typeface="VANAVIL-Avvaiyar" pitchFamily="2" charset="0"/>
              </a:rPr>
              <a:t>ரொக்கத் திட்டப் பட்டியல்</a:t>
            </a:r>
          </a:p>
          <a:p>
            <a:pPr marL="857250" lvl="1" indent="-457200">
              <a:buNone/>
            </a:pPr>
            <a:r>
              <a:rPr lang="en-US" dirty="0" smtClean="0">
                <a:solidFill>
                  <a:srgbClr val="00B0F0"/>
                </a:solidFill>
                <a:latin typeface="VANAVIL-Avvaiyar" pitchFamily="2" charset="0"/>
              </a:rPr>
              <a:t>	</a:t>
            </a:r>
            <a:r>
              <a:rPr lang="ta-IN" dirty="0" smtClean="0">
                <a:solidFill>
                  <a:srgbClr val="00B0F0"/>
                </a:solidFill>
                <a:latin typeface="VANAVIL-Avvaiyar" pitchFamily="2" charset="0"/>
              </a:rPr>
              <a:t>திட்டப்பட்டியல் இலக்கணம் தருக</a:t>
            </a:r>
          </a:p>
          <a:p>
            <a:pPr marL="857250" lvl="1" indent="-457200">
              <a:buNone/>
            </a:pPr>
            <a:r>
              <a:rPr lang="en-US" dirty="0" smtClean="0">
                <a:solidFill>
                  <a:srgbClr val="00B0F0"/>
                </a:solidFill>
                <a:latin typeface="VANAVIL-Avvaiyar" pitchFamily="2" charset="0"/>
              </a:rPr>
              <a:t>	</a:t>
            </a:r>
            <a:r>
              <a:rPr lang="ta-IN" dirty="0" smtClean="0">
                <a:solidFill>
                  <a:srgbClr val="00B0F0"/>
                </a:solidFill>
                <a:latin typeface="VANAVIL-Avvaiyar" pitchFamily="2" charset="0"/>
              </a:rPr>
              <a:t>திட்டப் பட்டியல் தன்மைகள் யாவை?</a:t>
            </a:r>
          </a:p>
          <a:p>
            <a:pPr marL="857250" lvl="1" indent="-457200">
              <a:buNone/>
            </a:pPr>
            <a:r>
              <a:rPr lang="en-US" dirty="0" smtClean="0">
                <a:solidFill>
                  <a:srgbClr val="00B0F0"/>
                </a:solidFill>
                <a:latin typeface="VANAVIL-Avvaiyar" pitchFamily="2" charset="0"/>
              </a:rPr>
              <a:t>	</a:t>
            </a:r>
            <a:r>
              <a:rPr lang="ta-IN" dirty="0" smtClean="0">
                <a:solidFill>
                  <a:srgbClr val="00B0F0"/>
                </a:solidFill>
                <a:latin typeface="VANAVIL-Avvaiyar" pitchFamily="2" charset="0"/>
              </a:rPr>
              <a:t>ரொக்கப் பட்டியல் விளக்கம் தருக</a:t>
            </a:r>
          </a:p>
          <a:p>
            <a:pPr marL="857250" lvl="1" indent="-457200">
              <a:buNone/>
            </a:pPr>
            <a:r>
              <a:rPr lang="en-US" dirty="0" smtClean="0">
                <a:solidFill>
                  <a:srgbClr val="00B0F0"/>
                </a:solidFill>
                <a:latin typeface="VANAVIL-Avvaiyar" pitchFamily="2" charset="0"/>
              </a:rPr>
              <a:t>	</a:t>
            </a:r>
            <a:r>
              <a:rPr lang="ta-IN" dirty="0" smtClean="0">
                <a:solidFill>
                  <a:srgbClr val="00B0F0"/>
                </a:solidFill>
                <a:latin typeface="VANAVIL-Avvaiyar" pitchFamily="2" charset="0"/>
              </a:rPr>
              <a:t>ரொக்கப் பட்டியல் நன்மைகள் யாவை?</a:t>
            </a:r>
          </a:p>
          <a:p>
            <a:pPr marL="857250" lvl="1" indent="-457200">
              <a:buNone/>
            </a:pPr>
            <a:r>
              <a:rPr lang="en-US" dirty="0" smtClean="0">
                <a:solidFill>
                  <a:srgbClr val="00B0F0"/>
                </a:solidFill>
                <a:latin typeface="VANAVIL-Avvaiyar" pitchFamily="2" charset="0"/>
              </a:rPr>
              <a:t>	</a:t>
            </a:r>
            <a:r>
              <a:rPr lang="ta-IN" dirty="0" smtClean="0">
                <a:solidFill>
                  <a:srgbClr val="00B0F0"/>
                </a:solidFill>
                <a:latin typeface="VANAVIL-Avvaiyar" pitchFamily="2" charset="0"/>
              </a:rPr>
              <a:t>ரொக்கத் திட்டப் பட்டியல் தயாரிக்கும் முறைகள் யாவை?</a:t>
            </a:r>
          </a:p>
          <a:p>
            <a:pPr marL="857250" lvl="1" indent="-457200">
              <a:buNone/>
            </a:pPr>
            <a:r>
              <a:rPr lang="en-US" dirty="0" smtClean="0">
                <a:solidFill>
                  <a:srgbClr val="00B0F0"/>
                </a:solidFill>
                <a:latin typeface="VANAVIL-Avvaiyar" pitchFamily="2" charset="0"/>
              </a:rPr>
              <a:t>	</a:t>
            </a:r>
            <a:r>
              <a:rPr lang="ta-IN" dirty="0" smtClean="0">
                <a:solidFill>
                  <a:srgbClr val="00B0F0"/>
                </a:solidFill>
                <a:latin typeface="VANAVIL-Avvaiyar" pitchFamily="2" charset="0"/>
              </a:rPr>
              <a:t>ரொக்கப் பெறுதல் மற்றும் செலுத்தல் – உதாரணம் தருக</a:t>
            </a:r>
          </a:p>
          <a:p>
            <a:pPr marL="857250" lvl="1" indent="-457200">
              <a:buNone/>
            </a:pPr>
            <a:r>
              <a:rPr lang="en-US" dirty="0" smtClean="0">
                <a:solidFill>
                  <a:srgbClr val="00B0F0"/>
                </a:solidFill>
                <a:latin typeface="VANAVIL-Avvaiyar" pitchFamily="2" charset="0"/>
              </a:rPr>
              <a:t>	</a:t>
            </a:r>
            <a:r>
              <a:rPr lang="ta-IN" dirty="0" smtClean="0">
                <a:solidFill>
                  <a:srgbClr val="00B0F0"/>
                </a:solidFill>
                <a:latin typeface="VANAVIL-Avvaiyar" pitchFamily="2" charset="0"/>
              </a:rPr>
              <a:t>ரொக்கத் திட்டப் பட்டியல் தயாரிக்கும் நிலைகள் யாவை?</a:t>
            </a:r>
          </a:p>
          <a:p>
            <a:pPr marL="857250" lvl="1" indent="-457200">
              <a:buAutoNum type="arabicPeriod" startAt="4"/>
            </a:pPr>
            <a:endParaRPr lang="en-US" sz="2400" dirty="0" smtClean="0">
              <a:latin typeface="VANAVIL-Avvaiyar" pitchFamily="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88962"/>
          </a:xfrm>
        </p:spPr>
        <p:txBody>
          <a:bodyPr>
            <a:noAutofit/>
          </a:bodyPr>
          <a:lstStyle/>
          <a:p>
            <a:pPr algn="ctr"/>
            <a:r>
              <a:rPr lang="ta-IN" sz="3500" b="1" dirty="0" smtClean="0">
                <a:solidFill>
                  <a:srgbClr val="FFFF00"/>
                </a:solidFill>
              </a:rPr>
              <a:t>5- மதிப்பெண் வினாக்கள் </a:t>
            </a:r>
            <a:endParaRPr lang="en-US" sz="3500" b="1" dirty="0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304800"/>
            <a:ext cx="9144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229600" cy="4191000"/>
          </a:xfrm>
        </p:spPr>
        <p:txBody>
          <a:bodyPr>
            <a:normAutofit fontScale="92500"/>
          </a:bodyPr>
          <a:lstStyle/>
          <a:p>
            <a:pPr marL="0" lvl="3" indent="0">
              <a:buFont typeface="Wingdings" pitchFamily="2" charset="2"/>
              <a:buChar char="ü"/>
            </a:pPr>
            <a:r>
              <a:rPr lang="ta-IN" sz="2400" dirty="0" smtClean="0">
                <a:solidFill>
                  <a:srgbClr val="6A282E"/>
                </a:solidFill>
                <a:latin typeface="VANAVIL-Avvaiyar" pitchFamily="2" charset="0"/>
              </a:rPr>
              <a:t>1. சரிகட்டுப் பதிவு என்றால் என்ன?</a:t>
            </a:r>
          </a:p>
          <a:p>
            <a:pPr marL="0" lvl="3" indent="0">
              <a:buFont typeface="Wingdings" pitchFamily="2" charset="2"/>
              <a:buChar char="ü"/>
            </a:pPr>
            <a:r>
              <a:rPr lang="ta-IN" sz="2400" dirty="0" smtClean="0">
                <a:solidFill>
                  <a:srgbClr val="6A282E"/>
                </a:solidFill>
                <a:latin typeface="VANAVIL-Avvaiyar" pitchFamily="2" charset="0"/>
              </a:rPr>
              <a:t>இறுதி கணக்குகள் தயாரிக்கும் போது கணக்கிற்கு வராத நடவடிக்கைகள் சரிகட்டுதல் ஆகும்.</a:t>
            </a:r>
          </a:p>
          <a:p>
            <a:pPr marL="0" lvl="3" indent="0">
              <a:buFont typeface="Wingdings" pitchFamily="2" charset="2"/>
              <a:buChar char="ü"/>
            </a:pPr>
            <a:r>
              <a:rPr lang="ta-IN" sz="2400" dirty="0" smtClean="0">
                <a:solidFill>
                  <a:srgbClr val="6A282E"/>
                </a:solidFill>
                <a:latin typeface="VANAVIL-Avvaiyar" pitchFamily="2" charset="0"/>
              </a:rPr>
              <a:t>அவற்றை கணக்கிற்கு கொண்டுவருவதற்காக செய்யப்படும் பதிவு சரிகட்டுப் பதிவு ஆகும்.</a:t>
            </a:r>
          </a:p>
          <a:p>
            <a:pPr marL="0" lvl="3" indent="0">
              <a:buFont typeface="Wingdings" pitchFamily="2" charset="2"/>
              <a:buChar char="ü"/>
            </a:pPr>
            <a:r>
              <a:rPr lang="ta-IN" sz="2400" dirty="0" smtClean="0">
                <a:solidFill>
                  <a:srgbClr val="6A282E"/>
                </a:solidFill>
                <a:latin typeface="VANAVIL-Avvaiyar" pitchFamily="2" charset="0"/>
              </a:rPr>
              <a:t>2. நிலையறிக்கை என்றால் என்ன?</a:t>
            </a:r>
          </a:p>
          <a:p>
            <a:pPr marL="0" lvl="3" indent="0">
              <a:buFont typeface="Wingdings" pitchFamily="2" charset="2"/>
              <a:buChar char="ü"/>
            </a:pPr>
            <a:r>
              <a:rPr lang="ta-IN" sz="2400" dirty="0" smtClean="0">
                <a:solidFill>
                  <a:srgbClr val="6A282E"/>
                </a:solidFill>
                <a:latin typeface="VANAVIL-Avvaiyar" pitchFamily="2" charset="0"/>
              </a:rPr>
              <a:t>வியாபாரத்தின் முதல் தொகையை அறிய தயாரிக்கப்படுகிறது.</a:t>
            </a:r>
          </a:p>
          <a:p>
            <a:pPr marL="0" lvl="3" indent="0">
              <a:buFont typeface="Wingdings" pitchFamily="2" charset="2"/>
              <a:buChar char="ü"/>
            </a:pPr>
            <a:r>
              <a:rPr lang="ta-IN" sz="2400" dirty="0" smtClean="0">
                <a:solidFill>
                  <a:srgbClr val="6A282E"/>
                </a:solidFill>
                <a:latin typeface="VANAVIL-Avvaiyar" pitchFamily="2" charset="0"/>
              </a:rPr>
              <a:t>இது இருப்பு நிலைக் குறிப்பு போலவே இருக்கும். </a:t>
            </a:r>
          </a:p>
          <a:p>
            <a:pPr marL="0" lvl="3" indent="0">
              <a:buFont typeface="Wingdings" pitchFamily="2" charset="2"/>
              <a:buChar char="ü"/>
            </a:pPr>
            <a:r>
              <a:rPr lang="ta-IN" sz="2400" dirty="0" smtClean="0">
                <a:solidFill>
                  <a:srgbClr val="6A282E"/>
                </a:solidFill>
                <a:latin typeface="VANAVIL-Avvaiyar" pitchFamily="2" charset="0"/>
              </a:rPr>
              <a:t>பொறுப்புகளை விட கூடுதலாக உள்ள சொத்து முதல்.</a:t>
            </a:r>
            <a:endParaRPr lang="en-US" sz="2400" dirty="0" smtClean="0">
              <a:solidFill>
                <a:srgbClr val="6A282E"/>
              </a:solidFill>
              <a:latin typeface="VANAVIL-Avvaiyar" pitchFamily="2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ta-IN" sz="2000" b="1" dirty="0" smtClean="0">
                <a:solidFill>
                  <a:srgbClr val="FFFF00"/>
                </a:solidFill>
              </a:rPr>
              <a:t>கருத்துரு வினாக்களுக்கான விடையை சுருக்கமாகவும், எளிமையாகவும் மாற்றித் தருதல்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048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47800"/>
            <a:ext cx="8382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ANAVIL-Avvaiyar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ANAVIL-Avvaiyar" pitchFamily="2" charset="0"/>
              <a:ea typeface="+mn-ea"/>
              <a:cs typeface="+mn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88962"/>
          </a:xfrm>
        </p:spPr>
        <p:txBody>
          <a:bodyPr>
            <a:noAutofit/>
          </a:bodyPr>
          <a:lstStyle/>
          <a:p>
            <a:pPr algn="ctr"/>
            <a:r>
              <a:rPr lang="ta-IN" sz="3500" b="1" dirty="0" smtClean="0">
                <a:solidFill>
                  <a:srgbClr val="FFFF00"/>
                </a:solidFill>
              </a:rPr>
              <a:t>5- மதிப்பெண் வினாக்கள் </a:t>
            </a:r>
            <a:endParaRPr lang="en-US" sz="3500" b="1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1350288"/>
            <a:ext cx="8077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sz="2000" dirty="0" smtClean="0">
                <a:solidFill>
                  <a:srgbClr val="FF0000"/>
                </a:solidFill>
              </a:rPr>
              <a:t>கணக்குகளுக்கு முக்கியத்துவம் தர வேண்டிய பாடங்கள்  மற்றும் கணக்குகள்</a:t>
            </a:r>
          </a:p>
          <a:p>
            <a:endParaRPr lang="en-US" sz="2000" dirty="0" smtClean="0">
              <a:solidFill>
                <a:srgbClr val="2DA33B"/>
              </a:solidFill>
            </a:endParaRPr>
          </a:p>
          <a:p>
            <a:r>
              <a:rPr lang="ta-IN" sz="2000" dirty="0" smtClean="0">
                <a:solidFill>
                  <a:srgbClr val="2DA33B"/>
                </a:solidFill>
              </a:rPr>
              <a:t>இறுதிக் கணக்குகள்  (சரிகட்டுப் பதிவு, மாற்றுப் பதிவு)</a:t>
            </a:r>
          </a:p>
          <a:p>
            <a:r>
              <a:rPr lang="ta-IN" sz="2000" dirty="0" smtClean="0"/>
              <a:t>முதல் மீது வட்டி</a:t>
            </a:r>
          </a:p>
          <a:p>
            <a:r>
              <a:rPr lang="ta-IN" sz="2000" dirty="0" smtClean="0"/>
              <a:t>எடுப்பு மீது வட்டி</a:t>
            </a:r>
          </a:p>
          <a:p>
            <a:r>
              <a:rPr lang="ta-IN" sz="2000" dirty="0" smtClean="0"/>
              <a:t>தேய்மானம்</a:t>
            </a:r>
          </a:p>
          <a:p>
            <a:r>
              <a:rPr lang="ta-IN" sz="2000" dirty="0" smtClean="0"/>
              <a:t>வாராக்கடன்</a:t>
            </a:r>
          </a:p>
          <a:p>
            <a:r>
              <a:rPr lang="ta-IN" sz="2000" dirty="0" smtClean="0"/>
              <a:t>கொடுபட வேண்டிய வட்டி</a:t>
            </a:r>
          </a:p>
          <a:p>
            <a:endParaRPr lang="ta-IN" sz="2000" dirty="0" smtClean="0"/>
          </a:p>
          <a:p>
            <a:endParaRPr lang="en-US" sz="2000" dirty="0" smtClean="0">
              <a:solidFill>
                <a:srgbClr val="2DA33B"/>
              </a:solidFill>
            </a:endParaRPr>
          </a:p>
          <a:p>
            <a:r>
              <a:rPr lang="ta-IN" sz="2000" dirty="0" smtClean="0">
                <a:solidFill>
                  <a:srgbClr val="2DA33B"/>
                </a:solidFill>
              </a:rPr>
              <a:t>ஒற்றைப் பதிவு முறை  </a:t>
            </a:r>
          </a:p>
          <a:p>
            <a:r>
              <a:rPr lang="ta-IN" sz="2000" dirty="0" smtClean="0"/>
              <a:t>விடுபட்ட தொகையை கணக்கிடுதல்</a:t>
            </a:r>
          </a:p>
          <a:p>
            <a:r>
              <a:rPr lang="ta-IN" sz="2000" dirty="0" smtClean="0"/>
              <a:t>மொத்த (கடன்) விற்பனை  கணக்கிடுதல்</a:t>
            </a:r>
          </a:p>
          <a:p>
            <a:r>
              <a:rPr lang="ta-IN" sz="2000" dirty="0" smtClean="0"/>
              <a:t>மொத்த (கடன்) கொள்முதல் கணக்கிடுதல்</a:t>
            </a:r>
            <a:endParaRPr lang="ta-IN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048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88962"/>
          </a:xfrm>
        </p:spPr>
        <p:txBody>
          <a:bodyPr>
            <a:noAutofit/>
          </a:bodyPr>
          <a:lstStyle/>
          <a:p>
            <a:pPr algn="ctr"/>
            <a:r>
              <a:rPr lang="ta-IN" sz="3500" b="1" dirty="0" smtClean="0">
                <a:solidFill>
                  <a:srgbClr val="FFFF00"/>
                </a:solidFill>
              </a:rPr>
              <a:t>5- மதிப்பெண் வினாக்கள் </a:t>
            </a:r>
            <a:endParaRPr lang="en-US" sz="35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447800"/>
            <a:ext cx="8153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00" dirty="0" err="1" smtClean="0">
                <a:latin typeface="VANAVIL-Avvaiyar" pitchFamily="2" charset="0"/>
              </a:rPr>
              <a:t>vëa</a:t>
            </a:r>
            <a:r>
              <a:rPr lang="en-US" sz="100" dirty="0" smtClean="0">
                <a:latin typeface="VANAVIL-Avvaiyar" pitchFamily="2" charset="0"/>
              </a:rPr>
              <a:t> </a:t>
            </a:r>
          </a:p>
          <a:p>
            <a:pPr marL="857250" lvl="1" indent="-457200" algn="ctr">
              <a:spcBef>
                <a:spcPct val="20000"/>
              </a:spcBef>
              <a:defRPr/>
            </a:pPr>
            <a:r>
              <a:rPr lang="ta-IN" sz="2400" b="1" dirty="0" smtClean="0">
                <a:solidFill>
                  <a:srgbClr val="002060"/>
                </a:solidFill>
                <a:latin typeface="VANAVIL-Avvaiyar" pitchFamily="2" charset="0"/>
              </a:rPr>
              <a:t>பொதுவாக விடுபட்ட தகவல் கணக்கிடும் முறை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ANAVIL-Avvaiyar" pitchFamily="2" charset="0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0" y="2590800"/>
          <a:ext cx="4876800" cy="3396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905000"/>
              </a:tblGrid>
              <a:tr h="337457">
                <a:tc>
                  <a:txBody>
                    <a:bodyPr/>
                    <a:lstStyle/>
                    <a:p>
                      <a:r>
                        <a:rPr lang="ta-IN" sz="2400" b="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இறுதி முதல்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XXXXX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 </a:t>
                      </a:r>
                      <a:r>
                        <a:rPr lang="ta-IN" sz="24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+ எடுப்பு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XXXXX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9857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YYYYY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 </a:t>
                      </a:r>
                      <a:r>
                        <a:rPr lang="ta-IN" sz="24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-</a:t>
                      </a:r>
                      <a:r>
                        <a:rPr lang="ta-IN" sz="20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 கூடுதல் முதல்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XXXXX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9857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YYYYY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ta-IN" sz="24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- </a:t>
                      </a:r>
                      <a:r>
                        <a:rPr lang="ta-IN" sz="20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தொடக்க முதல்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XXXXX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ta-IN" sz="18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இலாபம் .(அ) நட்டம்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981200"/>
            <a:ext cx="8153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00" dirty="0" err="1" smtClean="0">
                <a:latin typeface="VANAVIL-Avvaiyar" pitchFamily="2" charset="0"/>
              </a:rPr>
              <a:t>ëa</a:t>
            </a:r>
            <a:r>
              <a:rPr lang="en-US" sz="100" dirty="0" smtClean="0">
                <a:latin typeface="VANAVIL-Avvaiyar" pitchFamily="2" charset="0"/>
              </a:rPr>
              <a:t> g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ANAVIL-Avvaiyar" pitchFamily="2" charset="0"/>
              <a:ea typeface="+mn-ea"/>
              <a:cs typeface="+mn-cs"/>
            </a:endParaRPr>
          </a:p>
          <a:p>
            <a:pPr marL="857250" lvl="1" indent="-457200" algn="ctr">
              <a:spcBef>
                <a:spcPct val="20000"/>
              </a:spcBef>
              <a:defRPr/>
            </a:pPr>
            <a:r>
              <a:rPr lang="ta-IN" sz="2400" b="1" dirty="0" smtClean="0">
                <a:solidFill>
                  <a:srgbClr val="FF0000"/>
                </a:solidFill>
                <a:latin typeface="VANAVIL-Avvaiyar" pitchFamily="2" charset="0"/>
              </a:rPr>
              <a:t>இலாப நட்ட அறிக்கை – மாதிரிப் படிவம்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048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88962"/>
          </a:xfrm>
        </p:spPr>
        <p:txBody>
          <a:bodyPr>
            <a:noAutofit/>
          </a:bodyPr>
          <a:lstStyle/>
          <a:p>
            <a:pPr algn="ctr"/>
            <a:r>
              <a:rPr lang="ta-IN" sz="3500" b="1" dirty="0" smtClean="0">
                <a:solidFill>
                  <a:srgbClr val="FFFF00"/>
                </a:solidFill>
              </a:rPr>
              <a:t>5- மதிப்பெண் வினாக்கள் </a:t>
            </a:r>
            <a:endParaRPr lang="en-US" sz="35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447800"/>
            <a:ext cx="8153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00" dirty="0" err="1" smtClean="0">
                <a:latin typeface="VANAVIL-Avvaiyar" pitchFamily="2" charset="0"/>
              </a:rPr>
              <a:t>vëa</a:t>
            </a:r>
            <a:r>
              <a:rPr lang="en-US" sz="100" dirty="0" smtClean="0">
                <a:latin typeface="VANAVIL-Avvaiyar" pitchFamily="2" charset="0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ANAVIL-Avvaiyar" pitchFamily="2" charset="0"/>
              <a:ea typeface="+mn-ea"/>
              <a:cs typeface="+mn-cs"/>
            </a:endParaRPr>
          </a:p>
          <a:p>
            <a:pPr marL="857250" lvl="1" indent="-457200">
              <a:spcBef>
                <a:spcPct val="20000"/>
              </a:spcBef>
              <a:defRPr/>
            </a:pPr>
            <a:r>
              <a:rPr lang="ta-IN" sz="2400" b="1" dirty="0" smtClean="0">
                <a:latin typeface="VANAVIL-Avvaiyar" pitchFamily="2" charset="0"/>
              </a:rPr>
              <a:t>எளிய (மாற்று) முறையில் விடுபட்ட தகவல் கணக்கிடுதல்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99874"/>
              </p:ext>
            </p:extLst>
          </p:nvPr>
        </p:nvGraphicFramePr>
        <p:xfrm>
          <a:off x="1066800" y="2286000"/>
          <a:ext cx="7543800" cy="2209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00200"/>
                <a:gridCol w="2362200"/>
                <a:gridCol w="1524000"/>
              </a:tblGrid>
              <a:tr h="705743">
                <a:tc>
                  <a:txBody>
                    <a:bodyPr/>
                    <a:lstStyle/>
                    <a:p>
                      <a:r>
                        <a:rPr lang="ta-IN" sz="2000" b="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இறுதி முதல்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a-IN" sz="18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தொடக்க முதல்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0433">
                <a:tc>
                  <a:txBody>
                    <a:bodyPr/>
                    <a:lstStyle/>
                    <a:p>
                      <a:r>
                        <a:rPr lang="ta-IN" sz="24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எடுப்பு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a-IN" sz="20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கூடுதல் முதல்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3190">
                <a:tc>
                  <a:txBody>
                    <a:bodyPr/>
                    <a:lstStyle/>
                    <a:p>
                      <a:r>
                        <a:rPr lang="ta-IN" sz="24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நட்டம்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இலாபம்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043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5486400"/>
            <a:ext cx="8496300" cy="609600"/>
          </a:xfrm>
          <a:prstGeom prst="rect">
            <a:avLst/>
          </a:prstGeom>
          <a:solidFill>
            <a:srgbClr val="66FF66">
              <a:alpha val="80000"/>
            </a:srgbClr>
          </a:solidFill>
        </p:spPr>
        <p:txBody>
          <a:bodyPr vert="horz" lIns="91440" tIns="45720" rIns="91440" bIns="45720" rtlCol="0">
            <a:normAutofit fontScale="92500"/>
          </a:bodyPr>
          <a:lstStyle/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00" dirty="0" err="1" smtClean="0">
                <a:latin typeface="VANAVIL-Avvaiyar" pitchFamily="2" charset="0"/>
              </a:rPr>
              <a:t>vëa</a:t>
            </a:r>
            <a:r>
              <a:rPr lang="en-US" sz="100" dirty="0" smtClean="0">
                <a:latin typeface="VANAVIL-Avvaiyar" pitchFamily="2" charset="0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ANAVIL-Avvaiyar" pitchFamily="2" charset="0"/>
              <a:ea typeface="+mn-ea"/>
              <a:cs typeface="+mn-cs"/>
            </a:endParaRPr>
          </a:p>
          <a:p>
            <a:pPr marL="400050" indent="-457200" algn="ctr">
              <a:spcBef>
                <a:spcPct val="20000"/>
              </a:spcBef>
              <a:defRPr/>
            </a:pPr>
            <a:r>
              <a:rPr lang="ta-IN" sz="1700" b="1" dirty="0" smtClean="0">
                <a:latin typeface="VANAVIL-Avvaiyar" pitchFamily="2" charset="0"/>
              </a:rPr>
              <a:t>(இறுதி முதல் + எடுப்பு + நட்டம்) = (தொ.முதல் + கூ.முதல் + இலாபம்</a:t>
            </a:r>
            <a:r>
              <a:rPr lang="en-US" sz="1700" b="1" dirty="0" smtClean="0">
                <a:latin typeface="Latha" pitchFamily="34" charset="0"/>
                <a:cs typeface="Latha" pitchFamily="34" charset="0"/>
              </a:rPr>
              <a:t>)</a:t>
            </a:r>
            <a:endParaRPr lang="ta-IN" sz="1700" b="1" dirty="0" smtClean="0">
              <a:latin typeface="Latha" pitchFamily="34" charset="0"/>
              <a:cs typeface="Latha" pitchFamily="34" charset="0"/>
            </a:endParaRPr>
          </a:p>
          <a:p>
            <a:pPr marL="400050" indent="-457200" algn="ctr">
              <a:spcBef>
                <a:spcPct val="20000"/>
              </a:spcBef>
              <a:defRPr/>
            </a:pPr>
            <a:endParaRPr kumimoji="0" lang="en-US" sz="26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ANAVIL-Avvaiyar" pitchFamily="2" charset="0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10000" y="4876800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00" dirty="0" err="1" smtClean="0">
                <a:latin typeface="VANAVIL-Avvaiyar" pitchFamily="2" charset="0"/>
              </a:rPr>
              <a:t>vëa</a:t>
            </a:r>
            <a:r>
              <a:rPr lang="en-US" sz="100" dirty="0" smtClean="0">
                <a:latin typeface="VANAVIL-Avvaiyar" pitchFamily="2" charset="0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ANAVIL-Avvaiyar" pitchFamily="2" charset="0"/>
              <a:ea typeface="+mn-ea"/>
              <a:cs typeface="+mn-cs"/>
            </a:endParaRPr>
          </a:p>
          <a:p>
            <a:pPr marL="0" lvl="1" algn="ctr">
              <a:defRPr/>
            </a:pPr>
            <a:r>
              <a:rPr lang="ta-IN" sz="2400" dirty="0" smtClean="0">
                <a:latin typeface="VANAVIL-Avvaiyar" pitchFamily="2" charset="0"/>
              </a:rPr>
              <a:t>(அல்லது)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048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88962"/>
          </a:xfrm>
        </p:spPr>
        <p:txBody>
          <a:bodyPr>
            <a:noAutofit/>
          </a:bodyPr>
          <a:lstStyle/>
          <a:p>
            <a:pPr algn="ctr"/>
            <a:r>
              <a:rPr lang="ta-IN" sz="3500" b="1" dirty="0" smtClean="0">
                <a:solidFill>
                  <a:srgbClr val="FFFF00"/>
                </a:solidFill>
              </a:rPr>
              <a:t>5- மதிப்பெண் வினாக்கள் </a:t>
            </a:r>
            <a:endParaRPr lang="en-US" sz="3500" b="1" dirty="0">
              <a:solidFill>
                <a:srgbClr val="FFFF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ANAVIL-Avvaiyar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ANAVIL-Avvaiyar" pitchFamily="2" charset="0"/>
              <a:ea typeface="+mn-ea"/>
              <a:cs typeface="+mn-cs"/>
            </a:endParaRPr>
          </a:p>
          <a:p>
            <a:pPr marL="857250" lvl="1" indent="-457200">
              <a:spcBef>
                <a:spcPct val="20000"/>
              </a:spcBef>
              <a:defRPr/>
            </a:pPr>
            <a:r>
              <a:rPr lang="en-US" sz="2400" b="1" dirty="0" smtClean="0">
                <a:latin typeface="VANAVIL-Avvaiyar" pitchFamily="2" charset="0"/>
              </a:rPr>
              <a:t>			</a:t>
            </a:r>
            <a:r>
              <a:rPr lang="ta-IN" sz="2400" b="1" dirty="0" smtClean="0">
                <a:latin typeface="VANAVIL-Avvaiyar" pitchFamily="2" charset="0"/>
              </a:rPr>
              <a:t>தேய்மானக் கணக்குகள் </a:t>
            </a:r>
          </a:p>
          <a:p>
            <a:pPr marL="857250" lvl="1" indent="-457200">
              <a:spcBef>
                <a:spcPct val="20000"/>
              </a:spcBef>
              <a:buAutoNum type="arabicPeriod" startAt="3"/>
              <a:defRPr/>
            </a:pPr>
            <a:endParaRPr lang="ta-IN" sz="2400" b="1" dirty="0" smtClean="0">
              <a:latin typeface="VANAVIL-Avvaiyar" pitchFamily="2" charset="0"/>
            </a:endParaRPr>
          </a:p>
          <a:p>
            <a:pPr marL="857250" lvl="1" indent="-457200">
              <a:spcBef>
                <a:spcPct val="20000"/>
              </a:spcBef>
              <a:defRPr/>
            </a:pPr>
            <a:r>
              <a:rPr lang="en-US" sz="2400" b="1" dirty="0" smtClean="0">
                <a:latin typeface="VANAVIL-Avvaiyar" pitchFamily="2" charset="0"/>
              </a:rPr>
              <a:t>	</a:t>
            </a:r>
            <a:r>
              <a:rPr lang="ta-IN" sz="2400" b="1" dirty="0" smtClean="0">
                <a:latin typeface="VANAVIL-Avvaiyar" pitchFamily="2" charset="0"/>
              </a:rPr>
              <a:t>நேர்கோட்டு முறையில் தேய்மான விகிதம் கணக்கிடுக  என்ற ஒரு கணக்கு மட்டுமே இப்பாடத்தில் 5 மதிப்பெண் வினாவில் இடம் பெறும்.</a:t>
            </a:r>
          </a:p>
          <a:p>
            <a:pPr marL="857250" lvl="1" indent="-457200">
              <a:spcBef>
                <a:spcPct val="20000"/>
              </a:spcBef>
              <a:defRPr/>
            </a:pPr>
            <a:r>
              <a:rPr lang="en-US" sz="2400" b="1" dirty="0" smtClean="0">
                <a:latin typeface="VANAVIL-Avvaiyar" pitchFamily="2" charset="0"/>
              </a:rPr>
              <a:t>	</a:t>
            </a:r>
            <a:r>
              <a:rPr lang="ta-IN" sz="2400" b="1" dirty="0" smtClean="0">
                <a:latin typeface="VANAVIL-Avvaiyar" pitchFamily="2" charset="0"/>
              </a:rPr>
              <a:t>பார்முலா-வை  மாணாக்கர் மறவாதிருக்குமாறு தயார் செய்ய வேண்டும்..</a:t>
            </a:r>
          </a:p>
          <a:p>
            <a:pPr marL="857250" lvl="1" indent="-457200">
              <a:spcBef>
                <a:spcPct val="20000"/>
              </a:spcBef>
              <a:defRPr/>
            </a:pPr>
            <a:r>
              <a:rPr lang="en-US" sz="2400" b="1" dirty="0" smtClean="0">
                <a:latin typeface="VANAVIL-Avvaiyar" pitchFamily="2" charset="0"/>
              </a:rPr>
              <a:t>	</a:t>
            </a:r>
            <a:r>
              <a:rPr lang="ta-IN" sz="2400" b="1" dirty="0" smtClean="0">
                <a:latin typeface="VANAVIL-Avvaiyar" pitchFamily="2" charset="0"/>
              </a:rPr>
              <a:t>சொத்தின் அடக்கவிலை = சொத்து வாங்கிய மதிப்பு + நிறுவுகை செலவு  என்பதைத் தெளிவாக எடுத்துரைக்க வேண்டும்.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ANAVIL-Avvaiyar" pitchFamily="2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048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88962"/>
          </a:xfrm>
        </p:spPr>
        <p:txBody>
          <a:bodyPr>
            <a:noAutofit/>
          </a:bodyPr>
          <a:lstStyle/>
          <a:p>
            <a:pPr algn="ctr"/>
            <a:r>
              <a:rPr lang="ta-IN" sz="3500" b="1" dirty="0" smtClean="0">
                <a:solidFill>
                  <a:srgbClr val="FFFF00"/>
                </a:solidFill>
              </a:rPr>
              <a:t>5- மதிப்பெண் வினாக்கள் </a:t>
            </a:r>
            <a:endParaRPr lang="en-US" sz="3500" b="1" dirty="0">
              <a:solidFill>
                <a:srgbClr val="FFFF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353456"/>
            <a:ext cx="8229600" cy="4971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ANAVIL-Avvaiyar" pitchFamily="2" charset="0"/>
              <a:ea typeface="+mn-ea"/>
              <a:cs typeface="+mn-cs"/>
            </a:endParaRPr>
          </a:p>
          <a:p>
            <a:pPr marL="857250" lvl="1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ta-IN" sz="2400" b="1" dirty="0" smtClean="0">
                <a:latin typeface="VANAVIL-Avvaiyar" pitchFamily="2" charset="0"/>
              </a:rPr>
              <a:t>தேய்மான விகிதம் கணக்கிட எளிய முறை</a:t>
            </a:r>
          </a:p>
          <a:p>
            <a:pPr marL="857250" lvl="1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ta-IN" sz="2400" b="1" dirty="0" smtClean="0">
                <a:latin typeface="VANAVIL-Avvaiyar" pitchFamily="2" charset="0"/>
              </a:rPr>
              <a:t>	தேய்மான விகிதம் கணக்கிடுகையில் பயனளிப்புக் காலம் </a:t>
            </a:r>
            <a:r>
              <a:rPr lang="ta-IN" sz="2400" b="1" dirty="0" smtClean="0">
                <a:solidFill>
                  <a:srgbClr val="2DA33B"/>
                </a:solidFill>
                <a:latin typeface="VANAVIL-Avvaiyar" pitchFamily="2" charset="0"/>
              </a:rPr>
              <a:t>10 ஆண்டாக </a:t>
            </a:r>
            <a:r>
              <a:rPr lang="ta-IN" sz="2400" b="1" dirty="0" smtClean="0">
                <a:latin typeface="VANAVIL-Avvaiyar" pitchFamily="2" charset="0"/>
              </a:rPr>
              <a:t>இருக்கும்போது சொத்து மதிப்பின் கடைசியில் உள்ள </a:t>
            </a:r>
            <a:r>
              <a:rPr lang="ta-IN" sz="2400" b="1" dirty="0" smtClean="0">
                <a:solidFill>
                  <a:srgbClr val="2DA33B"/>
                </a:solidFill>
                <a:latin typeface="VANAVIL-Avvaiyar" pitchFamily="2" charset="0"/>
              </a:rPr>
              <a:t>"0"</a:t>
            </a:r>
            <a:r>
              <a:rPr lang="ta-IN" sz="2400" b="1" dirty="0" smtClean="0">
                <a:latin typeface="VANAVIL-Avvaiyar" pitchFamily="2" charset="0"/>
              </a:rPr>
              <a:t>  வை மறைத்து விட்டு எறி மதிப்புடன் ஒப்பிடுகையில் இரு மதிப்பும் சமமாக இருந்தால் தேய்மான விகிதம் </a:t>
            </a:r>
            <a:r>
              <a:rPr lang="ta-IN" sz="2400" b="1" dirty="0" smtClean="0">
                <a:solidFill>
                  <a:srgbClr val="2DA33B"/>
                </a:solidFill>
                <a:latin typeface="VANAVIL-Avvaiyar" pitchFamily="2" charset="0"/>
              </a:rPr>
              <a:t>9%</a:t>
            </a:r>
            <a:r>
              <a:rPr lang="ta-IN" sz="2400" b="1" dirty="0" smtClean="0">
                <a:latin typeface="VANAVIL-Avvaiyar" pitchFamily="2" charset="0"/>
              </a:rPr>
              <a:t> தான் வரும்.</a:t>
            </a:r>
          </a:p>
          <a:p>
            <a:pPr marL="857250" lvl="1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ta-IN" sz="2400" b="1" dirty="0" smtClean="0">
                <a:latin typeface="VANAVIL-Avvaiyar" pitchFamily="2" charset="0"/>
              </a:rPr>
              <a:t>உதாரணம்</a:t>
            </a:r>
          </a:p>
          <a:p>
            <a:pPr marL="857250" lvl="1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ta-IN" sz="2400" b="1" dirty="0" smtClean="0">
                <a:latin typeface="VANAVIL-Avvaiyar" pitchFamily="2" charset="0"/>
              </a:rPr>
              <a:t>	சொத்தின் மதிப்பு ரூ,26,00</a:t>
            </a:r>
            <a:r>
              <a:rPr lang="ta-IN" sz="2400" b="1" dirty="0" smtClean="0">
                <a:solidFill>
                  <a:srgbClr val="2DA33B"/>
                </a:solidFill>
                <a:latin typeface="VANAVIL-Avvaiyar" pitchFamily="2" charset="0"/>
              </a:rPr>
              <a:t>0</a:t>
            </a:r>
            <a:r>
              <a:rPr lang="ta-IN" sz="2400" b="1" dirty="0" smtClean="0">
                <a:latin typeface="VANAVIL-Avvaiyar" pitchFamily="2" charset="0"/>
              </a:rPr>
              <a:t>/-, எறி மதிப்பு ரூ.</a:t>
            </a:r>
            <a:r>
              <a:rPr lang="ta-IN" sz="2400" b="1" dirty="0" smtClean="0">
                <a:solidFill>
                  <a:srgbClr val="2DA33B"/>
                </a:solidFill>
                <a:latin typeface="VANAVIL-Avvaiyar" pitchFamily="2" charset="0"/>
              </a:rPr>
              <a:t>2,600</a:t>
            </a:r>
            <a:r>
              <a:rPr lang="ta-IN" sz="2400" b="1" dirty="0" smtClean="0">
                <a:latin typeface="VANAVIL-Avvaiyar" pitchFamily="2" charset="0"/>
              </a:rPr>
              <a:t>/-  </a:t>
            </a:r>
          </a:p>
          <a:p>
            <a:pPr marL="857250" lvl="1" indent="-4572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ta-IN" sz="2400" b="1" dirty="0" smtClean="0">
                <a:latin typeface="VANAVIL-Avvaiyar" pitchFamily="2" charset="0"/>
              </a:rPr>
              <a:t>	சொத்தின் மதிப்பு ரூ,66,50</a:t>
            </a:r>
            <a:r>
              <a:rPr lang="ta-IN" sz="2400" b="1" dirty="0" smtClean="0">
                <a:solidFill>
                  <a:srgbClr val="2DA33B"/>
                </a:solidFill>
                <a:latin typeface="VANAVIL-Avvaiyar" pitchFamily="2" charset="0"/>
              </a:rPr>
              <a:t>0</a:t>
            </a:r>
            <a:r>
              <a:rPr lang="ta-IN" sz="2400" b="1" dirty="0" smtClean="0">
                <a:latin typeface="VANAVIL-Avvaiyar" pitchFamily="2" charset="0"/>
              </a:rPr>
              <a:t>/-, எறி மதிப்பு ரூ.</a:t>
            </a:r>
            <a:r>
              <a:rPr lang="ta-IN" sz="2400" b="1" dirty="0" smtClean="0">
                <a:solidFill>
                  <a:srgbClr val="2DA33B"/>
                </a:solidFill>
                <a:latin typeface="VANAVIL-Avvaiyar" pitchFamily="2" charset="0"/>
              </a:rPr>
              <a:t>6,650</a:t>
            </a:r>
            <a:r>
              <a:rPr lang="ta-IN" sz="2400" b="1" dirty="0" smtClean="0">
                <a:latin typeface="VANAVIL-Avvaiyar" pitchFamily="2" charset="0"/>
              </a:rPr>
              <a:t>/- 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ANAVIL-Avvaiyar" pitchFamily="2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048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88962"/>
          </a:xfrm>
        </p:spPr>
        <p:txBody>
          <a:bodyPr>
            <a:noAutofit/>
          </a:bodyPr>
          <a:lstStyle/>
          <a:p>
            <a:pPr algn="ctr"/>
            <a:r>
              <a:rPr lang="ta-IN" sz="3500" b="1" dirty="0" smtClean="0">
                <a:solidFill>
                  <a:srgbClr val="FFFF00"/>
                </a:solidFill>
              </a:rPr>
              <a:t>5- மதிப்பெண் வினாக்கள் </a:t>
            </a:r>
            <a:endParaRPr lang="en-US" sz="3500" b="1" dirty="0">
              <a:solidFill>
                <a:srgbClr val="FFFF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1524000"/>
            <a:ext cx="8534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ANAVIL-Avvaiyar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ANAVIL-Avvaiyar" pitchFamily="2" charset="0"/>
              <a:ea typeface="+mn-ea"/>
              <a:cs typeface="+mn-cs"/>
            </a:endParaRPr>
          </a:p>
          <a:p>
            <a:pPr marL="400050" indent="-45720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ta-IN" sz="2400" dirty="0" smtClean="0">
                <a:latin typeface="VANAVIL-Avvaiyar" pitchFamily="2" charset="0"/>
              </a:rPr>
              <a:t>தேய்மான விகிதம் கணக்கிடுகையில் பயனளிப்புக் காலம் </a:t>
            </a:r>
            <a:r>
              <a:rPr lang="ta-IN" sz="2400" dirty="0" smtClean="0">
                <a:solidFill>
                  <a:srgbClr val="2DA33B"/>
                </a:solidFill>
                <a:latin typeface="VANAVIL-Avvaiyar" pitchFamily="2" charset="0"/>
              </a:rPr>
              <a:t>10 ஆண்டாக</a:t>
            </a:r>
            <a:r>
              <a:rPr lang="ta-IN" sz="2400" dirty="0" smtClean="0">
                <a:latin typeface="VANAVIL-Avvaiyar" pitchFamily="2" charset="0"/>
              </a:rPr>
              <a:t> இருக்கும்போது சொத்து மதிப்பின் </a:t>
            </a:r>
            <a:r>
              <a:rPr lang="ta-IN" sz="2400" dirty="0" smtClean="0">
                <a:solidFill>
                  <a:srgbClr val="2DA33B"/>
                </a:solidFill>
                <a:latin typeface="VANAVIL-Avvaiyar" pitchFamily="2" charset="0"/>
              </a:rPr>
              <a:t>முதல் இரண்டு ஸ்தானங்கள்</a:t>
            </a:r>
            <a:r>
              <a:rPr lang="ta-IN" sz="2400" dirty="0" smtClean="0">
                <a:latin typeface="VANAVIL-Avvaiyar" pitchFamily="2" charset="0"/>
              </a:rPr>
              <a:t> ஒன்றாக அமைந்திருக்கும்போது முதல் ஸ்தானத்தை மறைத்து விட்டு எறி மதிப்புடன் ஒப்பிடுகையில் இரு மதிப்பும் சமமாக இருந்தால் தேய்மான விகிதம் </a:t>
            </a:r>
            <a:r>
              <a:rPr lang="ta-IN" sz="2400" dirty="0" smtClean="0">
                <a:solidFill>
                  <a:srgbClr val="2DA33B"/>
                </a:solidFill>
                <a:latin typeface="VANAVIL-Avvaiyar" pitchFamily="2" charset="0"/>
              </a:rPr>
              <a:t>9.09%</a:t>
            </a:r>
            <a:r>
              <a:rPr lang="ta-IN" sz="2400" dirty="0" smtClean="0">
                <a:latin typeface="VANAVIL-Avvaiyar" pitchFamily="2" charset="0"/>
              </a:rPr>
              <a:t> தான் வரும்.</a:t>
            </a:r>
          </a:p>
          <a:p>
            <a:pPr marL="400050" indent="-45720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ta-IN" sz="2400" dirty="0" smtClean="0">
                <a:latin typeface="VANAVIL-Avvaiyar" pitchFamily="2" charset="0"/>
              </a:rPr>
              <a:t>உதாரணம்</a:t>
            </a:r>
          </a:p>
          <a:p>
            <a:pPr marL="400050" indent="-45720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ta-IN" sz="2400" dirty="0" smtClean="0">
                <a:latin typeface="VANAVIL-Avvaiyar" pitchFamily="2" charset="0"/>
              </a:rPr>
              <a:t>	சொத்தின் மதிப்பு ரூ</a:t>
            </a:r>
            <a:r>
              <a:rPr lang="ta-IN" sz="2400" dirty="0" smtClean="0">
                <a:solidFill>
                  <a:srgbClr val="2DA33B"/>
                </a:solidFill>
                <a:latin typeface="VANAVIL-Avvaiyar" pitchFamily="2" charset="0"/>
              </a:rPr>
              <a:t>,2</a:t>
            </a:r>
            <a:r>
              <a:rPr lang="ta-IN" sz="2400" dirty="0" smtClean="0">
                <a:latin typeface="VANAVIL-Avvaiyar" pitchFamily="2" charset="0"/>
              </a:rPr>
              <a:t>2,000/-, எறி மதிப்பு ரூ.</a:t>
            </a:r>
            <a:r>
              <a:rPr lang="ta-IN" sz="2400" dirty="0" smtClean="0">
                <a:solidFill>
                  <a:srgbClr val="2DA33B"/>
                </a:solidFill>
                <a:latin typeface="VANAVIL-Avvaiyar" pitchFamily="2" charset="0"/>
              </a:rPr>
              <a:t>2,000</a:t>
            </a:r>
            <a:r>
              <a:rPr lang="ta-IN" sz="2400" dirty="0" smtClean="0">
                <a:latin typeface="VANAVIL-Avvaiyar" pitchFamily="2" charset="0"/>
              </a:rPr>
              <a:t>/-  </a:t>
            </a:r>
          </a:p>
          <a:p>
            <a:pPr marL="400050" indent="-45720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ta-IN" sz="2400" dirty="0" smtClean="0">
                <a:latin typeface="VANAVIL-Avvaiyar" pitchFamily="2" charset="0"/>
              </a:rPr>
              <a:t>	சொத்தின் மதிப்பு ரூ</a:t>
            </a:r>
            <a:r>
              <a:rPr lang="ta-IN" sz="2400" dirty="0" smtClean="0">
                <a:solidFill>
                  <a:srgbClr val="2DA33B"/>
                </a:solidFill>
                <a:latin typeface="VANAVIL-Avvaiyar" pitchFamily="2" charset="0"/>
              </a:rPr>
              <a:t>,6</a:t>
            </a:r>
            <a:r>
              <a:rPr lang="ta-IN" sz="2400" dirty="0" smtClean="0">
                <a:latin typeface="VANAVIL-Avvaiyar" pitchFamily="2" charset="0"/>
              </a:rPr>
              <a:t>6,000/-, எறி மதிப்பு ரூ.</a:t>
            </a:r>
            <a:r>
              <a:rPr lang="ta-IN" sz="2400" dirty="0" smtClean="0">
                <a:solidFill>
                  <a:srgbClr val="2DA33B"/>
                </a:solidFill>
                <a:latin typeface="VANAVIL-Avvaiyar" pitchFamily="2" charset="0"/>
              </a:rPr>
              <a:t>6,000</a:t>
            </a:r>
            <a:r>
              <a:rPr lang="ta-IN" sz="2400" dirty="0" smtClean="0">
                <a:latin typeface="VANAVIL-Avvaiyar" pitchFamily="2" charset="0"/>
              </a:rPr>
              <a:t>/-  </a:t>
            </a:r>
          </a:p>
          <a:p>
            <a:pPr marL="400050" indent="-45720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ta-IN" sz="2400" dirty="0" smtClean="0">
              <a:latin typeface="VANAVIL-Avvaiyar" pitchFamily="2" charset="0"/>
            </a:endParaRPr>
          </a:p>
          <a:p>
            <a:pPr marL="400050" indent="-457200">
              <a:lnSpc>
                <a:spcPct val="150000"/>
              </a:lnSpc>
              <a:spcBef>
                <a:spcPct val="20000"/>
              </a:spcBef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ANAVIL-Avvaiyar" pitchFamily="2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048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88962"/>
          </a:xfrm>
        </p:spPr>
        <p:txBody>
          <a:bodyPr>
            <a:noAutofit/>
          </a:bodyPr>
          <a:lstStyle/>
          <a:p>
            <a:pPr algn="ctr"/>
            <a:r>
              <a:rPr lang="ta-IN" sz="3500" b="1" dirty="0" smtClean="0">
                <a:solidFill>
                  <a:srgbClr val="FFFF00"/>
                </a:solidFill>
                <a:latin typeface="VANAVIL-Avvaiyar" pitchFamily="2" charset="0"/>
              </a:rPr>
              <a:t>5- மதிப்பெண் வினாக்கள் </a:t>
            </a:r>
            <a:endParaRPr lang="en-US" sz="3500" b="1" dirty="0">
              <a:solidFill>
                <a:srgbClr val="FFFF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57250" lvl="1" indent="-795338">
              <a:spcBef>
                <a:spcPct val="20000"/>
              </a:spcBef>
              <a:defRPr/>
            </a:pPr>
            <a:r>
              <a:rPr lang="ta-IN" sz="1600" b="1" i="1" dirty="0" smtClean="0">
                <a:latin typeface="VANAVIL-Avvaiyar" pitchFamily="2" charset="0"/>
              </a:rPr>
              <a:t>ரொக்கத் திட்டப் பட்டியல்  இறுதி ரொக்க இருப்பினை கணக்கிடுதல்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469686"/>
              </p:ext>
            </p:extLst>
          </p:nvPr>
        </p:nvGraphicFramePr>
        <p:xfrm>
          <a:off x="1981200" y="1828800"/>
          <a:ext cx="48768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219200"/>
              </a:tblGrid>
              <a:tr h="333375">
                <a:tc>
                  <a:txBody>
                    <a:bodyPr/>
                    <a:lstStyle/>
                    <a:p>
                      <a:r>
                        <a:rPr lang="ta-IN" b="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தொடக்க ரொக்க இருப்பு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XXXXX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ta-IN" b="1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ரொக்கப் பெறுதல்கள்</a:t>
                      </a:r>
                      <a:endParaRPr lang="ta-IN" b="1" dirty="0" err="1" smtClean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ta-IN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ரொக்க விற்பனை</a:t>
                      </a:r>
                      <a:endParaRPr lang="en-US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XXXXX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ta-IN" sz="16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வாடிக்கையாளரிடம் பெற்றது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XXXXX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ta-IN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நிலைச்சொத்து விற்றது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XXXXX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ta-IN" sz="1600" b="1" dirty="0" smtClean="0">
                          <a:solidFill>
                            <a:srgbClr val="FF0000"/>
                          </a:solidFill>
                          <a:latin typeface="VANAVIL-Avvaiyar" pitchFamily="2" charset="0"/>
                        </a:rPr>
                        <a:t>மொத்த ரொக்க இருப்பு</a:t>
                      </a:r>
                      <a:r>
                        <a:rPr lang="ta-IN" b="1" dirty="0" smtClean="0">
                          <a:solidFill>
                            <a:srgbClr val="FF0000"/>
                          </a:solidFill>
                          <a:latin typeface="VANAVIL-Avvaiyar" pitchFamily="2" charset="0"/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VANAVIL-Avvaiyar" pitchFamily="2" charset="0"/>
                        </a:rPr>
                        <a:t>   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(A)</a:t>
                      </a:r>
                      <a:endParaRPr lang="en-US" b="1" dirty="0">
                        <a:solidFill>
                          <a:srgbClr val="FF0000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buh¡f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¢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brY¤jšfŸ</a:t>
                      </a:r>
                      <a:endParaRPr lang="en-US" b="1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ta-IN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ரொக்க கொள்முதல்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YYYYY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ta-IN" sz="14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சரக்களித்தோருக்குச் செலுத்துதல்</a:t>
                      </a:r>
                      <a:endParaRPr lang="en-US" sz="140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YYYYY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ta-IN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நிலைச் சொத்து வாங்குதல்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YYYYY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ta-IN" sz="1400" b="1" dirty="0" smtClean="0">
                          <a:solidFill>
                            <a:srgbClr val="FF0000"/>
                          </a:solidFill>
                          <a:latin typeface="VANAVIL-Avvaiyar" pitchFamily="2" charset="0"/>
                        </a:rPr>
                        <a:t>மொத்த ரொக்கச் செலுத்துதல்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VANAVIL-Avvaiyar" pitchFamily="2" charset="0"/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(B)</a:t>
                      </a:r>
                      <a:endParaRPr lang="en-US" b="1" dirty="0">
                        <a:solidFill>
                          <a:srgbClr val="FF0000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ta-IN" sz="1400" b="1" dirty="0" smtClean="0">
                          <a:solidFill>
                            <a:srgbClr val="0070C0"/>
                          </a:solidFill>
                          <a:latin typeface="VANAVIL-Avvaiyar" pitchFamily="2" charset="0"/>
                        </a:rPr>
                        <a:t>இறுதி ரொக்க இருப்பு</a:t>
                      </a:r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VANAVIL-Avvaiyar" pitchFamily="2" charset="0"/>
                        </a:rPr>
                        <a:t>           </a:t>
                      </a:r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(A-B)</a:t>
                      </a:r>
                      <a:endParaRPr lang="en-US" b="1" dirty="0">
                        <a:solidFill>
                          <a:srgbClr val="0070C0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ANSWER</a:t>
                      </a:r>
                      <a:endParaRPr lang="en-US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762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1583"/>
            <a:ext cx="8229600" cy="588962"/>
          </a:xfrm>
        </p:spPr>
        <p:txBody>
          <a:bodyPr>
            <a:noAutofit/>
          </a:bodyPr>
          <a:lstStyle/>
          <a:p>
            <a:pPr algn="ctr"/>
            <a:r>
              <a:rPr lang="ta-IN" sz="3500" b="1" dirty="0">
                <a:solidFill>
                  <a:srgbClr val="FFFF00"/>
                </a:solidFill>
                <a:latin typeface="VANAVIL-Avvaiyar" pitchFamily="2" charset="0"/>
              </a:rPr>
              <a:t>5- மதிப்பெண் வினாக்கள் </a:t>
            </a:r>
            <a:endParaRPr lang="en-US" sz="3500" b="1" dirty="0">
              <a:solidFill>
                <a:srgbClr val="FFFF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990600"/>
            <a:ext cx="85344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lvl="1">
              <a:spcAft>
                <a:spcPts val="500"/>
              </a:spcAft>
              <a:defRPr/>
            </a:pPr>
            <a:r>
              <a:rPr lang="ta-IN" sz="2400" b="1" dirty="0" smtClean="0">
                <a:latin typeface="VANAVIL-Avvaiyar" pitchFamily="2" charset="0"/>
              </a:rPr>
              <a:t>5.</a:t>
            </a:r>
            <a:r>
              <a:rPr lang="ta-IN" sz="2000" b="1" dirty="0" smtClean="0">
                <a:latin typeface="VANAVIL-Avvaiyar" pitchFamily="2" charset="0"/>
              </a:rPr>
              <a:t>நிறுமக் </a:t>
            </a:r>
            <a:r>
              <a:rPr lang="ta-IN" sz="2000" b="1" dirty="0">
                <a:latin typeface="VANAVIL-Avvaiyar" pitchFamily="2" charset="0"/>
              </a:rPr>
              <a:t>கணக்குகள் (பங்குகளை வட்டத்தில் (அ) முனைமத்தில் </a:t>
            </a:r>
            <a:r>
              <a:rPr lang="ta-IN" sz="2000" b="1" dirty="0" smtClean="0">
                <a:latin typeface="VANAVIL-Avvaiyar" pitchFamily="2" charset="0"/>
              </a:rPr>
              <a:t>வெளியிடுதல்- </a:t>
            </a:r>
            <a:r>
              <a:rPr lang="ta-IN" sz="2000" b="1" dirty="0">
                <a:latin typeface="VANAVIL-Avvaiyar" pitchFamily="2" charset="0"/>
              </a:rPr>
              <a:t>குறிப்பேட்டுப் </a:t>
            </a:r>
            <a:r>
              <a:rPr lang="ta-IN" sz="2000" b="1" dirty="0" smtClean="0">
                <a:latin typeface="VANAVIL-Avvaiyar" pitchFamily="2" charset="0"/>
              </a:rPr>
              <a:t>பதிவுகள்</a:t>
            </a:r>
            <a:r>
              <a:rPr lang="en-US" sz="2000" b="1" dirty="0" smtClean="0">
                <a:latin typeface="VANAVIL-Avvaiyar" pitchFamily="2" charset="0"/>
              </a:rPr>
              <a:t> </a:t>
            </a:r>
            <a:r>
              <a:rPr lang="ta-IN" sz="2000" b="1" dirty="0" smtClean="0">
                <a:latin typeface="VANAVIL-Avvaiyar" pitchFamily="2" charset="0"/>
              </a:rPr>
              <a:t>தருக</a:t>
            </a:r>
            <a:r>
              <a:rPr lang="ta-IN" sz="2000" b="1" dirty="0">
                <a:latin typeface="VANAVIL-Avvaiyar" pitchFamily="2" charset="0"/>
              </a:rPr>
              <a:t>.</a:t>
            </a:r>
          </a:p>
          <a:p>
            <a:pPr marL="0" lvl="1">
              <a:spcAft>
                <a:spcPts val="500"/>
              </a:spcAft>
              <a:defRPr/>
            </a:pPr>
            <a:r>
              <a:rPr lang="ta-IN" sz="2400" b="1" dirty="0">
                <a:latin typeface="VANAVIL-Avvaiyar" pitchFamily="2" charset="0"/>
              </a:rPr>
              <a:t> </a:t>
            </a:r>
            <a:r>
              <a:rPr lang="ta-IN" sz="2400" b="1" dirty="0">
                <a:solidFill>
                  <a:srgbClr val="FF0000"/>
                </a:solidFill>
                <a:latin typeface="VANAVIL-Avvaiyar" pitchFamily="2" charset="0"/>
              </a:rPr>
              <a:t>முனைமத்தில் வெளியிடுதல்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251115"/>
              </p:ext>
            </p:extLst>
          </p:nvPr>
        </p:nvGraphicFramePr>
        <p:xfrm>
          <a:off x="1905000" y="2438400"/>
          <a:ext cx="6553201" cy="1580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831"/>
                <a:gridCol w="985781"/>
                <a:gridCol w="1030589"/>
              </a:tblGrid>
              <a:tr h="495716">
                <a:tc>
                  <a:txBody>
                    <a:bodyPr/>
                    <a:lstStyle/>
                    <a:p>
                      <a:r>
                        <a:rPr lang="ta-IN" sz="2400" b="0" baseline="0" dirty="0" smtClean="0">
                          <a:solidFill>
                            <a:srgbClr val="FF0000"/>
                          </a:solidFill>
                          <a:latin typeface="VANAVIL-Avvaiyar" pitchFamily="2" charset="0"/>
                        </a:rPr>
                        <a:t>வங்கிக் க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VANAVIL-Avvaiyar" pitchFamily="2" charset="0"/>
                        </a:rPr>
                        <a:t>/</a:t>
                      </a:r>
                      <a:r>
                        <a:rPr lang="ta-IN" sz="2400" b="0" baseline="0" dirty="0" smtClean="0">
                          <a:solidFill>
                            <a:srgbClr val="FF0000"/>
                          </a:solidFill>
                          <a:latin typeface="VANAVIL-Avvaiyar" pitchFamily="2" charset="0"/>
                        </a:rPr>
                        <a:t>கு ப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VANAVIL-Avvaiyar" pitchFamily="2" charset="0"/>
                        </a:rPr>
                        <a:t>.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VANAVIL-Avvaiyar" pitchFamily="2" charset="0"/>
                        </a:rPr>
                        <a:t>*****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7907">
                <a:tc>
                  <a:txBody>
                    <a:bodyPr/>
                    <a:lstStyle/>
                    <a:p>
                      <a:pPr lvl="1"/>
                      <a:r>
                        <a:rPr lang="ta-IN" sz="2400" b="0" dirty="0" smtClean="0">
                          <a:solidFill>
                            <a:srgbClr val="FF0000"/>
                          </a:solidFill>
                          <a:latin typeface="VANAVIL-Avvaiyar" pitchFamily="2" charset="0"/>
                        </a:rPr>
                        <a:t>பங்கு முதல் க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VANAVIL-Avvaiyar" pitchFamily="2" charset="0"/>
                        </a:rPr>
                        <a:t>/</a:t>
                      </a:r>
                      <a:r>
                        <a:rPr lang="ta-IN" sz="2400" b="0" dirty="0" smtClean="0">
                          <a:solidFill>
                            <a:srgbClr val="FF0000"/>
                          </a:solidFill>
                          <a:latin typeface="VANAVIL-Avvaiyar" pitchFamily="2" charset="0"/>
                        </a:rPr>
                        <a:t>கு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VANAVIL-Avvaiyar" pitchFamily="2" charset="0"/>
                        </a:rPr>
                        <a:t>*****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1155">
                <a:tc>
                  <a:txBody>
                    <a:bodyPr/>
                    <a:lstStyle/>
                    <a:p>
                      <a:pPr lvl="1"/>
                      <a:r>
                        <a:rPr lang="ta-IN" sz="2000" b="0" dirty="0" smtClean="0">
                          <a:solidFill>
                            <a:srgbClr val="FF0000"/>
                          </a:solidFill>
                          <a:latin typeface="VANAVIL-Avvaiyar" pitchFamily="2" charset="0"/>
                        </a:rPr>
                        <a:t>பத்திர முனைமக் க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  <a:latin typeface="VANAVIL-Avvaiyar" pitchFamily="2" charset="0"/>
                        </a:rPr>
                        <a:t>/</a:t>
                      </a:r>
                      <a:r>
                        <a:rPr lang="ta-IN" sz="2000" b="0" dirty="0" smtClean="0">
                          <a:solidFill>
                            <a:srgbClr val="FF0000"/>
                          </a:solidFill>
                          <a:latin typeface="VANAVIL-Avvaiyar" pitchFamily="2" charset="0"/>
                        </a:rPr>
                        <a:t>கு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VANAVIL-Avvaiyar" pitchFamily="2" charset="0"/>
                        </a:rPr>
                        <a:t>*****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58199"/>
              </p:ext>
            </p:extLst>
          </p:nvPr>
        </p:nvGraphicFramePr>
        <p:xfrm>
          <a:off x="1981199" y="4572000"/>
          <a:ext cx="6553201" cy="1506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831"/>
                <a:gridCol w="985781"/>
                <a:gridCol w="1030589"/>
              </a:tblGrid>
              <a:tr h="448165">
                <a:tc>
                  <a:txBody>
                    <a:bodyPr/>
                    <a:lstStyle/>
                    <a:p>
                      <a:r>
                        <a:rPr lang="ta-IN" sz="2400" b="0" baseline="0" dirty="0" smtClean="0">
                          <a:solidFill>
                            <a:srgbClr val="002060"/>
                          </a:solidFill>
                          <a:latin typeface="VANAVIL-Avvaiyar" pitchFamily="2" charset="0"/>
                        </a:rPr>
                        <a:t>வங்கிக் க</a:t>
                      </a:r>
                      <a:r>
                        <a:rPr lang="en-US" sz="2400" b="0" baseline="0" dirty="0" smtClean="0">
                          <a:solidFill>
                            <a:srgbClr val="002060"/>
                          </a:solidFill>
                          <a:latin typeface="VANAVIL-Avvaiyar" pitchFamily="2" charset="0"/>
                        </a:rPr>
                        <a:t>/</a:t>
                      </a:r>
                      <a:r>
                        <a:rPr lang="ta-IN" sz="2400" b="0" baseline="0" dirty="0" smtClean="0">
                          <a:solidFill>
                            <a:srgbClr val="002060"/>
                          </a:solidFill>
                          <a:latin typeface="VANAVIL-Avvaiyar" pitchFamily="2" charset="0"/>
                        </a:rPr>
                        <a:t>கு ப</a:t>
                      </a:r>
                      <a:r>
                        <a:rPr lang="en-US" sz="2400" b="0" baseline="0" dirty="0" smtClean="0">
                          <a:solidFill>
                            <a:srgbClr val="002060"/>
                          </a:solidFill>
                          <a:latin typeface="VANAVIL-Avvaiyar" pitchFamily="2" charset="0"/>
                        </a:rPr>
                        <a:t>.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2060"/>
                          </a:solidFill>
                          <a:latin typeface="VANAVIL-Avvaiyar" pitchFamily="2" charset="0"/>
                        </a:rPr>
                        <a:t>*****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0830">
                <a:tc>
                  <a:txBody>
                    <a:bodyPr/>
                    <a:lstStyle/>
                    <a:p>
                      <a:pPr lvl="1"/>
                      <a:r>
                        <a:rPr lang="ta-IN" sz="2400" dirty="0" smtClean="0">
                          <a:solidFill>
                            <a:srgbClr val="002060"/>
                          </a:solidFill>
                          <a:latin typeface="VANAVIL-Avvaiyar" pitchFamily="2" charset="0"/>
                        </a:rPr>
                        <a:t>தள்ளுபடி க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VANAVIL-Avvaiyar" pitchFamily="2" charset="0"/>
                        </a:rPr>
                        <a:t>/</a:t>
                      </a:r>
                      <a:r>
                        <a:rPr lang="ta-IN" sz="2400" dirty="0" smtClean="0">
                          <a:solidFill>
                            <a:srgbClr val="002060"/>
                          </a:solidFill>
                          <a:latin typeface="VANAVIL-Avvaiyar" pitchFamily="2" charset="0"/>
                        </a:rPr>
                        <a:t>கு ப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VANAVIL-Avvaiyar" pitchFamily="2" charset="0"/>
                        </a:rPr>
                        <a:t>.</a:t>
                      </a:r>
                      <a:endParaRPr lang="ta-IN" sz="2400" dirty="0" smtClean="0">
                        <a:solidFill>
                          <a:srgbClr val="002060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2060"/>
                          </a:solidFill>
                          <a:latin typeface="VANAVIL-Avvaiyar" pitchFamily="2" charset="0"/>
                        </a:rPr>
                        <a:t>*****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7991">
                <a:tc>
                  <a:txBody>
                    <a:bodyPr/>
                    <a:lstStyle/>
                    <a:p>
                      <a:pPr lvl="1"/>
                      <a:r>
                        <a:rPr lang="en-US" sz="2400" b="0" dirty="0" smtClean="0">
                          <a:solidFill>
                            <a:srgbClr val="002060"/>
                          </a:solidFill>
                          <a:latin typeface="VANAVIL-Avvaiyar" pitchFamily="2" charset="0"/>
                        </a:rPr>
                        <a:t>       </a:t>
                      </a:r>
                      <a:r>
                        <a:rPr lang="ta-IN" sz="2400" b="0" dirty="0" smtClean="0">
                          <a:solidFill>
                            <a:srgbClr val="002060"/>
                          </a:solidFill>
                          <a:latin typeface="VANAVIL-Avvaiyar" pitchFamily="2" charset="0"/>
                        </a:rPr>
                        <a:t>பங்கு முதல் க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  <a:latin typeface="VANAVIL-Avvaiyar" pitchFamily="2" charset="0"/>
                        </a:rPr>
                        <a:t>/</a:t>
                      </a:r>
                      <a:r>
                        <a:rPr lang="ta-IN" sz="2400" b="0" dirty="0" smtClean="0">
                          <a:solidFill>
                            <a:srgbClr val="002060"/>
                          </a:solidFill>
                          <a:latin typeface="VANAVIL-Avvaiyar" pitchFamily="2" charset="0"/>
                        </a:rPr>
                        <a:t>கு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2060"/>
                          </a:solidFill>
                          <a:latin typeface="VANAVIL-Avvaiyar" pitchFamily="2" charset="0"/>
                        </a:rPr>
                        <a:t>*****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86536" y="40386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2400" b="1" dirty="0" smtClean="0">
                <a:solidFill>
                  <a:srgbClr val="002060"/>
                </a:solidFill>
                <a:latin typeface="VANAVIL-Avvaiyar" pitchFamily="2" charset="0"/>
              </a:rPr>
              <a:t>வட்டத்தில் </a:t>
            </a:r>
            <a:r>
              <a:rPr lang="ta-IN" sz="2400" b="1" dirty="0">
                <a:solidFill>
                  <a:srgbClr val="002060"/>
                </a:solidFill>
                <a:latin typeface="VANAVIL-Avvaiyar" pitchFamily="2" charset="0"/>
              </a:rPr>
              <a:t>வெளியிடுதல்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1066800"/>
            <a:ext cx="7924800" cy="4249056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92500" lnSpcReduction="10000"/>
          </a:bodyPr>
          <a:lstStyle/>
          <a:p>
            <a:pPr marL="514350" indent="-514350" algn="ctr">
              <a:buNone/>
            </a:pPr>
            <a:endParaRPr lang="en-US" sz="4300" b="1" dirty="0" smtClean="0">
              <a:solidFill>
                <a:schemeClr val="tx1">
                  <a:lumMod val="95000"/>
                  <a:lumOff val="5000"/>
                </a:schemeClr>
              </a:solidFill>
              <a:latin typeface="VANAVIL-Avvaiyar" pitchFamily="2" charset="0"/>
            </a:endParaRPr>
          </a:p>
          <a:p>
            <a:pPr marL="514350" indent="-514350" algn="ctr">
              <a:buNone/>
            </a:pPr>
            <a:r>
              <a:rPr lang="ta-IN" sz="4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ANAVIL-Avvaiyar" pitchFamily="2" charset="0"/>
              </a:rPr>
              <a:t>மெல்லக் கற்கும் </a:t>
            </a:r>
            <a:endParaRPr lang="en-US" sz="4300" b="1" dirty="0" smtClean="0">
              <a:solidFill>
                <a:schemeClr val="tx1">
                  <a:lumMod val="95000"/>
                  <a:lumOff val="5000"/>
                </a:schemeClr>
              </a:solidFill>
              <a:latin typeface="VANAVIL-Avvaiyar" pitchFamily="2" charset="0"/>
            </a:endParaRPr>
          </a:p>
          <a:p>
            <a:pPr marL="514350" indent="-514350" algn="ctr">
              <a:buNone/>
            </a:pPr>
            <a:r>
              <a:rPr lang="ta-IN" sz="4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ANAVIL-Avvaiyar" pitchFamily="2" charset="0"/>
              </a:rPr>
              <a:t>திறன் கொண்ட மாணவர்களுக்கு </a:t>
            </a:r>
            <a:r>
              <a:rPr lang="ta-IN" sz="4300" b="1" dirty="0" smtClean="0">
                <a:solidFill>
                  <a:srgbClr val="FF0000"/>
                </a:solidFill>
                <a:latin typeface="VANAVIL-Avvaiyar" pitchFamily="2" charset="0"/>
              </a:rPr>
              <a:t>மட்டும்</a:t>
            </a:r>
            <a:r>
              <a:rPr lang="ta-IN" sz="4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ANAVIL-Avvaiyar" pitchFamily="2" charset="0"/>
              </a:rPr>
              <a:t> முக்கியத்துவம் கொடுக்க வேண்டிய பாடப்பகுதிகள்</a:t>
            </a:r>
          </a:p>
          <a:p>
            <a:pPr marL="514350" indent="-514350" algn="ctr">
              <a:buNone/>
            </a:pP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latin typeface="VANAVIL-Avvaiyar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048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665162"/>
          </a:xfrm>
        </p:spPr>
        <p:txBody>
          <a:bodyPr>
            <a:noAutofit/>
          </a:bodyPr>
          <a:lstStyle/>
          <a:p>
            <a:pPr algn="ctr"/>
            <a:r>
              <a:rPr lang="ta-IN" sz="3600" b="1" dirty="0">
                <a:solidFill>
                  <a:srgbClr val="FFFF00"/>
                </a:solidFill>
                <a:latin typeface="VANAVIL-Avvaiyar" pitchFamily="2" charset="0"/>
              </a:rPr>
              <a:t>12- மதிப்பெண் வினாக்கள்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524000"/>
            <a:ext cx="792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ta-IN" sz="2400" b="1" dirty="0">
                <a:solidFill>
                  <a:srgbClr val="CC00CC"/>
                </a:solidFill>
                <a:latin typeface="VANAVIL-Avvaiyar" pitchFamily="2" charset="0"/>
              </a:rPr>
              <a:t>மொத்த வினாக்கள் --  8 	</a:t>
            </a:r>
            <a:endParaRPr lang="en-US" sz="2400" b="1" dirty="0">
              <a:solidFill>
                <a:srgbClr val="CC00CC"/>
              </a:solidFill>
              <a:latin typeface="VANAVIL-Avvaiyar" pitchFamily="2" charset="0"/>
            </a:endParaRPr>
          </a:p>
          <a:p>
            <a:pPr algn="ctr">
              <a:buNone/>
            </a:pPr>
            <a:r>
              <a:rPr lang="ta-IN" sz="2000" b="1" dirty="0" smtClean="0">
                <a:latin typeface="VANAVIL-Avvaiyar" pitchFamily="2" charset="0"/>
              </a:rPr>
              <a:t>(</a:t>
            </a:r>
            <a:r>
              <a:rPr lang="ta-IN" sz="2000" b="1" dirty="0">
                <a:latin typeface="VANAVIL-Avvaiyar" pitchFamily="2" charset="0"/>
              </a:rPr>
              <a:t>கருத்தியல் (தியரி)  வினாக்கள் - </a:t>
            </a:r>
            <a:r>
              <a:rPr lang="ta-IN" sz="2000" b="1" dirty="0" smtClean="0">
                <a:latin typeface="VANAVIL-Avvaiyar" pitchFamily="2" charset="0"/>
              </a:rPr>
              <a:t>3,கணக்குகள் </a:t>
            </a:r>
            <a:r>
              <a:rPr lang="ta-IN" sz="2000" b="1" dirty="0">
                <a:latin typeface="VANAVIL-Avvaiyar" pitchFamily="2" charset="0"/>
              </a:rPr>
              <a:t>– 5)</a:t>
            </a:r>
          </a:p>
          <a:p>
            <a:pPr algn="ctr">
              <a:buNone/>
            </a:pPr>
            <a:r>
              <a:rPr lang="ta-IN" sz="2000" b="1" dirty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பதிலளிக்க வேண்டியவை 5 வினாக்கள் மட்டும்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2624078"/>
            <a:ext cx="8001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a-I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ANAVIL-Avvaiyar" pitchFamily="2" charset="0"/>
              </a:rPr>
              <a:t>வினா எண் 45-க்கு </a:t>
            </a:r>
            <a:r>
              <a:rPr lang="ta-IN" sz="2000" b="1" dirty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கட்டாயம்</a:t>
            </a:r>
            <a:r>
              <a:rPr lang="ta-I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ANAVIL-Avvaiyar" pitchFamily="2" charset="0"/>
              </a:rPr>
              <a:t> விடையளிக்கப்பட வேண்டுமென்பதால்  பாடப்பகுதிகளில்  உள்ள வினாக்களை தவிர கூடுதல் வினாக்களை தயாரித்து  </a:t>
            </a:r>
            <a:r>
              <a:rPr lang="ta-IN" sz="2000" b="1" dirty="0">
                <a:solidFill>
                  <a:srgbClr val="CC00CC"/>
                </a:solidFill>
                <a:latin typeface="VANAVIL-Avvaiyar" pitchFamily="2" charset="0"/>
              </a:rPr>
              <a:t>தினமும் ஒரு கணக்கு வீதம்  வீட்டுப் பயிற்சியாக </a:t>
            </a:r>
            <a:r>
              <a:rPr lang="ta-IN" sz="2000" b="1" dirty="0" smtClean="0">
                <a:solidFill>
                  <a:srgbClr val="CC00CC"/>
                </a:solidFill>
                <a:latin typeface="Arial" panose="020B0604020202020204" pitchFamily="34" charset="0"/>
              </a:rPr>
              <a:t>(</a:t>
            </a:r>
            <a:r>
              <a:rPr lang="en-US" sz="2000" b="1" dirty="0" smtClean="0">
                <a:solidFill>
                  <a:srgbClr val="CC00CC"/>
                </a:solidFill>
                <a:latin typeface="Arial" panose="020B0604020202020204" pitchFamily="34" charset="0"/>
              </a:rPr>
              <a:t>Home Work</a:t>
            </a:r>
            <a:r>
              <a:rPr lang="ta-IN" sz="2000" b="1" dirty="0" smtClean="0">
                <a:solidFill>
                  <a:srgbClr val="CC00CC"/>
                </a:solidFill>
                <a:latin typeface="Arial" panose="020B0604020202020204" pitchFamily="34" charset="0"/>
              </a:rPr>
              <a:t>)</a:t>
            </a:r>
            <a:r>
              <a:rPr lang="ta-I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ANAVIL-Avvaiyar" pitchFamily="2" charset="0"/>
              </a:rPr>
              <a:t> </a:t>
            </a:r>
            <a:r>
              <a:rPr lang="ta-I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ANAVIL-Avvaiyar" pitchFamily="2" charset="0"/>
              </a:rPr>
              <a:t>செய்து வரச் சொல்லி அடுத்த நாள் சரிபார்த்து மாணாக்கரை தயார் செய்தல்.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048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665162"/>
          </a:xfrm>
        </p:spPr>
        <p:txBody>
          <a:bodyPr>
            <a:noAutofit/>
          </a:bodyPr>
          <a:lstStyle/>
          <a:p>
            <a:pPr algn="ctr"/>
            <a:r>
              <a:rPr lang="ta-IN" sz="3600" b="1" dirty="0">
                <a:solidFill>
                  <a:srgbClr val="FFFF00"/>
                </a:solidFill>
                <a:latin typeface="VANAVIL-Avvaiyar" pitchFamily="2" charset="0"/>
              </a:rPr>
              <a:t>12- மதிப்பெண் வினாக்கள்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4182" y="1676400"/>
            <a:ext cx="7924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a-IN" sz="2400" b="1" u="sng" dirty="0">
                <a:solidFill>
                  <a:srgbClr val="002060"/>
                </a:solidFill>
                <a:latin typeface="VANAVIL-Avvaiyar" pitchFamily="2" charset="0"/>
              </a:rPr>
              <a:t>வினா எண் 45 </a:t>
            </a:r>
          </a:p>
          <a:p>
            <a:pPr>
              <a:buNone/>
            </a:pPr>
            <a:endParaRPr lang="ta-IN" sz="2400" b="1" u="sng" dirty="0">
              <a:solidFill>
                <a:srgbClr val="002060"/>
              </a:solidFill>
              <a:latin typeface="VANAVIL-Avvaiyar" pitchFamily="2" charset="0"/>
            </a:endParaRPr>
          </a:p>
          <a:p>
            <a:pPr>
              <a:buNone/>
            </a:pPr>
            <a:r>
              <a:rPr lang="ta-IN" sz="2400" b="1" u="sng" dirty="0">
                <a:solidFill>
                  <a:srgbClr val="002060"/>
                </a:solidFill>
                <a:latin typeface="VANAVIL-Avvaiyar" pitchFamily="2" charset="0"/>
              </a:rPr>
              <a:t>(அ) இறுதிக் கணக்குகள்   (கடனாளிகள் மீது வாராக்கடன், வாரா ஐயக் கடன் ஒதுக்கு, தள்ளுபடி ஒதுக்கு. சரிகட்டுப் பதிவு மற்றும் இறுதிக் கணக்கில் தோன்றும் விதம்)</a:t>
            </a:r>
          </a:p>
          <a:p>
            <a:pPr>
              <a:buNone/>
            </a:pPr>
            <a:endParaRPr lang="en-US" sz="2400" b="1" u="sng" dirty="0" smtClean="0">
              <a:latin typeface="VANAVIL-Avvaiyar" pitchFamily="2" charset="0"/>
            </a:endParaRPr>
          </a:p>
          <a:p>
            <a:pPr algn="ctr">
              <a:buNone/>
            </a:pPr>
            <a:r>
              <a:rPr lang="en-US" sz="2400" b="1" dirty="0">
                <a:latin typeface="VANAVIL-Avvaiyar" pitchFamily="2" charset="0"/>
              </a:rPr>
              <a:t>	</a:t>
            </a:r>
            <a:r>
              <a:rPr lang="ta-IN" sz="2400" b="1" dirty="0" smtClean="0">
                <a:latin typeface="VANAVIL-Avvaiyar" pitchFamily="2" charset="0"/>
              </a:rPr>
              <a:t>அல்லது</a:t>
            </a:r>
            <a:r>
              <a:rPr lang="ta-IN" sz="2400" b="1" u="sng" dirty="0" smtClean="0">
                <a:latin typeface="VANAVIL-Avvaiyar" pitchFamily="2" charset="0"/>
              </a:rPr>
              <a:t> </a:t>
            </a:r>
            <a:endParaRPr lang="ta-IN" sz="2400" b="1" u="sng" dirty="0">
              <a:latin typeface="VANAVIL-Avvaiyar" pitchFamily="2" charset="0"/>
            </a:endParaRPr>
          </a:p>
          <a:p>
            <a:pPr>
              <a:buNone/>
            </a:pPr>
            <a:endParaRPr lang="en-US" sz="2400" b="1" u="sng" dirty="0" smtClean="0">
              <a:solidFill>
                <a:srgbClr val="CC00CC"/>
              </a:solidFill>
              <a:latin typeface="VANAVIL-Avvaiyar" pitchFamily="2" charset="0"/>
            </a:endParaRPr>
          </a:p>
          <a:p>
            <a:pPr>
              <a:buNone/>
            </a:pPr>
            <a:r>
              <a:rPr lang="ta-IN" sz="2400" b="1" u="sng" dirty="0" smtClean="0">
                <a:solidFill>
                  <a:srgbClr val="CC00CC"/>
                </a:solidFill>
                <a:latin typeface="VANAVIL-Avvaiyar" pitchFamily="2" charset="0"/>
              </a:rPr>
              <a:t>(</a:t>
            </a:r>
            <a:r>
              <a:rPr lang="ta-IN" sz="2400" b="1" u="sng" dirty="0">
                <a:solidFill>
                  <a:srgbClr val="CC00CC"/>
                </a:solidFill>
                <a:latin typeface="VANAVIL-Avvaiyar" pitchFamily="2" charset="0"/>
              </a:rPr>
              <a:t>ஆ) ஒற்றைப் பதிவு முறை </a:t>
            </a:r>
            <a:endParaRPr lang="en-US" sz="2400" b="1" u="sng" dirty="0" smtClean="0">
              <a:solidFill>
                <a:srgbClr val="CC00CC"/>
              </a:solidFill>
              <a:latin typeface="VANAVIL-Avvaiyar" pitchFamily="2" charset="0"/>
            </a:endParaRPr>
          </a:p>
          <a:p>
            <a:pPr>
              <a:buNone/>
            </a:pPr>
            <a:r>
              <a:rPr lang="ta-IN" sz="2400" b="1" u="sng" dirty="0" smtClean="0">
                <a:solidFill>
                  <a:srgbClr val="CC00CC"/>
                </a:solidFill>
                <a:latin typeface="VANAVIL-Avvaiyar" pitchFamily="2" charset="0"/>
              </a:rPr>
              <a:t>( </a:t>
            </a:r>
            <a:r>
              <a:rPr lang="ta-IN" sz="2400" b="1" u="sng" dirty="0">
                <a:solidFill>
                  <a:srgbClr val="CC00CC"/>
                </a:solidFill>
                <a:latin typeface="VANAVIL-Avvaiyar" pitchFamily="2" charset="0"/>
              </a:rPr>
              <a:t>நிலையறிக்கை முறையில் இலாபம் அல்லது நட்டம் கணக்கிடுதல்)</a:t>
            </a:r>
          </a:p>
          <a:p>
            <a:pPr>
              <a:buNone/>
            </a:pPr>
            <a:endParaRPr lang="en-US" sz="2400" dirty="0" smtClean="0">
              <a:solidFill>
                <a:srgbClr val="002060"/>
              </a:solidFill>
              <a:latin typeface="VANAVIL-Avvaiyar" pitchFamily="2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09601"/>
            <a:ext cx="8001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a-IN" sz="2400" b="1" u="sng" dirty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கடனாளிகள் மீது வாராக்கடன், வாரா ஐயக் கடன் ஒதுக்கு, தள்ளுபடி ஒதுக்கு – இக்கணக்கை மேலோட்டமாக பார்க்கும் பொழுது சற்று கடினமாக தோன்றினாலும் எளிமைப்படுத்தி விளக்கி நடத்தும் பொழுது இக்கணக்கு அனைத்து மாணாக்கர்களுக்கு எளிமையாக அமையும்.</a:t>
            </a:r>
          </a:p>
          <a:p>
            <a:pPr>
              <a:buNone/>
            </a:pPr>
            <a:endParaRPr lang="ta-IN" sz="2400" b="1" u="sng" dirty="0">
              <a:solidFill>
                <a:srgbClr val="002060"/>
              </a:solidFill>
              <a:latin typeface="VANAVIL-Avvaiyar" pitchFamily="2" charset="0"/>
            </a:endParaRPr>
          </a:p>
          <a:p>
            <a:pPr>
              <a:buNone/>
            </a:pPr>
            <a:r>
              <a:rPr lang="ta-IN" sz="2400" b="1" u="sng" dirty="0">
                <a:solidFill>
                  <a:srgbClr val="002060"/>
                </a:solidFill>
                <a:latin typeface="VANAVIL-Avvaiyar" pitchFamily="2" charset="0"/>
              </a:rPr>
              <a:t>வாய்ப்புகள் உள்ளபோது இவ்வினாவை ஒரு கணக்கு வீதம் வீட்டுப்பாடமாக செய்து வரச் செய்து மதிப்பீடு செய்வதன் மூலம் இக்கணக்கில் தவறு ஏற்படுவதை உறுதியாக தவிர்க்க முடியும்.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VANAVIL-Avvaiyar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048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665162"/>
          </a:xfrm>
        </p:spPr>
        <p:txBody>
          <a:bodyPr>
            <a:noAutofit/>
          </a:bodyPr>
          <a:lstStyle/>
          <a:p>
            <a:pPr algn="ctr"/>
            <a:r>
              <a:rPr lang="ta-IN" sz="3600" b="1" dirty="0">
                <a:solidFill>
                  <a:srgbClr val="FFFF00"/>
                </a:solidFill>
                <a:latin typeface="VANAVIL-Avvaiyar" pitchFamily="2" charset="0"/>
              </a:rPr>
              <a:t>12- மதிப்பெண் வினாக்கள்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378803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a-IN" sz="2000" dirty="0">
                <a:solidFill>
                  <a:srgbClr val="FF0000"/>
                </a:solidFill>
                <a:latin typeface="VANAVIL-Avvaiyar" pitchFamily="2" charset="0"/>
              </a:rPr>
              <a:t>கடனாளிகள் மீது வாராக்கடன், வாரா ஐயக் கடன் ஒதுக்கு, தள்ளுபடி ஒதுக்கு. கணக்கிற்கு மாதரிப் படிவம்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258065"/>
              </p:ext>
            </p:extLst>
          </p:nvPr>
        </p:nvGraphicFramePr>
        <p:xfrm>
          <a:off x="1143000" y="2743201"/>
          <a:ext cx="7010400" cy="3352799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4819639"/>
                <a:gridCol w="1272894"/>
                <a:gridCol w="917867"/>
              </a:tblGrid>
              <a:tr h="451537">
                <a:tc>
                  <a:txBody>
                    <a:bodyPr/>
                    <a:lstStyle/>
                    <a:p>
                      <a:r>
                        <a:rPr lang="ta-IN" sz="2400" b="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வாராக் கடன் (இ)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1537">
                <a:tc>
                  <a:txBody>
                    <a:bodyPr/>
                    <a:lstStyle/>
                    <a:p>
                      <a:r>
                        <a:rPr lang="ta-IN" sz="24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+ வாராக் கடன் (ச)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1696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1537">
                <a:tc>
                  <a:txBody>
                    <a:bodyPr/>
                    <a:lstStyle/>
                    <a:p>
                      <a:r>
                        <a:rPr lang="ta-IN" sz="20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+ வாரா ஐயக் கடன் ஒதுக்கு (ச)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1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0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- வாரா ஐயக் கடன ஒதுக்கு (இ)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ANS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1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18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கடனாளி மீது தள்ளுபடி ஒதுக்கு (ச)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YYY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51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16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- கடனாளி மீது தள்ளுபடி ஒதுக்கு (இ)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YYY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ANS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85800" y="2135180"/>
            <a:ext cx="792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ta-IN" sz="2800" b="1" i="1" dirty="0">
                <a:solidFill>
                  <a:srgbClr val="2DA33B"/>
                </a:solidFill>
                <a:latin typeface="VANAVIL-Avvaiyar" pitchFamily="2" charset="0"/>
              </a:rPr>
              <a:t>இலாப நட்டக்  கணக்கு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048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665162"/>
          </a:xfrm>
        </p:spPr>
        <p:txBody>
          <a:bodyPr>
            <a:noAutofit/>
          </a:bodyPr>
          <a:lstStyle/>
          <a:p>
            <a:pPr algn="ctr"/>
            <a:r>
              <a:rPr lang="ta-IN" sz="3600" b="1" dirty="0">
                <a:solidFill>
                  <a:srgbClr val="FFFF00"/>
                </a:solidFill>
                <a:latin typeface="VANAVIL-Avvaiyar" pitchFamily="2" charset="0"/>
              </a:rPr>
              <a:t>12- மதிப்பெண் வினாக்கள்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371600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a-IN" sz="2000" dirty="0">
                <a:solidFill>
                  <a:srgbClr val="CC00CC"/>
                </a:solidFill>
                <a:latin typeface="VANAVIL-Avvaiyar" pitchFamily="2" charset="0"/>
              </a:rPr>
              <a:t>கடனாளிகள் மீது வாராக்கடன், வாரா ஐயக் கடன் ஒதுக்கு, தள்ளுபடி ஒதுக்கு. கணக்கிற்கு மாதரிப் படிவம்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418773"/>
              </p:ext>
            </p:extLst>
          </p:nvPr>
        </p:nvGraphicFramePr>
        <p:xfrm>
          <a:off x="1143000" y="2667000"/>
          <a:ext cx="6934200" cy="3505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1619"/>
                <a:gridCol w="978268"/>
                <a:gridCol w="924313"/>
              </a:tblGrid>
              <a:tr h="469588">
                <a:tc>
                  <a:txBody>
                    <a:bodyPr/>
                    <a:lstStyle/>
                    <a:p>
                      <a:pPr algn="ctr"/>
                      <a:r>
                        <a:rPr lang="ta-IN" sz="2400" b="1" dirty="0" smtClean="0">
                          <a:solidFill>
                            <a:srgbClr val="FF0000"/>
                          </a:solidFill>
                          <a:latin typeface="VANAVIL-Avvaiyar" pitchFamily="2" charset="0"/>
                        </a:rPr>
                        <a:t>சொத்துக்கள்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a-IN" sz="2400" b="0" baseline="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ரூ.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a-IN" sz="2400" b="0" baseline="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ரூ.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0365">
                <a:tc>
                  <a:txBody>
                    <a:bodyPr/>
                    <a:lstStyle/>
                    <a:p>
                      <a:r>
                        <a:rPr lang="ta-IN" sz="24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கடனாளிகள் (இ)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3786">
                <a:tc>
                  <a:txBody>
                    <a:bodyPr/>
                    <a:lstStyle/>
                    <a:p>
                      <a:r>
                        <a:rPr lang="ta-IN" sz="24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- வாராக் கடன் (ச)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0365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03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0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- வாரா ஐயக் கடன் ஒதுக்கு (ச)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03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03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18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- கடனாளி மீது தள்ளுபடி ஒதுக்கு (ச)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YYY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ANS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09600" y="2133600"/>
            <a:ext cx="792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ta-IN" sz="2800" b="1" dirty="0">
                <a:solidFill>
                  <a:srgbClr val="002060"/>
                </a:solidFill>
                <a:latin typeface="VANAVIL-Avvaiyar" pitchFamily="2" charset="0"/>
              </a:rPr>
              <a:t>இருப்பு நிலைக் குறிப்பு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048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665162"/>
          </a:xfrm>
        </p:spPr>
        <p:txBody>
          <a:bodyPr>
            <a:noAutofit/>
          </a:bodyPr>
          <a:lstStyle/>
          <a:p>
            <a:pPr algn="ctr"/>
            <a:r>
              <a:rPr lang="ta-IN" sz="3600" b="1" dirty="0">
                <a:solidFill>
                  <a:srgbClr val="FFFF00"/>
                </a:solidFill>
                <a:latin typeface="VANAVIL-Avvaiyar" pitchFamily="2" charset="0"/>
              </a:rPr>
              <a:t>12- மதிப்பெண் வினாக்கள்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1360716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ta-IN" sz="3200" b="1" dirty="0">
                <a:solidFill>
                  <a:srgbClr val="002060"/>
                </a:solidFill>
                <a:latin typeface="VANAVIL-Avvaiyar" pitchFamily="2" charset="0"/>
              </a:rPr>
              <a:t>எடுத்துக்காட்டுக் கணக்குகள்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1905000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ta-IN" sz="2000" b="1" dirty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இருப்பாய்வின்படி கடனாளிகள் ரூ.54000/- சரிக்கட்டுதல் 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  <a:latin typeface="VANAVIL-Avvaiyar" pitchFamily="2" charset="0"/>
            </a:endParaRP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    </a:t>
            </a:r>
            <a:r>
              <a:rPr lang="ta-IN" sz="2000" b="1" dirty="0" smtClean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வாராக்கடன் </a:t>
            </a:r>
            <a:r>
              <a:rPr lang="ta-IN" sz="2000" b="1" dirty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ரூ.5000 </a:t>
            </a:r>
            <a:r>
              <a:rPr lang="ta-IN" sz="2000" b="1" dirty="0" smtClean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போக்கெழுதுக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  <a:latin typeface="VANAVIL-Avvaiyar" pitchFamily="2" charset="0"/>
            </a:endParaRP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   </a:t>
            </a:r>
            <a:r>
              <a:rPr lang="ta-IN" sz="2000" b="1" dirty="0" smtClean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கடனாளிகள் </a:t>
            </a:r>
            <a:r>
              <a:rPr lang="ta-IN" sz="2000" b="1" dirty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மீது 5% வாரா ஐயக்கடன் ஒதுக்கு</a:t>
            </a: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    </a:t>
            </a:r>
            <a:r>
              <a:rPr lang="ta-IN" sz="2000" b="1" dirty="0" smtClean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கடனாளிகள் </a:t>
            </a:r>
            <a:r>
              <a:rPr lang="ta-IN" sz="2000" b="1" dirty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மீது 2% தள்ளுபடி ஒதுக்கு</a:t>
            </a: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    </a:t>
            </a:r>
            <a:r>
              <a:rPr lang="ta-IN" sz="2000" b="1" dirty="0" smtClean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சரிக்கட்டுப் </a:t>
            </a:r>
            <a:r>
              <a:rPr lang="ta-IN" sz="2000" b="1" dirty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பதிவு தந்து இறுதிக் கணக்கு 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    </a:t>
            </a: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    </a:t>
            </a:r>
            <a:r>
              <a:rPr lang="ta-IN" sz="2000" b="1" dirty="0" smtClean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தயாரிக்க</a:t>
            </a:r>
            <a:r>
              <a:rPr lang="ta-IN" sz="2000" b="1" dirty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,</a:t>
            </a:r>
          </a:p>
          <a:p>
            <a:pPr marL="342900" indent="-342900">
              <a:buAutoNum type="arabicParenR"/>
            </a:pPr>
            <a:endParaRPr lang="ta-IN" sz="2000" b="1" dirty="0">
              <a:latin typeface="VANAVIL-Avvaiyar" pitchFamily="2" charset="0"/>
            </a:endParaRPr>
          </a:p>
          <a:p>
            <a:r>
              <a:rPr lang="ta-IN" sz="2000" b="1" dirty="0">
                <a:latin typeface="VANAVIL-Avvaiyar" pitchFamily="2" charset="0"/>
              </a:rPr>
              <a:t>2) </a:t>
            </a:r>
            <a:r>
              <a:rPr lang="ta-IN" sz="2000" b="1" dirty="0">
                <a:solidFill>
                  <a:srgbClr val="1205BB"/>
                </a:solidFill>
                <a:latin typeface="VANAVIL-Avvaiyar" pitchFamily="2" charset="0"/>
              </a:rPr>
              <a:t>இருப்பாய்வின்படி கடனாளிகள் ரூ.72000/-, </a:t>
            </a:r>
            <a:endParaRPr lang="en-US" sz="2000" b="1" dirty="0" smtClean="0">
              <a:solidFill>
                <a:srgbClr val="1205BB"/>
              </a:solidFill>
              <a:latin typeface="VANAVIL-Avvaiyar" pitchFamily="2" charset="0"/>
            </a:endParaRPr>
          </a:p>
          <a:p>
            <a:r>
              <a:rPr lang="en-US" sz="2000" b="1" dirty="0" smtClean="0">
                <a:solidFill>
                  <a:srgbClr val="1205BB"/>
                </a:solidFill>
                <a:latin typeface="VANAVIL-Avvaiyar" pitchFamily="2" charset="0"/>
              </a:rPr>
              <a:t>      </a:t>
            </a:r>
            <a:r>
              <a:rPr lang="ta-IN" sz="2000" b="1" dirty="0" smtClean="0">
                <a:solidFill>
                  <a:srgbClr val="1205BB"/>
                </a:solidFill>
                <a:latin typeface="VANAVIL-Avvaiyar" pitchFamily="2" charset="0"/>
              </a:rPr>
              <a:t>வாராக்கடன் </a:t>
            </a:r>
            <a:r>
              <a:rPr lang="en-US" sz="2000" b="1" dirty="0" smtClean="0">
                <a:solidFill>
                  <a:srgbClr val="1205BB"/>
                </a:solidFill>
                <a:latin typeface="VANAVIL-Avvaiyar" pitchFamily="2" charset="0"/>
              </a:rPr>
              <a:t>        </a:t>
            </a:r>
            <a:r>
              <a:rPr lang="ta-IN" sz="2000" b="1" dirty="0" smtClean="0">
                <a:solidFill>
                  <a:srgbClr val="1205BB"/>
                </a:solidFill>
                <a:latin typeface="VANAVIL-Avvaiyar" pitchFamily="2" charset="0"/>
              </a:rPr>
              <a:t>ரூ.3000</a:t>
            </a:r>
            <a:r>
              <a:rPr lang="ta-IN" sz="2000" b="1" dirty="0">
                <a:solidFill>
                  <a:srgbClr val="1205BB"/>
                </a:solidFill>
                <a:latin typeface="VANAVIL-Avvaiyar" pitchFamily="2" charset="0"/>
              </a:rPr>
              <a:t>/-   சரிக்கட்டுதல் </a:t>
            </a:r>
          </a:p>
          <a:p>
            <a:r>
              <a:rPr lang="en-US" sz="2000" b="1" dirty="0" smtClean="0">
                <a:solidFill>
                  <a:srgbClr val="1205BB"/>
                </a:solidFill>
                <a:latin typeface="VANAVIL-Avvaiyar" pitchFamily="2" charset="0"/>
              </a:rPr>
              <a:t>      </a:t>
            </a:r>
            <a:r>
              <a:rPr lang="ta-IN" sz="2000" b="1" dirty="0" smtClean="0">
                <a:solidFill>
                  <a:srgbClr val="1205BB"/>
                </a:solidFill>
                <a:latin typeface="VANAVIL-Avvaiyar" pitchFamily="2" charset="0"/>
              </a:rPr>
              <a:t>கடனாளிகள் </a:t>
            </a:r>
            <a:r>
              <a:rPr lang="ta-IN" sz="2000" b="1" dirty="0">
                <a:solidFill>
                  <a:srgbClr val="1205BB"/>
                </a:solidFill>
                <a:latin typeface="VANAVIL-Avvaiyar" pitchFamily="2" charset="0"/>
              </a:rPr>
              <a:t>மீது ரூ.2000/- வாராக்கடன் </a:t>
            </a:r>
            <a:r>
              <a:rPr lang="en-US" sz="2000" b="1" dirty="0" smtClean="0">
                <a:solidFill>
                  <a:srgbClr val="1205BB"/>
                </a:solidFill>
                <a:latin typeface="VANAVIL-Avvaiyar" pitchFamily="2" charset="0"/>
              </a:rPr>
              <a:t>    </a:t>
            </a:r>
          </a:p>
          <a:p>
            <a:r>
              <a:rPr lang="en-US" sz="2000" b="1" dirty="0">
                <a:solidFill>
                  <a:srgbClr val="1205BB"/>
                </a:solidFill>
                <a:latin typeface="VANAVIL-Avvaiyar" pitchFamily="2" charset="0"/>
              </a:rPr>
              <a:t> </a:t>
            </a:r>
            <a:r>
              <a:rPr lang="en-US" sz="2000" b="1" dirty="0" smtClean="0">
                <a:solidFill>
                  <a:srgbClr val="1205BB"/>
                </a:solidFill>
                <a:latin typeface="VANAVIL-Avvaiyar" pitchFamily="2" charset="0"/>
              </a:rPr>
              <a:t>     </a:t>
            </a:r>
            <a:r>
              <a:rPr lang="ta-IN" sz="2000" b="1" dirty="0" smtClean="0">
                <a:solidFill>
                  <a:srgbClr val="1205BB"/>
                </a:solidFill>
                <a:latin typeface="VANAVIL-Avvaiyar" pitchFamily="2" charset="0"/>
              </a:rPr>
              <a:t>போக்கெழுதுக</a:t>
            </a:r>
            <a:r>
              <a:rPr lang="ta-IN" sz="2000" b="1" dirty="0">
                <a:solidFill>
                  <a:srgbClr val="1205BB"/>
                </a:solidFill>
                <a:latin typeface="VANAVIL-Avvaiyar" pitchFamily="2" charset="0"/>
              </a:rPr>
              <a:t>.  5% கடனாளிகள் மீது  வாரா </a:t>
            </a:r>
            <a:r>
              <a:rPr lang="en-US" sz="2000" b="1" dirty="0" smtClean="0">
                <a:solidFill>
                  <a:srgbClr val="1205BB"/>
                </a:solidFill>
                <a:latin typeface="VANAVIL-Avvaiyar" pitchFamily="2" charset="0"/>
              </a:rPr>
              <a:t>    </a:t>
            </a:r>
          </a:p>
          <a:p>
            <a:r>
              <a:rPr lang="en-US" sz="2000" b="1" dirty="0">
                <a:solidFill>
                  <a:srgbClr val="1205BB"/>
                </a:solidFill>
                <a:latin typeface="VANAVIL-Avvaiyar" pitchFamily="2" charset="0"/>
              </a:rPr>
              <a:t> </a:t>
            </a:r>
            <a:r>
              <a:rPr lang="en-US" sz="2000" b="1" dirty="0" smtClean="0">
                <a:solidFill>
                  <a:srgbClr val="1205BB"/>
                </a:solidFill>
                <a:latin typeface="VANAVIL-Avvaiyar" pitchFamily="2" charset="0"/>
              </a:rPr>
              <a:t>     </a:t>
            </a:r>
            <a:r>
              <a:rPr lang="ta-IN" sz="2000" b="1" dirty="0" smtClean="0">
                <a:solidFill>
                  <a:srgbClr val="1205BB"/>
                </a:solidFill>
                <a:latin typeface="VANAVIL-Avvaiyar" pitchFamily="2" charset="0"/>
              </a:rPr>
              <a:t>ஐயக்கடன் </a:t>
            </a:r>
            <a:r>
              <a:rPr lang="ta-IN" sz="2000" b="1" dirty="0">
                <a:solidFill>
                  <a:srgbClr val="1205BB"/>
                </a:solidFill>
                <a:latin typeface="VANAVIL-Avvaiyar" pitchFamily="2" charset="0"/>
              </a:rPr>
              <a:t>ஒதுக்கும்  2% கடனாளிகள் மீது </a:t>
            </a:r>
            <a:r>
              <a:rPr lang="en-US" sz="2000" b="1" dirty="0" smtClean="0">
                <a:solidFill>
                  <a:srgbClr val="1205BB"/>
                </a:solidFill>
                <a:latin typeface="VANAVIL-Avvaiyar" pitchFamily="2" charset="0"/>
              </a:rPr>
              <a:t>    </a:t>
            </a:r>
          </a:p>
          <a:p>
            <a:r>
              <a:rPr lang="en-US" sz="2000" b="1" dirty="0">
                <a:solidFill>
                  <a:srgbClr val="1205BB"/>
                </a:solidFill>
                <a:latin typeface="VANAVIL-Avvaiyar" pitchFamily="2" charset="0"/>
              </a:rPr>
              <a:t> </a:t>
            </a:r>
            <a:r>
              <a:rPr lang="en-US" sz="2000" b="1" dirty="0" smtClean="0">
                <a:solidFill>
                  <a:srgbClr val="1205BB"/>
                </a:solidFill>
                <a:latin typeface="VANAVIL-Avvaiyar" pitchFamily="2" charset="0"/>
              </a:rPr>
              <a:t>     </a:t>
            </a:r>
            <a:r>
              <a:rPr lang="ta-IN" sz="2000" b="1" dirty="0" smtClean="0">
                <a:solidFill>
                  <a:srgbClr val="1205BB"/>
                </a:solidFill>
                <a:latin typeface="VANAVIL-Avvaiyar" pitchFamily="2" charset="0"/>
              </a:rPr>
              <a:t>தள்ளுபடி </a:t>
            </a:r>
            <a:r>
              <a:rPr lang="ta-IN" sz="2000" b="1" dirty="0">
                <a:solidFill>
                  <a:srgbClr val="1205BB"/>
                </a:solidFill>
                <a:latin typeface="VANAVIL-Avvaiyar" pitchFamily="2" charset="0"/>
              </a:rPr>
              <a:t>ஒதுக்கும் உருவாக்குக.  சரிக்கட்டுப் </a:t>
            </a:r>
            <a:endParaRPr lang="en-US" sz="2000" b="1" dirty="0" smtClean="0">
              <a:solidFill>
                <a:srgbClr val="1205BB"/>
              </a:solidFill>
              <a:latin typeface="VANAVIL-Avvaiyar" pitchFamily="2" charset="0"/>
            </a:endParaRPr>
          </a:p>
          <a:p>
            <a:r>
              <a:rPr lang="en-US" sz="2000" b="1" dirty="0">
                <a:solidFill>
                  <a:srgbClr val="1205BB"/>
                </a:solidFill>
                <a:latin typeface="VANAVIL-Avvaiyar" pitchFamily="2" charset="0"/>
              </a:rPr>
              <a:t> </a:t>
            </a:r>
            <a:r>
              <a:rPr lang="en-US" sz="2000" b="1" dirty="0" smtClean="0">
                <a:solidFill>
                  <a:srgbClr val="1205BB"/>
                </a:solidFill>
                <a:latin typeface="VANAVIL-Avvaiyar" pitchFamily="2" charset="0"/>
              </a:rPr>
              <a:t>     </a:t>
            </a:r>
            <a:r>
              <a:rPr lang="ta-IN" sz="2000" b="1" dirty="0" smtClean="0">
                <a:solidFill>
                  <a:srgbClr val="1205BB"/>
                </a:solidFill>
                <a:latin typeface="VANAVIL-Avvaiyar" pitchFamily="2" charset="0"/>
              </a:rPr>
              <a:t>பதிவு </a:t>
            </a:r>
            <a:r>
              <a:rPr lang="ta-IN" sz="2000" b="1" dirty="0">
                <a:solidFill>
                  <a:srgbClr val="1205BB"/>
                </a:solidFill>
                <a:latin typeface="VANAVIL-Avvaiyar" pitchFamily="2" charset="0"/>
              </a:rPr>
              <a:t>தந்து இறுதிக் கணக்கு  </a:t>
            </a:r>
            <a:r>
              <a:rPr lang="ta-IN" sz="2000" b="1" dirty="0" smtClean="0">
                <a:solidFill>
                  <a:srgbClr val="1205BB"/>
                </a:solidFill>
                <a:latin typeface="VANAVIL-Avvaiyar" pitchFamily="2" charset="0"/>
              </a:rPr>
              <a:t>தயாரிக்க</a:t>
            </a:r>
            <a:endParaRPr lang="en-US" sz="2000" dirty="0" smtClean="0">
              <a:solidFill>
                <a:srgbClr val="1205BB"/>
              </a:solidFill>
              <a:latin typeface="VANAVIL-Avvaiyar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839200" cy="5486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100" b="1" u="sng" dirty="0" smtClean="0">
              <a:latin typeface="VANAVIL-Avvaiyar" pitchFamily="2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ta-IN" sz="3000" b="1" dirty="0">
                <a:solidFill>
                  <a:srgbClr val="2DA33B"/>
                </a:solidFill>
                <a:latin typeface="VANAVIL-Avvaiyar" pitchFamily="2" charset="0"/>
              </a:rPr>
              <a:t>கருத்தியலுக்கு முக்கியத்துவம் தர வேண்டிய பாடங்கள்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002060"/>
                </a:solidFill>
                <a:latin typeface="VANAVIL-Avvaiyar" pitchFamily="2" charset="0"/>
              </a:rPr>
              <a:t>     </a:t>
            </a:r>
            <a:r>
              <a:rPr lang="en-US" sz="3000" b="1" dirty="0" smtClean="0">
                <a:solidFill>
                  <a:srgbClr val="D60093"/>
                </a:solidFill>
                <a:latin typeface="VANAVIL-Avvaiyar" pitchFamily="2" charset="0"/>
              </a:rPr>
              <a:t>1. </a:t>
            </a:r>
            <a:r>
              <a:rPr lang="ta-IN" sz="3000" b="1" dirty="0" smtClean="0">
                <a:solidFill>
                  <a:srgbClr val="D60093"/>
                </a:solidFill>
                <a:latin typeface="VANAVIL-Avvaiyar" pitchFamily="2" charset="0"/>
              </a:rPr>
              <a:t>தேய்மானக் </a:t>
            </a:r>
            <a:r>
              <a:rPr lang="ta-IN" sz="3000" b="1" dirty="0">
                <a:solidFill>
                  <a:srgbClr val="D60093"/>
                </a:solidFill>
                <a:latin typeface="VANAVIL-Avvaiyar" pitchFamily="2" charset="0"/>
              </a:rPr>
              <a:t>கணக்குகள் (வினாத்தாளில் வினா எண் 46)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a-IN" sz="3000" b="1" dirty="0">
                <a:solidFill>
                  <a:srgbClr val="002060"/>
                </a:solidFill>
                <a:latin typeface="VANAVIL-Avvaiyar" pitchFamily="2" charset="0"/>
              </a:rPr>
              <a:t>	1) தேய்மானம் நீக்க வேண்டியதன் தேவைகள்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a-IN" sz="3000" b="1" dirty="0">
                <a:solidFill>
                  <a:srgbClr val="002060"/>
                </a:solidFill>
                <a:latin typeface="VANAVIL-Avvaiyar" pitchFamily="2" charset="0"/>
              </a:rPr>
              <a:t>	2) தேய்மானம் ஏற்படுவதன் காரணம்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a-IN" sz="3000" b="1" dirty="0">
                <a:solidFill>
                  <a:srgbClr val="002060"/>
                </a:solidFill>
                <a:latin typeface="VANAVIL-Avvaiyar" pitchFamily="2" charset="0"/>
              </a:rPr>
              <a:t>	3) தேய்மானத் தொகையை நிர்ணயிக்கும் காரணிகள்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002060"/>
                </a:solidFill>
                <a:latin typeface="VANAVIL-Avvaiyar" pitchFamily="2" charset="0"/>
              </a:rPr>
              <a:t>  </a:t>
            </a:r>
            <a:r>
              <a:rPr lang="en-US" sz="3000" b="1" dirty="0" smtClean="0">
                <a:solidFill>
                  <a:srgbClr val="D60093"/>
                </a:solidFill>
                <a:latin typeface="VANAVIL-Avvaiyar" pitchFamily="2" charset="0"/>
              </a:rPr>
              <a:t> </a:t>
            </a:r>
            <a:r>
              <a:rPr lang="ta-IN" sz="3000" b="1" dirty="0" smtClean="0">
                <a:solidFill>
                  <a:srgbClr val="D60093"/>
                </a:solidFill>
                <a:latin typeface="VANAVIL-Avvaiyar" pitchFamily="2" charset="0"/>
              </a:rPr>
              <a:t>2</a:t>
            </a:r>
            <a:r>
              <a:rPr lang="en-US" sz="3000" b="1" dirty="0" smtClean="0">
                <a:solidFill>
                  <a:srgbClr val="D60093"/>
                </a:solidFill>
                <a:latin typeface="VANAVIL-Avvaiyar" pitchFamily="2" charset="0"/>
              </a:rPr>
              <a:t>. </a:t>
            </a:r>
            <a:r>
              <a:rPr lang="ta-IN" sz="3000" b="1" dirty="0" smtClean="0">
                <a:solidFill>
                  <a:srgbClr val="D60093"/>
                </a:solidFill>
                <a:latin typeface="VANAVIL-Avvaiyar" pitchFamily="2" charset="0"/>
              </a:rPr>
              <a:t>ரொக்கத் </a:t>
            </a:r>
            <a:r>
              <a:rPr lang="ta-IN" sz="3000" b="1" dirty="0">
                <a:solidFill>
                  <a:srgbClr val="D60093"/>
                </a:solidFill>
                <a:latin typeface="VANAVIL-Avvaiyar" pitchFamily="2" charset="0"/>
              </a:rPr>
              <a:t>திட்டப்பட்டியல் (வினாத்தாளில் வினா எண் 47)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a-IN" sz="3000" b="1" dirty="0">
                <a:solidFill>
                  <a:srgbClr val="002060"/>
                </a:solidFill>
                <a:latin typeface="VANAVIL-Avvaiyar" pitchFamily="2" charset="0"/>
              </a:rPr>
              <a:t>	</a:t>
            </a:r>
            <a:r>
              <a:rPr lang="ta-IN" sz="3000" b="1" dirty="0">
                <a:solidFill>
                  <a:schemeClr val="accent2">
                    <a:lumMod val="75000"/>
                  </a:schemeClr>
                </a:solidFill>
                <a:latin typeface="VANAVIL-Avvaiyar" pitchFamily="2" charset="0"/>
              </a:rPr>
              <a:t>(இப்பாடத்திலுள்ள 8 வினாக்களும்)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000" b="1" dirty="0" smtClean="0">
                <a:solidFill>
                  <a:srgbClr val="002060"/>
                </a:solidFill>
                <a:latin typeface="VANAVIL-Avvaiyar" pitchFamily="2" charset="0"/>
              </a:rPr>
              <a:t>   </a:t>
            </a:r>
            <a:r>
              <a:rPr lang="ta-IN" sz="3000" b="1" dirty="0" smtClean="0">
                <a:solidFill>
                  <a:srgbClr val="D60093"/>
                </a:solidFill>
                <a:latin typeface="VANAVIL-Avvaiyar" pitchFamily="2" charset="0"/>
              </a:rPr>
              <a:t>3</a:t>
            </a:r>
            <a:r>
              <a:rPr lang="en-US" sz="3000" b="1" dirty="0" smtClean="0">
                <a:solidFill>
                  <a:srgbClr val="D60093"/>
                </a:solidFill>
                <a:latin typeface="VANAVIL-Avvaiyar" pitchFamily="2" charset="0"/>
              </a:rPr>
              <a:t>. </a:t>
            </a:r>
            <a:r>
              <a:rPr lang="ta-IN" sz="3000" b="1" dirty="0" smtClean="0">
                <a:solidFill>
                  <a:srgbClr val="D60093"/>
                </a:solidFill>
                <a:latin typeface="VANAVIL-Avvaiyar" pitchFamily="2" charset="0"/>
              </a:rPr>
              <a:t>கூட்டாண்மைக் </a:t>
            </a:r>
            <a:r>
              <a:rPr lang="ta-IN" sz="3000" b="1" dirty="0">
                <a:solidFill>
                  <a:srgbClr val="D60093"/>
                </a:solidFill>
                <a:latin typeface="VANAVIL-Avvaiyar" pitchFamily="2" charset="0"/>
              </a:rPr>
              <a:t>கணக்குகள் (வினாத்தாளில் வினா எண் 48)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a-IN" sz="3000" b="1" dirty="0">
                <a:solidFill>
                  <a:srgbClr val="002060"/>
                </a:solidFill>
                <a:latin typeface="VANAVIL-Avvaiyar" pitchFamily="2" charset="0"/>
              </a:rPr>
              <a:t>	</a:t>
            </a:r>
            <a:r>
              <a:rPr lang="ta-IN" sz="3000" b="1" dirty="0">
                <a:solidFill>
                  <a:srgbClr val="2DA33B"/>
                </a:solidFill>
                <a:latin typeface="VANAVIL-Avvaiyar" pitchFamily="2" charset="0"/>
              </a:rPr>
              <a:t>1) நிலை முதல் மாறுபடு முதல் வேறுபாடு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a-IN" sz="3000" b="1" dirty="0">
                <a:solidFill>
                  <a:srgbClr val="2DA33B"/>
                </a:solidFill>
                <a:latin typeface="VANAVIL-Avvaiyar" pitchFamily="2" charset="0"/>
              </a:rPr>
              <a:t>	2) தியாக விகிதம் ஆதாய விகிதம் வேறுபாடு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a-IN" sz="3000" b="1" dirty="0">
                <a:solidFill>
                  <a:srgbClr val="2DA33B"/>
                </a:solidFill>
                <a:latin typeface="VANAVIL-Avvaiyar" pitchFamily="2" charset="0"/>
              </a:rPr>
              <a:t>	3) நற்பெயரைப் பாதிக்கும் காரணிகள்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a-IN" sz="3000" b="1" dirty="0">
                <a:solidFill>
                  <a:srgbClr val="2DA33B"/>
                </a:solidFill>
                <a:latin typeface="VANAVIL-Avvaiyar" pitchFamily="2" charset="0"/>
              </a:rPr>
              <a:t>	4) கூட்டாண்மையின் சிறப்பியல்புகள்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a-IN" sz="3000" b="1" dirty="0" smtClean="0">
                <a:solidFill>
                  <a:srgbClr val="2DA33B"/>
                </a:solidFill>
                <a:latin typeface="VANAVIL-Avvaiyar" pitchFamily="2" charset="0"/>
              </a:rPr>
              <a:t>	5</a:t>
            </a:r>
            <a:r>
              <a:rPr lang="ta-IN" sz="3000" b="1" dirty="0">
                <a:solidFill>
                  <a:srgbClr val="2DA33B"/>
                </a:solidFill>
                <a:latin typeface="VANAVIL-Avvaiyar" pitchFamily="2" charset="0"/>
              </a:rPr>
              <a:t>) கூட்டாளிகளின் முதல் கணக்கு பராமரிக்கப்படும் </a:t>
            </a:r>
            <a:r>
              <a:rPr lang="en-US" sz="3000" b="1" dirty="0" smtClean="0">
                <a:solidFill>
                  <a:srgbClr val="2DA33B"/>
                </a:solidFill>
                <a:latin typeface="VANAVIL-Avvaiyar" pitchFamily="2" charset="0"/>
              </a:rPr>
              <a:t>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000" b="1" dirty="0">
                <a:solidFill>
                  <a:srgbClr val="2DA33B"/>
                </a:solidFill>
                <a:latin typeface="VANAVIL-Avvaiyar" pitchFamily="2" charset="0"/>
              </a:rPr>
              <a:t> </a:t>
            </a:r>
            <a:r>
              <a:rPr lang="en-US" sz="3000" b="1" dirty="0" smtClean="0">
                <a:solidFill>
                  <a:srgbClr val="2DA33B"/>
                </a:solidFill>
                <a:latin typeface="VANAVIL-Avvaiyar" pitchFamily="2" charset="0"/>
              </a:rPr>
              <a:t>                   </a:t>
            </a:r>
            <a:r>
              <a:rPr lang="ta-IN" sz="3000" b="1" dirty="0" smtClean="0">
                <a:solidFill>
                  <a:srgbClr val="2DA33B"/>
                </a:solidFill>
                <a:latin typeface="VANAVIL-Avvaiyar" pitchFamily="2" charset="0"/>
              </a:rPr>
              <a:t>முறைகள்</a:t>
            </a:r>
            <a:endParaRPr lang="en-US" sz="2600" b="1" u="sng" dirty="0" smtClean="0">
              <a:solidFill>
                <a:srgbClr val="2DA33B"/>
              </a:solidFill>
              <a:latin typeface="VANAVIL-Avvaiyar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65162"/>
          </a:xfrm>
        </p:spPr>
        <p:txBody>
          <a:bodyPr>
            <a:normAutofit/>
          </a:bodyPr>
          <a:lstStyle/>
          <a:p>
            <a:pPr algn="ctr"/>
            <a:r>
              <a:rPr lang="ta-IN" sz="3200" b="1" dirty="0">
                <a:solidFill>
                  <a:srgbClr val="FFFF00"/>
                </a:solidFill>
                <a:latin typeface="VANAVIL-Avvaiyar" pitchFamily="2" charset="0"/>
              </a:rPr>
              <a:t>12- மதிப்பெண் வினாக்கள்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533400"/>
            <a:ext cx="8382000" cy="5105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ANAVIL-Avvaiyar" pitchFamily="2" charset="0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ANAVIL-Avvaiyar" pitchFamily="2" charset="0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ANAVIL-Avvaiyar" pitchFamily="2" charset="0"/>
            </a:endParaRPr>
          </a:p>
          <a:p>
            <a:pPr marL="857250" lvl="1" indent="-457200" algn="just">
              <a:lnSpc>
                <a:spcPct val="150000"/>
              </a:lnSpc>
              <a:spcBef>
                <a:spcPts val="400"/>
              </a:spcBef>
              <a:buClr>
                <a:schemeClr val="accent2"/>
              </a:buClr>
              <a:buSzPct val="90000"/>
              <a:buFont typeface="Wingdings" pitchFamily="2" charset="2"/>
              <a:buChar char="Ø"/>
              <a:defRPr/>
            </a:pPr>
            <a:r>
              <a:rPr lang="ta-IN" sz="2000" b="1" dirty="0">
                <a:solidFill>
                  <a:srgbClr val="D60093"/>
                </a:solidFill>
                <a:latin typeface="VANAVIL-Avvaiyar" pitchFamily="2" charset="0"/>
              </a:rPr>
              <a:t>மேற்கண்ட பாடங்களில் உள்ள வினாக்களுக்கு எளிமையாகவும் சுருக்கமான முறையில் விடை தயாரித்து கொடுத்து விளக்கம் அளித்தல்.  </a:t>
            </a:r>
          </a:p>
          <a:p>
            <a:pPr marL="857250" lvl="1" indent="-457200" algn="just">
              <a:lnSpc>
                <a:spcPct val="150000"/>
              </a:lnSpc>
              <a:spcBef>
                <a:spcPts val="400"/>
              </a:spcBef>
              <a:buClr>
                <a:schemeClr val="accent2"/>
              </a:buClr>
              <a:buSzPct val="90000"/>
              <a:buFont typeface="Wingdings" pitchFamily="2" charset="2"/>
              <a:buChar char="Ø"/>
              <a:defRPr/>
            </a:pPr>
            <a:r>
              <a:rPr lang="ta-IN" sz="2000" b="1" dirty="0">
                <a:solidFill>
                  <a:srgbClr val="2DA33B"/>
                </a:solidFill>
                <a:latin typeface="VANAVIL-Avvaiyar" pitchFamily="2" charset="0"/>
              </a:rPr>
              <a:t>தேர்வு வைப்பதற்கு ஒரு நாள் முன்பு உரிய வினாவிற்கு ஒரு முறை விளக்கமளித்தால் மாணவர்களுக்கு எளிமையாக இருக்கும்.</a:t>
            </a:r>
          </a:p>
          <a:p>
            <a:pPr marL="857250" lvl="1" indent="-457200" algn="just">
              <a:lnSpc>
                <a:spcPct val="150000"/>
              </a:lnSpc>
              <a:spcBef>
                <a:spcPts val="400"/>
              </a:spcBef>
              <a:buClr>
                <a:schemeClr val="accent2"/>
              </a:buClr>
              <a:buSzPct val="90000"/>
              <a:buFont typeface="Wingdings" pitchFamily="2" charset="2"/>
              <a:buChar char="Ø"/>
              <a:defRPr/>
            </a:pPr>
            <a:r>
              <a:rPr lang="ta-IN" sz="2000" b="1" dirty="0">
                <a:solidFill>
                  <a:srgbClr val="D60093"/>
                </a:solidFill>
                <a:latin typeface="VANAVIL-Avvaiyar" pitchFamily="2" charset="0"/>
              </a:rPr>
              <a:t>	</a:t>
            </a:r>
            <a:r>
              <a:rPr lang="ta-IN" sz="2000" b="1" dirty="0">
                <a:solidFill>
                  <a:schemeClr val="accent1">
                    <a:lumMod val="75000"/>
                  </a:schemeClr>
                </a:solidFill>
                <a:latin typeface="VANAVIL-Avvaiyar" pitchFamily="2" charset="0"/>
              </a:rPr>
              <a:t>மேலும் சிறப்பு வகுப்புகளில் அவ்வினாக்களை தேர்வு வைத்து மாணக்கர் முன்னிலையில் மதிப்பீடு செய்து தவறிருப்பின் அதைச் சுட்டிக்காட்டி சரி செய்தல்.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3048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65162"/>
          </a:xfrm>
        </p:spPr>
        <p:txBody>
          <a:bodyPr>
            <a:normAutofit/>
          </a:bodyPr>
          <a:lstStyle/>
          <a:p>
            <a:pPr algn="ctr"/>
            <a:r>
              <a:rPr lang="ta-IN" sz="3200" b="1" dirty="0">
                <a:solidFill>
                  <a:srgbClr val="FFFF00"/>
                </a:solidFill>
                <a:latin typeface="VANAVIL-Avvaiyar" pitchFamily="2" charset="0"/>
              </a:rPr>
              <a:t>12- மதிப்பெண் வினாக்கள்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048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962819"/>
            <a:ext cx="8229600" cy="6651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VANAVIL-Avvaiyar" pitchFamily="2" charset="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VANAVIL-Avvaiyar" pitchFamily="2" charset="0"/>
              </a:rPr>
            </a:br>
            <a:r>
              <a:rPr lang="en-US" b="1" dirty="0">
                <a:solidFill>
                  <a:srgbClr val="FFFF00"/>
                </a:solidFill>
                <a:latin typeface="VANAVIL-Avvaiyar" pitchFamily="2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VANAVIL-Avvaiyar" pitchFamily="2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VANAVIL-Avvaiyar" pitchFamily="2" charset="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VANAVIL-Avvaiyar" pitchFamily="2" charset="0"/>
              </a:rPr>
            </a:br>
            <a:r>
              <a:rPr lang="en-US" b="1" dirty="0">
                <a:solidFill>
                  <a:srgbClr val="FFFF00"/>
                </a:solidFill>
                <a:latin typeface="VANAVIL-Avvaiyar" pitchFamily="2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VANAVIL-Avvaiyar" pitchFamily="2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VANAVIL-Avvaiyar" pitchFamily="2" charset="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VANAVIL-Avvaiyar" pitchFamily="2" charset="0"/>
              </a:rPr>
            </a:br>
            <a:r>
              <a:rPr lang="en-US" b="1" dirty="0">
                <a:solidFill>
                  <a:srgbClr val="FFFF00"/>
                </a:solidFill>
                <a:latin typeface="VANAVIL-Avvaiyar" pitchFamily="2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VANAVIL-Avvaiyar" pitchFamily="2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VANAVIL-Avvaiyar" pitchFamily="2" charset="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VANAVIL-Avvaiyar" pitchFamily="2" charset="0"/>
              </a:rPr>
            </a:br>
            <a:r>
              <a:rPr lang="ta-IN" b="1" dirty="0" smtClean="0">
                <a:solidFill>
                  <a:srgbClr val="FFFF00"/>
                </a:solidFill>
                <a:latin typeface="VANAVIL-Avvaiyar" pitchFamily="2" charset="0"/>
              </a:rPr>
              <a:t>20- </a:t>
            </a:r>
            <a:r>
              <a:rPr lang="ta-IN" b="1" dirty="0">
                <a:solidFill>
                  <a:srgbClr val="FFFF00"/>
                </a:solidFill>
                <a:latin typeface="VANAVIL-Avvaiyar" pitchFamily="2" charset="0"/>
              </a:rPr>
              <a:t>மதிப்பெண் வினாக்கள்</a:t>
            </a:r>
            <a:br>
              <a:rPr lang="ta-IN" b="1" dirty="0">
                <a:solidFill>
                  <a:srgbClr val="FFFF00"/>
                </a:solidFill>
                <a:latin typeface="VANAVIL-Avvaiyar" pitchFamily="2" charset="0"/>
              </a:rPr>
            </a:br>
            <a:endParaRPr lang="ta-IN" b="1" dirty="0">
              <a:solidFill>
                <a:srgbClr val="FFFF00"/>
              </a:solidFill>
              <a:latin typeface="VANAVIL-Avvaiyar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3843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  <a:tabLst>
                <a:tab pos="61913" algn="l"/>
              </a:tabLst>
            </a:pPr>
            <a:r>
              <a:rPr lang="ta-IN" b="1" u="sng" dirty="0">
                <a:latin typeface="VANAVIL-Avvaiyar" pitchFamily="2" charset="0"/>
              </a:rPr>
              <a:t> பதிலளிக்க வேண்டியவை 3 வினாக்கள் மட்டும்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  <a:tabLst>
                <a:tab pos="61913" algn="l"/>
              </a:tabLst>
            </a:pPr>
            <a:r>
              <a:rPr lang="ta-IN" b="1" u="sng" dirty="0">
                <a:latin typeface="VANAVIL-Avvaiyar" pitchFamily="2" charset="0"/>
              </a:rPr>
              <a:t> </a:t>
            </a:r>
            <a:r>
              <a:rPr lang="ta-IN" sz="1600" b="1" u="sng" dirty="0">
                <a:solidFill>
                  <a:srgbClr val="D60093"/>
                </a:solidFill>
                <a:latin typeface="VANAVIL-Avvaiyar" pitchFamily="2" charset="0"/>
              </a:rPr>
              <a:t>வினா எண் 53 - கட்டாயம்  விடையளிக்க வேண்டிய வினா ஆகும்.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  <a:tabLst>
                <a:tab pos="61913" algn="l"/>
              </a:tabLst>
            </a:pPr>
            <a:r>
              <a:rPr lang="ta-IN" b="1" u="sng" dirty="0">
                <a:latin typeface="VANAVIL-Avvaiyar" pitchFamily="2" charset="0"/>
              </a:rPr>
              <a:t>1.  இறுதிக் கணக்குகள் (வினாத்தாளில் வினா எண் 54)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  <a:tabLst>
                <a:tab pos="61913" algn="l"/>
              </a:tabLst>
            </a:pPr>
            <a:r>
              <a:rPr lang="ta-IN" b="1" u="sng" dirty="0">
                <a:solidFill>
                  <a:srgbClr val="D60093"/>
                </a:solidFill>
                <a:latin typeface="VANAVIL-Avvaiyar" pitchFamily="2" charset="0"/>
              </a:rPr>
              <a:t>ரொக்கத் திட்டப்பட்டியல்  (வினாத்தாளில் வினா எண் 56)</a:t>
            </a:r>
            <a:endParaRPr lang="en-US" dirty="0" smtClean="0">
              <a:solidFill>
                <a:srgbClr val="D60093"/>
              </a:solidFill>
              <a:latin typeface="VANAVIL-Avvaiya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657600"/>
            <a:ext cx="838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just"/>
            <a:r>
              <a:rPr lang="en-US" sz="2000" b="1" i="1" dirty="0" smtClean="0">
                <a:latin typeface="VANAVIL-Avvaiyar" pitchFamily="2" charset="0"/>
              </a:rPr>
              <a:t>	</a:t>
            </a:r>
            <a:r>
              <a:rPr lang="ta-IN" sz="2000" b="1" i="1" dirty="0">
                <a:solidFill>
                  <a:srgbClr val="2DA33B"/>
                </a:solidFill>
                <a:latin typeface="VANAVIL-Avvaiyar" pitchFamily="2" charset="0"/>
              </a:rPr>
              <a:t>மேற்கண்ட பாடப்பகுதி கணக்குகளை  ஒரு பாடத்திற்கு நான்கு கணக்குகள் வீதம் சொந்தமாக வினாத்தாள் தயாரித்து  மாணவர்களுக்க வழங்கி அதை மட்டும் கணக்கீடு செய்ய பழக்குதல் மற்றும் வீட்டு பயிற்சி செய்து வர வைத்தல். </a:t>
            </a:r>
          </a:p>
          <a:p>
            <a:pPr indent="-342900" algn="just"/>
            <a:r>
              <a:rPr lang="ta-IN" sz="2000" b="1" i="1" dirty="0">
                <a:solidFill>
                  <a:srgbClr val="2DA33B"/>
                </a:solidFill>
                <a:latin typeface="VANAVIL-Avvaiyar" pitchFamily="2" charset="0"/>
              </a:rPr>
              <a:t>	சிறப்பு வகுப்புகளில் தேர்வு வைத்து உடனடியாக மதிப்பீடு செய்து  அதில் ஏற்படும் பிழைகளை சரி செய்தல்.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524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5162"/>
          </a:xfrm>
        </p:spPr>
        <p:txBody>
          <a:bodyPr>
            <a:normAutofit fontScale="90000"/>
          </a:bodyPr>
          <a:lstStyle/>
          <a:p>
            <a:pPr algn="ctr"/>
            <a:r>
              <a:rPr lang="ta-IN" b="1" dirty="0">
                <a:solidFill>
                  <a:srgbClr val="FFFF00"/>
                </a:solidFill>
                <a:latin typeface="VANAVIL-Avvaiyar" pitchFamily="2" charset="0"/>
              </a:rPr>
              <a:t>இறுதிக் கணக்குகள்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2192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  <a:tabLst>
                <a:tab pos="61913" algn="l"/>
              </a:tabLst>
            </a:pPr>
            <a:r>
              <a:rPr lang="ta-IN" sz="1600" b="1" dirty="0">
                <a:solidFill>
                  <a:srgbClr val="00B050"/>
                </a:solidFill>
                <a:latin typeface="VANAVIL-Avvaiyar" pitchFamily="2" charset="0"/>
              </a:rPr>
              <a:t>இறுதிக் கணக்குகள் பற்றியும் அதன் மாதிரிப் படிவத்திற்கும் விளக்கம் தருதல்.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  <a:tabLst>
                <a:tab pos="61913" algn="l"/>
              </a:tabLst>
            </a:pPr>
            <a:r>
              <a:rPr lang="ta-IN" sz="1600" b="1" dirty="0">
                <a:solidFill>
                  <a:srgbClr val="D60093"/>
                </a:solidFill>
                <a:latin typeface="VANAVIL-Avvaiyar" pitchFamily="2" charset="0"/>
              </a:rPr>
              <a:t>வருமானங்கள், செலவுகள், சொத்துக்கள், பொறுப்புகள் பற்றிய      விளக்கமளித்தலும் அதை பதிவு செய்யும் முறை பற்றி விளக்குதலும்.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  <a:tabLst>
                <a:tab pos="61913" algn="l"/>
              </a:tabLst>
            </a:pPr>
            <a:r>
              <a:rPr lang="ta-IN" sz="1600" b="1" dirty="0">
                <a:solidFill>
                  <a:schemeClr val="accent2">
                    <a:lumMod val="75000"/>
                  </a:schemeClr>
                </a:solidFill>
                <a:latin typeface="VANAVIL-Avvaiyar" pitchFamily="2" charset="0"/>
              </a:rPr>
              <a:t>குறிப்பிட்ட  சில சரிகட்டுதலுக்கு மட்டும் விளக்கமும் பயிற்சியும் அளித்தல்.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  <a:tabLst>
                <a:tab pos="61913" algn="l"/>
              </a:tabLst>
            </a:pPr>
            <a:r>
              <a:rPr lang="ta-IN" sz="1600" b="1" dirty="0">
                <a:latin typeface="VANAVIL-Avvaiyar" pitchFamily="2" charset="0"/>
              </a:rPr>
              <a:t>இருப்பாய்வு தகவல்களுடன் குறிப்பிட்ட சரிகட்டுதலையும் சேர்த்து இறுதிக் கணக்கில் எடுத்தெழுத பயிற்சி அளித்தல்.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  <a:tabLst>
                <a:tab pos="61913" algn="l"/>
              </a:tabLst>
            </a:pPr>
            <a:r>
              <a:rPr lang="ta-IN" sz="1600" b="1" dirty="0">
                <a:solidFill>
                  <a:srgbClr val="00B050"/>
                </a:solidFill>
                <a:latin typeface="VANAVIL-Avvaiyar" pitchFamily="2" charset="0"/>
              </a:rPr>
              <a:t>வாய்ப்பு கிடைக்கும் போதெல்லாம் முன்கூட்டியே தயாரித்து வைத்துள்ள நான்கு கணக்குகளில் ஒவ்வொரு கணக்கிற்காக விடை தயாரிக்க வைத்து மதிப்பீடு செய்தல்.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ta-IN" sz="2800" b="1" dirty="0" smtClean="0">
                <a:solidFill>
                  <a:srgbClr val="002060"/>
                </a:solidFill>
                <a:latin typeface="VANAVIL-Avvaiyar" pitchFamily="2" charset="0"/>
              </a:rPr>
              <a:t>பாட வினாத்தாள் அமைப்பு</a:t>
            </a:r>
            <a:r>
              <a:rPr lang="en-US" sz="2800" b="1" dirty="0" smtClean="0">
                <a:solidFill>
                  <a:srgbClr val="002060"/>
                </a:solidFill>
                <a:latin typeface="VANAVIL-Avvaiyar" pitchFamily="2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latin typeface="Times" pitchFamily="18" charset="0"/>
              </a:rPr>
              <a:t>(Blue Print)</a:t>
            </a:r>
            <a:endParaRPr lang="en-US" sz="2800" b="1" dirty="0">
              <a:solidFill>
                <a:srgbClr val="002060"/>
              </a:solidFill>
              <a:latin typeface="VANAVIL-Avvaiyar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39679385"/>
              </p:ext>
            </p:extLst>
          </p:nvPr>
        </p:nvGraphicFramePr>
        <p:xfrm>
          <a:off x="838201" y="762001"/>
          <a:ext cx="7315200" cy="5388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133"/>
                <a:gridCol w="1490133"/>
                <a:gridCol w="609600"/>
                <a:gridCol w="677334"/>
                <a:gridCol w="745066"/>
                <a:gridCol w="880534"/>
                <a:gridCol w="812800"/>
                <a:gridCol w="677334"/>
                <a:gridCol w="948266"/>
              </a:tblGrid>
              <a:tr h="544107">
                <a:tc gridSpan="2">
                  <a:txBody>
                    <a:bodyPr/>
                    <a:lstStyle/>
                    <a:p>
                      <a:pPr algn="ctr"/>
                      <a:r>
                        <a:rPr lang="ta-IN" sz="1000" b="1" dirty="0" smtClean="0">
                          <a:latin typeface="VANAVIL-Avvaiyar" pitchFamily="2" charset="0"/>
                        </a:rPr>
                        <a:t>பதிலளிக்க வேண்டிய வினாக்கள்</a:t>
                      </a:r>
                    </a:p>
                    <a:p>
                      <a:pPr algn="ctr"/>
                      <a:endParaRPr lang="en-US" sz="1400" b="1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VANAVIL-Avvaiya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ANAVIL-Avvaiyar" pitchFamily="2" charset="0"/>
                        </a:rPr>
                        <a:t>30/30</a:t>
                      </a:r>
                      <a:endParaRPr lang="en-US" sz="1400" b="1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ANAVIL-Avvaiyar" pitchFamily="2" charset="0"/>
                        </a:rPr>
                        <a:t>10/14</a:t>
                      </a:r>
                      <a:endParaRPr lang="en-US" sz="1400" b="1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VANAVIL-Avvaiyar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ANAVIL-Avvaiyar" pitchFamily="2" charset="0"/>
                        </a:rPr>
                        <a:t>5/8</a:t>
                      </a:r>
                      <a:endParaRPr lang="en-US" sz="1400" b="1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VANAVIL-Avvaiya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ANAVIL-Avvaiyar" pitchFamily="2" charset="0"/>
                        </a:rPr>
                        <a:t>3/5</a:t>
                      </a:r>
                      <a:endParaRPr lang="en-US" sz="1400" b="1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ta-IN" sz="1400" b="1" dirty="0" smtClean="0">
                          <a:latin typeface="VANAVIL-Avvaiyar" pitchFamily="2" charset="0"/>
                        </a:rPr>
                        <a:t>மொத்த   ம / பெ</a:t>
                      </a:r>
                    </a:p>
                    <a:p>
                      <a:pPr algn="ctr"/>
                      <a:endParaRPr lang="en-US" sz="1400" b="1" dirty="0">
                        <a:latin typeface="VANAVIL-Avvaiyar" pitchFamily="2" charset="0"/>
                      </a:endParaRPr>
                    </a:p>
                  </a:txBody>
                  <a:tcPr anchor="ctr"/>
                </a:tc>
              </a:tr>
              <a:tr h="272053">
                <a:tc rowSpan="2">
                  <a:txBody>
                    <a:bodyPr/>
                    <a:lstStyle/>
                    <a:p>
                      <a:pPr algn="ctr"/>
                      <a:r>
                        <a:rPr lang="ta-IN" sz="1200" b="1" dirty="0" smtClean="0">
                          <a:latin typeface="VANAVIL-Avvaiyar" pitchFamily="2" charset="0"/>
                        </a:rPr>
                        <a:t>பாட  எண்</a:t>
                      </a:r>
                    </a:p>
                    <a:p>
                      <a:pPr algn="ctr"/>
                      <a:endParaRPr lang="en-US" sz="1400" b="1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a-IN" sz="1400" b="1" dirty="0" smtClean="0">
                          <a:latin typeface="VANAVIL-Avvaiyar" pitchFamily="2" charset="0"/>
                        </a:rPr>
                        <a:t>பாடம்</a:t>
                      </a:r>
                    </a:p>
                    <a:p>
                      <a:pPr algn="ctr"/>
                      <a:endParaRPr lang="en-US" sz="1400" b="1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a-IN" sz="1050" b="1" dirty="0" smtClean="0">
                          <a:latin typeface="VANAVIL-Avvaiyar" pitchFamily="2" charset="0"/>
                        </a:rPr>
                        <a:t>1  ம/பெ</a:t>
                      </a:r>
                    </a:p>
                    <a:p>
                      <a:pPr algn="ctr"/>
                      <a:endParaRPr lang="en-US" sz="1400" b="1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a-IN" sz="1400" b="1" dirty="0" smtClean="0">
                          <a:latin typeface="VANAVIL-Avvaiyar" pitchFamily="2" charset="0"/>
                        </a:rPr>
                        <a:t>5 ம/பெ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VANAVIL-Avvaiyar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a-IN" sz="1400" b="1" dirty="0" smtClean="0">
                          <a:latin typeface="VANAVIL-Avvaiyar" pitchFamily="2" charset="0"/>
                        </a:rPr>
                        <a:t>12</a:t>
                      </a:r>
                      <a:r>
                        <a:rPr lang="en-US" sz="1400" b="1" dirty="0" smtClean="0">
                          <a:latin typeface="VANAVIL-Avvaiyar" pitchFamily="2" charset="0"/>
                        </a:rPr>
                        <a:t> </a:t>
                      </a:r>
                      <a:r>
                        <a:rPr lang="ta-IN" sz="1400" b="1" dirty="0" smtClean="0">
                          <a:latin typeface="VANAVIL-Avvaiyar" pitchFamily="2" charset="0"/>
                        </a:rPr>
                        <a:t>ம/பெ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VANAVIL-Avvaiyar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a-IN" sz="1400" b="1" dirty="0" smtClean="0">
                          <a:latin typeface="VANAVIL-Avvaiyar" pitchFamily="2" charset="0"/>
                        </a:rPr>
                        <a:t>12</a:t>
                      </a:r>
                      <a:r>
                        <a:rPr lang="en-US" sz="1400" b="1" dirty="0" smtClean="0">
                          <a:latin typeface="VANAVIL-Avvaiyar" pitchFamily="2" charset="0"/>
                        </a:rPr>
                        <a:t> </a:t>
                      </a:r>
                      <a:r>
                        <a:rPr lang="ta-IN" sz="1200" b="1" dirty="0" smtClean="0">
                          <a:latin typeface="VANAVIL-Avvaiyar" pitchFamily="2" charset="0"/>
                        </a:rPr>
                        <a:t>ம/பெ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VANAVIL-Avvaiyar" pitchFamily="2" charset="0"/>
                      </a:endParaRPr>
                    </a:p>
                  </a:txBody>
                  <a:tcPr/>
                </a:tc>
              </a:tr>
              <a:tr h="6529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1400" b="1" dirty="0" smtClean="0">
                          <a:latin typeface="VANAVIL-Avvaiyar" pitchFamily="2" charset="0"/>
                        </a:rPr>
                        <a:t>க/கு -7</a:t>
                      </a:r>
                      <a:endParaRPr lang="en-US" sz="1400" b="1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1400" b="1" dirty="0" smtClean="0">
                          <a:latin typeface="VANAVIL-Avvaiyar" pitchFamily="2" charset="0"/>
                        </a:rPr>
                        <a:t>தியரி-7</a:t>
                      </a:r>
                    </a:p>
                    <a:p>
                      <a:pPr algn="ctr"/>
                      <a:endParaRPr lang="en-US" sz="1400" b="1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1400" b="1" dirty="0" smtClean="0">
                          <a:latin typeface="VANAVIL-Avvaiyar" pitchFamily="2" charset="0"/>
                        </a:rPr>
                        <a:t>க/கு -7</a:t>
                      </a:r>
                      <a:endParaRPr lang="en-US" sz="1400" b="1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1400" b="1" dirty="0" smtClean="0">
                          <a:latin typeface="VANAVIL-Avvaiyar" pitchFamily="2" charset="0"/>
                        </a:rPr>
                        <a:t>தியரி-7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053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400" dirty="0" smtClean="0">
                          <a:latin typeface="VANAVIL-Avvaiyar" pitchFamily="2" charset="0"/>
                          <a:cs typeface="Latha" pitchFamily="2"/>
                        </a:rPr>
                        <a:t>1.</a:t>
                      </a:r>
                      <a:endParaRPr lang="en-US" sz="1400" dirty="0">
                        <a:latin typeface="VANAVIL-Avvaiyar" pitchFamily="2" charset="0"/>
                        <a:cs typeface="Latha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1200" dirty="0" smtClean="0">
                          <a:latin typeface="VANAVIL-Avvaiyar" pitchFamily="2" charset="0"/>
                        </a:rPr>
                        <a:t>இறுதி கணக்கு</a:t>
                      </a:r>
                      <a:endParaRPr lang="en-US" sz="12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5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 </a:t>
                      </a:r>
                      <a:r>
                        <a:rPr lang="ta-IN" sz="1400" dirty="0" smtClean="0">
                          <a:latin typeface="VANAVIL-Avvaiyar" pitchFamily="2" charset="0"/>
                        </a:rPr>
                        <a:t>(க.வி)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ANAVIL-Avvaiyar" pitchFamily="2" charset="0"/>
                        </a:rPr>
                        <a:t>-</a:t>
                      </a:r>
                      <a:endParaRPr lang="en-US" sz="14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47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</a:tr>
              <a:tr h="402054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400" dirty="0" smtClean="0">
                          <a:latin typeface="VANAVIL-Avvaiyar" pitchFamily="2" charset="0"/>
                          <a:cs typeface="Latha" pitchFamily="2"/>
                        </a:rPr>
                        <a:t>2.</a:t>
                      </a:r>
                      <a:endParaRPr lang="en-US" sz="1400" dirty="0">
                        <a:latin typeface="VANAVIL-Avvaiyar" pitchFamily="2" charset="0"/>
                        <a:cs typeface="Latha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1100" dirty="0" smtClean="0">
                          <a:latin typeface="VANAVIL-Avvaiyar" pitchFamily="2" charset="0"/>
                        </a:rPr>
                        <a:t>ஒற்றைப் பதிவு முறை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4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 </a:t>
                      </a:r>
                      <a:r>
                        <a:rPr lang="ta-IN" sz="1400" dirty="0" smtClean="0">
                          <a:latin typeface="VANAVIL-Avvaiyar" pitchFamily="2" charset="0"/>
                        </a:rPr>
                        <a:t>(க.வி)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ANAVIL-Avvaiyar" pitchFamily="2" charset="0"/>
                        </a:rPr>
                        <a:t>-</a:t>
                      </a:r>
                      <a:endParaRPr lang="en-US" sz="14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ANAVIL-Avvaiyar" pitchFamily="2" charset="0"/>
                        </a:rPr>
                        <a:t>1</a:t>
                      </a:r>
                      <a:r>
                        <a:rPr lang="ta-IN" sz="1050" dirty="0" smtClean="0">
                          <a:latin typeface="VANAVIL-Avvaiyar" pitchFamily="2" charset="0"/>
                        </a:rPr>
                        <a:t>(க.வி)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46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</a:tr>
              <a:tr h="4080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cs typeface="Latha" pitchFamily="2"/>
                        </a:rPr>
                        <a:t>3.</a:t>
                      </a:r>
                      <a:endParaRPr lang="en-US" sz="1400" dirty="0">
                        <a:cs typeface="Latha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1200" dirty="0" smtClean="0">
                          <a:latin typeface="VANAVIL-Avvaiyar" pitchFamily="2" charset="0"/>
                        </a:rPr>
                        <a:t>தேய்மானக் கணக்கு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4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ANAVIL-Avvaiyar" pitchFamily="2" charset="0"/>
                        </a:rPr>
                        <a:t>-</a:t>
                      </a:r>
                      <a:endParaRPr lang="en-US" sz="14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38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</a:tr>
              <a:tr h="4386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cs typeface="Latha" pitchFamily="2"/>
                        </a:rPr>
                        <a:t>4.</a:t>
                      </a:r>
                      <a:endParaRPr lang="en-US" sz="1400" dirty="0">
                        <a:cs typeface="Latha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1100" dirty="0" smtClean="0">
                          <a:latin typeface="VANAVIL-Avvaiyar" pitchFamily="2" charset="0"/>
                        </a:rPr>
                        <a:t>விகிதப் பகுப்பாய்வு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4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-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46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</a:tr>
              <a:tr h="4386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cs typeface="Latha" pitchFamily="2"/>
                        </a:rPr>
                        <a:t>5.</a:t>
                      </a:r>
                      <a:endParaRPr lang="en-US" sz="1400" dirty="0">
                        <a:cs typeface="Latha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1200" dirty="0" smtClean="0">
                          <a:latin typeface="VANAVIL-Avvaiyar" pitchFamily="2" charset="0"/>
                        </a:rPr>
                        <a:t>ரொக்கத் திட்டப்பட்டியல்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2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-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-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39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</a:tr>
              <a:tr h="54180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cs typeface="Latha" pitchFamily="2"/>
                        </a:rPr>
                        <a:t>6.</a:t>
                      </a:r>
                      <a:endParaRPr lang="en-US" sz="1400" dirty="0">
                        <a:cs typeface="Latha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1000" dirty="0" smtClean="0">
                          <a:latin typeface="VANAVIL-Avvaiyar" pitchFamily="2" charset="0"/>
                        </a:rPr>
                        <a:t>கூட்டாண்மை அடிப்படைக் கருத்துகள்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6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2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65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</a:tr>
              <a:tr h="27205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cs typeface="Latha" pitchFamily="2"/>
                        </a:rPr>
                        <a:t>7.</a:t>
                      </a:r>
                      <a:endParaRPr lang="en-US" sz="1400" dirty="0">
                        <a:cs typeface="Latha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1100" dirty="0" smtClean="0">
                          <a:latin typeface="VANAVIL-Avvaiyar" pitchFamily="2" charset="0"/>
                        </a:rPr>
                        <a:t>கூட்டாளி சேர்ப்பு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  </a:t>
                      </a:r>
                      <a:r>
                        <a:rPr lang="ta-IN" sz="1100" dirty="0" smtClean="0">
                          <a:latin typeface="VANAVIL-Avvaiyar" pitchFamily="2" charset="0"/>
                        </a:rPr>
                        <a:t>(க.வி)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05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cs typeface="Latha" pitchFamily="2"/>
                        </a:rPr>
                        <a:t>8.</a:t>
                      </a:r>
                      <a:endParaRPr lang="en-US" sz="1400" dirty="0">
                        <a:cs typeface="Latha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1000" dirty="0" smtClean="0">
                          <a:latin typeface="VANAVIL-Avvaiyar" pitchFamily="2" charset="0"/>
                        </a:rPr>
                        <a:t>கூட்டாளி விலகல்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6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cs typeface="Latha" pitchFamily="2"/>
                        </a:rPr>
                        <a:t>9.</a:t>
                      </a:r>
                      <a:endParaRPr lang="en-US" sz="1400" dirty="0">
                        <a:cs typeface="Latha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1050" dirty="0" smtClean="0">
                          <a:latin typeface="VANAVIL-Avvaiyar" pitchFamily="2" charset="0"/>
                        </a:rPr>
                        <a:t>நிறுமக் கணக்குகள்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5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-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1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ANAVIL-Avvaiyar" pitchFamily="2" charset="0"/>
                        </a:rPr>
                        <a:t>47</a:t>
                      </a:r>
                      <a:endParaRPr lang="en-US" sz="1800" dirty="0">
                        <a:latin typeface="VANAVIL-Avvaiyar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143000"/>
            <a:ext cx="8382000" cy="10668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Clr>
                <a:schemeClr val="accent2"/>
              </a:buClr>
              <a:buSzPct val="90000"/>
              <a:defRPr/>
            </a:pPr>
            <a:r>
              <a:rPr lang="ta-IN" sz="2000" b="1" u="sng" dirty="0" smtClean="0">
                <a:solidFill>
                  <a:srgbClr val="CC00CC"/>
                </a:solidFill>
                <a:latin typeface="VANAVIL-Avvaiyar" pitchFamily="2" charset="0"/>
              </a:rPr>
              <a:t>எளிய </a:t>
            </a:r>
            <a:r>
              <a:rPr lang="ta-IN" sz="2000" b="1" u="sng" dirty="0">
                <a:solidFill>
                  <a:srgbClr val="CC00CC"/>
                </a:solidFill>
                <a:latin typeface="VANAVIL-Avvaiyar" pitchFamily="2" charset="0"/>
              </a:rPr>
              <a:t>முறையில் கடன் விற்பனைக்கும் </a:t>
            </a:r>
            <a:endParaRPr lang="en-US" sz="2000" b="1" u="sng" dirty="0" smtClean="0">
              <a:solidFill>
                <a:srgbClr val="CC00CC"/>
              </a:solidFill>
              <a:latin typeface="VANAVIL-Avvaiyar" pitchFamily="2" charset="0"/>
            </a:endParaRPr>
          </a:p>
          <a:p>
            <a:pPr algn="ctr">
              <a:buClr>
                <a:schemeClr val="accent2"/>
              </a:buClr>
              <a:buSzPct val="90000"/>
              <a:defRPr/>
            </a:pPr>
            <a:r>
              <a:rPr lang="ta-IN" sz="2000" b="1" u="sng" dirty="0" smtClean="0">
                <a:solidFill>
                  <a:srgbClr val="CC00CC"/>
                </a:solidFill>
                <a:latin typeface="VANAVIL-Avvaiyar" pitchFamily="2" charset="0"/>
              </a:rPr>
              <a:t>கடன் </a:t>
            </a:r>
            <a:r>
              <a:rPr lang="ta-IN" sz="2000" b="1" u="sng" dirty="0">
                <a:solidFill>
                  <a:srgbClr val="CC00CC"/>
                </a:solidFill>
                <a:latin typeface="VANAVIL-Avvaiyar" pitchFamily="2" charset="0"/>
              </a:rPr>
              <a:t>கொள்முதலுக்கும் தொகை கண்டறிதல்  </a:t>
            </a:r>
          </a:p>
          <a:p>
            <a:pPr algn="ctr">
              <a:buClr>
                <a:schemeClr val="accent2"/>
              </a:buClr>
              <a:buSzPct val="90000"/>
              <a:defRPr/>
            </a:pPr>
            <a:r>
              <a:rPr lang="ta-IN" b="1" u="sng" dirty="0">
                <a:latin typeface="VANAVIL-Avvaiyar" pitchFamily="2" charset="0"/>
              </a:rPr>
              <a:t>(மார்ச், ஏப்ரல் ,மே  மாதத்திற்கு திட்டப் பட்டியல் தயாரித்தல்)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468588"/>
              </p:ext>
            </p:extLst>
          </p:nvPr>
        </p:nvGraphicFramePr>
        <p:xfrm>
          <a:off x="1295400" y="2438400"/>
          <a:ext cx="6553200" cy="3138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000204"/>
                <a:gridCol w="1733596"/>
              </a:tblGrid>
              <a:tr h="581797">
                <a:tc>
                  <a:txBody>
                    <a:bodyPr/>
                    <a:lstStyle/>
                    <a:p>
                      <a:pPr algn="ctr"/>
                      <a:r>
                        <a:rPr lang="ta-IN" sz="2400" b="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மாதம்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2400" b="0" dirty="0" smtClean="0">
                          <a:solidFill>
                            <a:schemeClr val="tx1"/>
                          </a:solidFill>
                          <a:latin typeface="VANAVIL-Avvaiyar" pitchFamily="2" charset="0"/>
                          <a:cs typeface="Times New Roman" pitchFamily="18" charset="0"/>
                        </a:rPr>
                        <a:t>கடன் விற்பனை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1800" b="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கடன் கொள்முதல்</a:t>
                      </a:r>
                      <a:endParaRPr lang="ta-IN" sz="1800" b="0" dirty="0" smtClean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6660">
                <a:tc>
                  <a:txBody>
                    <a:bodyPr/>
                    <a:lstStyle/>
                    <a:p>
                      <a:pPr lvl="1"/>
                      <a:r>
                        <a:rPr lang="ta-IN" sz="24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ஜனவரி</a:t>
                      </a:r>
                      <a:endParaRPr lang="en-US" sz="240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184000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162">
                <a:tc>
                  <a:txBody>
                    <a:bodyPr/>
                    <a:lstStyle/>
                    <a:p>
                      <a:pPr lvl="1"/>
                      <a:r>
                        <a:rPr lang="ta-IN" sz="24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பிப்ரவரி</a:t>
                      </a:r>
                      <a:endParaRPr lang="ta-IN" sz="2400" dirty="0" smtClean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145000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58600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6660">
                <a:tc>
                  <a:txBody>
                    <a:bodyPr/>
                    <a:lstStyle/>
                    <a:p>
                      <a:pPr lvl="1"/>
                      <a:r>
                        <a:rPr lang="ta-IN" sz="24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மார்ச்</a:t>
                      </a:r>
                      <a:endParaRPr lang="en-US" sz="240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84000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60000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666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ஏப்ரல்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92000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85000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666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24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மே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130000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245000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5562600"/>
            <a:ext cx="8229600" cy="1066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00050" indent="-457200" algn="ctr">
              <a:spcBef>
                <a:spcPts val="400"/>
              </a:spcBef>
              <a:buClr>
                <a:schemeClr val="accent2"/>
              </a:buClr>
              <a:buSzPct val="90000"/>
              <a:defRPr/>
            </a:pPr>
            <a:r>
              <a:rPr lang="ta-IN" dirty="0">
                <a:solidFill>
                  <a:srgbClr val="7030A0"/>
                </a:solidFill>
                <a:latin typeface="VANAVIL-Avvaiyar" pitchFamily="2" charset="0"/>
              </a:rPr>
              <a:t>வாடிக்கையாளருக்கு  கடன் </a:t>
            </a:r>
            <a:r>
              <a:rPr lang="ta-IN" dirty="0" smtClean="0">
                <a:solidFill>
                  <a:srgbClr val="7030A0"/>
                </a:solidFill>
                <a:latin typeface="VANAVIL-Avvaiyar" pitchFamily="2" charset="0"/>
              </a:rPr>
              <a:t>வச</a:t>
            </a:r>
            <a:r>
              <a:rPr lang="ta-IN" dirty="0">
                <a:solidFill>
                  <a:srgbClr val="7030A0"/>
                </a:solidFill>
                <a:latin typeface="VANAVIL-Avvaiyar" pitchFamily="2" charset="0"/>
              </a:rPr>
              <a:t>தி</a:t>
            </a:r>
            <a:r>
              <a:rPr lang="ta-IN" dirty="0" smtClean="0">
                <a:solidFill>
                  <a:srgbClr val="7030A0"/>
                </a:solidFill>
                <a:latin typeface="VANAVIL-Avvaiyar" pitchFamily="2" charset="0"/>
              </a:rPr>
              <a:t>க் </a:t>
            </a:r>
            <a:r>
              <a:rPr lang="ta-IN" dirty="0">
                <a:solidFill>
                  <a:srgbClr val="7030A0"/>
                </a:solidFill>
                <a:latin typeface="VANAVIL-Avvaiyar" pitchFamily="2" charset="0"/>
              </a:rPr>
              <a:t>காலம் 2 மாதம் </a:t>
            </a:r>
          </a:p>
          <a:p>
            <a:pPr marL="400050" indent="-457200" algn="ctr">
              <a:spcBef>
                <a:spcPts val="400"/>
              </a:spcBef>
              <a:buClr>
                <a:schemeClr val="accent2"/>
              </a:buClr>
              <a:buSzPct val="90000"/>
              <a:defRPr/>
            </a:pPr>
            <a:r>
              <a:rPr lang="ta-IN" dirty="0">
                <a:solidFill>
                  <a:srgbClr val="7030A0"/>
                </a:solidFill>
                <a:latin typeface="VANAVIL-Avvaiyar" pitchFamily="2" charset="0"/>
              </a:rPr>
              <a:t>சரக்களித்தோர்  அனுமதித்த கடன் வசதிக் காலம் 1 மாதம்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524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65162"/>
          </a:xfrm>
        </p:spPr>
        <p:txBody>
          <a:bodyPr>
            <a:normAutofit fontScale="90000"/>
          </a:bodyPr>
          <a:lstStyle/>
          <a:p>
            <a:pPr algn="ctr"/>
            <a:r>
              <a:rPr lang="ta-IN" b="1" dirty="0">
                <a:solidFill>
                  <a:srgbClr val="FFFF00"/>
                </a:solidFill>
                <a:latin typeface="VANAVIL-Avvaiyar" pitchFamily="2" charset="0"/>
              </a:rPr>
              <a:t>ரொக்கத் திட்டப்பட்டியல்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533400"/>
            <a:ext cx="8382000" cy="10668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Clr>
                <a:schemeClr val="accent2"/>
              </a:buClr>
              <a:buSzPct val="90000"/>
              <a:defRPr/>
            </a:pPr>
            <a:r>
              <a:rPr lang="ta-IN" sz="2000" b="1" u="sng" dirty="0" smtClean="0">
                <a:solidFill>
                  <a:srgbClr val="D60093"/>
                </a:solidFill>
                <a:latin typeface="VANAVIL-Avvaiyar" pitchFamily="2" charset="0"/>
              </a:rPr>
              <a:t>எளிய </a:t>
            </a:r>
            <a:r>
              <a:rPr lang="ta-IN" sz="2000" b="1" u="sng" dirty="0">
                <a:solidFill>
                  <a:srgbClr val="D60093"/>
                </a:solidFill>
                <a:latin typeface="VANAVIL-Avvaiyar" pitchFamily="2" charset="0"/>
              </a:rPr>
              <a:t>முறையில் கடன் விற்பனைக்கும் கடன் கொள்முதலுக்கும் தொகை கண்டறிதல்  </a:t>
            </a:r>
          </a:p>
          <a:p>
            <a:pPr algn="ctr">
              <a:buClr>
                <a:schemeClr val="accent2"/>
              </a:buClr>
              <a:buSzPct val="90000"/>
              <a:defRPr/>
            </a:pPr>
            <a:r>
              <a:rPr lang="ta-IN" b="1" u="sng" dirty="0">
                <a:latin typeface="VANAVIL-Avvaiyar" pitchFamily="2" charset="0"/>
              </a:rPr>
              <a:t>(</a:t>
            </a:r>
            <a:r>
              <a:rPr lang="ta-IN" b="1" u="sng" dirty="0">
                <a:solidFill>
                  <a:srgbClr val="FF0000"/>
                </a:solidFill>
                <a:latin typeface="VANAVIL-Avvaiyar" pitchFamily="2" charset="0"/>
              </a:rPr>
              <a:t>மார்ச், ஏப்ரல் ,மே</a:t>
            </a:r>
            <a:r>
              <a:rPr lang="ta-IN" b="1" u="sng" dirty="0">
                <a:latin typeface="VANAVIL-Avvaiyar" pitchFamily="2" charset="0"/>
              </a:rPr>
              <a:t> மாதத்திற்கு திட்டப் பட்டியல் தயாரித்தல்)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2000" y="5334000"/>
            <a:ext cx="73914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00050" indent="-457200" algn="ctr">
              <a:spcBef>
                <a:spcPts val="400"/>
              </a:spcBef>
              <a:buClr>
                <a:schemeClr val="accent2"/>
              </a:buClr>
              <a:buSzPct val="90000"/>
              <a:defRPr/>
            </a:pPr>
            <a:r>
              <a:rPr lang="ta-IN" sz="1600" dirty="0">
                <a:solidFill>
                  <a:srgbClr val="7030A0"/>
                </a:solidFill>
                <a:latin typeface="VANAVIL-Avvaiyar" pitchFamily="2" charset="0"/>
              </a:rPr>
              <a:t>வாடிக்கையாளருக்கு  கடன் வசதிக் காலம் 2 மாதம் </a:t>
            </a:r>
          </a:p>
          <a:p>
            <a:pPr marL="400050" indent="-457200" algn="ctr">
              <a:spcBef>
                <a:spcPts val="400"/>
              </a:spcBef>
              <a:buClr>
                <a:schemeClr val="accent2"/>
              </a:buClr>
              <a:buSzPct val="90000"/>
              <a:defRPr/>
            </a:pPr>
            <a:r>
              <a:rPr lang="ta-IN" sz="1600" dirty="0">
                <a:solidFill>
                  <a:srgbClr val="7030A0"/>
                </a:solidFill>
                <a:latin typeface="VANAVIL-Avvaiyar" pitchFamily="2" charset="0"/>
              </a:rPr>
              <a:t>சரக்களித்தோர்  அனுமதித்த கடன் வசதிக் காலம் 1 மாதம்</a:t>
            </a:r>
            <a:endParaRPr lang="ta-IN" sz="1600" dirty="0">
              <a:solidFill>
                <a:srgbClr val="7030A0"/>
              </a:solidFill>
              <a:latin typeface="VANAVIL-Avvaiyar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130212"/>
              </p:ext>
            </p:extLst>
          </p:nvPr>
        </p:nvGraphicFramePr>
        <p:xfrm>
          <a:off x="1143000" y="1905000"/>
          <a:ext cx="5413693" cy="3138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893"/>
                <a:gridCol w="2000204"/>
                <a:gridCol w="1733596"/>
              </a:tblGrid>
              <a:tr h="581797">
                <a:tc>
                  <a:txBody>
                    <a:bodyPr/>
                    <a:lstStyle/>
                    <a:p>
                      <a:pPr algn="ctr"/>
                      <a:r>
                        <a:rPr lang="ta-IN" sz="2400" b="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மாதம்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2400" b="0" dirty="0" smtClean="0">
                          <a:solidFill>
                            <a:schemeClr val="tx1"/>
                          </a:solidFill>
                          <a:latin typeface="VANAVIL-Avvaiyar" pitchFamily="2" charset="0"/>
                          <a:cs typeface="Times New Roman" pitchFamily="18" charset="0"/>
                        </a:rPr>
                        <a:t>கடன் விற்பனை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1800" b="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கடன் கொள்முதல்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6660">
                <a:tc>
                  <a:txBody>
                    <a:bodyPr/>
                    <a:lstStyle/>
                    <a:p>
                      <a:pPr lvl="1"/>
                      <a:r>
                        <a:rPr lang="ta-IN" sz="18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ஜனவரி</a:t>
                      </a:r>
                      <a:endParaRPr lang="en-US" sz="180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184000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162">
                <a:tc>
                  <a:txBody>
                    <a:bodyPr/>
                    <a:lstStyle/>
                    <a:p>
                      <a:pPr lvl="1"/>
                      <a:r>
                        <a:rPr lang="ta-IN" sz="18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பிப்ரவரி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145000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58600</a:t>
                      </a:r>
                      <a:endParaRPr lang="en-US" sz="2400" b="1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6660">
                <a:tc>
                  <a:txBody>
                    <a:bodyPr/>
                    <a:lstStyle/>
                    <a:p>
                      <a:pPr lvl="1"/>
                      <a:r>
                        <a:rPr lang="ta-IN" sz="18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மார்ச்</a:t>
                      </a:r>
                      <a:endParaRPr lang="en-US" sz="1800" dirty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84000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60000</a:t>
                      </a:r>
                      <a:endParaRPr lang="en-US" sz="2400" b="1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666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18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ஏப்ரல்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strike="dbl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92000</a:t>
                      </a:r>
                      <a:endParaRPr lang="en-US" sz="2400" strike="dbl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85000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666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a-IN" sz="1800" dirty="0" smtClean="0">
                          <a:solidFill>
                            <a:schemeClr val="tx1"/>
                          </a:solidFill>
                          <a:latin typeface="VANAVIL-Avvaiyar" pitchFamily="2" charset="0"/>
                        </a:rPr>
                        <a:t>மே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VANAVIL-Avvaiya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strike="dbl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130000</a:t>
                      </a:r>
                      <a:endParaRPr lang="en-US" sz="2400" strike="dbl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strike="dbl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245000</a:t>
                      </a:r>
                      <a:endParaRPr lang="en-US" sz="2400" strike="dbl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10800000">
            <a:off x="3733800" y="4389652"/>
            <a:ext cx="99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3695699" y="4772991"/>
            <a:ext cx="1066800" cy="391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482933" y="4812121"/>
            <a:ext cx="1143000" cy="1588"/>
          </a:xfrm>
          <a:prstGeom prst="line">
            <a:avLst/>
          </a:prstGeom>
          <a:ln w="38100"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048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a-IN" sz="2400" b="1" dirty="0">
                <a:solidFill>
                  <a:srgbClr val="FFFF00"/>
                </a:solidFill>
                <a:latin typeface="VANAVIL-Avvaiyar" pitchFamily="2" charset="0"/>
              </a:rPr>
              <a:t>இம்முறையைப் பின்பற்றும் பொழுது மாணவர்கள் பெறக்கூடிய மதிப்பெண்கள் </a:t>
            </a:r>
            <a:endParaRPr lang="en-US" sz="2400" b="1" dirty="0">
              <a:solidFill>
                <a:srgbClr val="FFFF00"/>
              </a:solidFill>
              <a:latin typeface="VANAVIL-Avvaiya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57150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VANAVIL-Avvaiyar" pitchFamily="2" charset="0"/>
              </a:rPr>
              <a:t>		</a:t>
            </a:r>
          </a:p>
          <a:p>
            <a:pPr>
              <a:buNone/>
            </a:pPr>
            <a:endParaRPr lang="en-US" sz="2000" dirty="0">
              <a:latin typeface="VANAVIL-Avvaiyar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5867400"/>
            <a:ext cx="76962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ta-IN" b="1" dirty="0">
                <a:solidFill>
                  <a:srgbClr val="1205BB"/>
                </a:solidFill>
                <a:latin typeface="VANAVIL-Avvaiyar" pitchFamily="2" charset="0"/>
              </a:rPr>
              <a:t>இம்முறையைப் பின்பற்றும் போது மெல்ல கற்கும் திறன் கொண்ட மாணவர்கள் தேர்ச்சி பெறுவது  உறுதி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106826"/>
              </p:ext>
            </p:extLst>
          </p:nvPr>
        </p:nvGraphicFramePr>
        <p:xfrm>
          <a:off x="1028700" y="1600200"/>
          <a:ext cx="7086600" cy="421092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88021"/>
                <a:gridCol w="2036379"/>
                <a:gridCol w="2362200"/>
              </a:tblGrid>
              <a:tr h="558018">
                <a:tc>
                  <a:txBody>
                    <a:bodyPr/>
                    <a:lstStyle/>
                    <a:p>
                      <a:pPr algn="ctr"/>
                      <a:r>
                        <a:rPr lang="ta-IN" sz="1700" baseline="0" dirty="0" smtClean="0">
                          <a:solidFill>
                            <a:srgbClr val="8BE1FF"/>
                          </a:solidFill>
                          <a:latin typeface="VANAVIL-Avvaiyar" pitchFamily="2" charset="0"/>
                        </a:rPr>
                        <a:t>வினா வகைகள்</a:t>
                      </a:r>
                      <a:endParaRPr lang="ta-IN" sz="1700" baseline="0" dirty="0" smtClean="0">
                        <a:solidFill>
                          <a:srgbClr val="8BE1FF"/>
                        </a:solidFill>
                        <a:latin typeface="VANAVIL-Avvaiya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1600" baseline="0" dirty="0" smtClean="0">
                          <a:solidFill>
                            <a:srgbClr val="8BE1FF"/>
                          </a:solidFill>
                          <a:latin typeface="VANAVIL-Avvaiyar" pitchFamily="2" charset="0"/>
                        </a:rPr>
                        <a:t>வினாவிற்குரிய மதிப்பெண்கள்</a:t>
                      </a:r>
                      <a:endParaRPr lang="ta-IN" sz="1600" baseline="0" dirty="0" smtClean="0">
                        <a:solidFill>
                          <a:srgbClr val="8BE1FF"/>
                        </a:solidFill>
                        <a:latin typeface="VANAVIL-Avvaiya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1400" dirty="0" smtClean="0">
                          <a:solidFill>
                            <a:srgbClr val="8BE1FF"/>
                          </a:solidFill>
                          <a:latin typeface="VANAVIL-Avvaiyar" pitchFamily="2" charset="0"/>
                        </a:rPr>
                        <a:t>உறுதியாகப் பெறக்கூடிய மதிப்பெண்</a:t>
                      </a:r>
                      <a:endParaRPr lang="ta-IN" sz="1400" dirty="0" smtClean="0">
                        <a:solidFill>
                          <a:srgbClr val="8BE1FF"/>
                        </a:solidFill>
                        <a:latin typeface="VANAVIL-Avvaiyar" pitchFamily="2" charset="0"/>
                      </a:endParaRPr>
                    </a:p>
                  </a:txBody>
                  <a:tcPr/>
                </a:tc>
              </a:tr>
              <a:tr h="71745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ta-IN" sz="1400" dirty="0" smtClean="0">
                          <a:latin typeface="VANAVIL-Avvaiyar" pitchFamily="2" charset="0"/>
                        </a:rPr>
                        <a:t>1 மதிப்பெண் வினாக்கள்</a:t>
                      </a:r>
                      <a:r>
                        <a:rPr lang="en-US" sz="1700" dirty="0" smtClean="0">
                          <a:latin typeface="VANAVIL-Avvaiyar" pitchFamily="2" charset="0"/>
                        </a:rPr>
                        <a:t> 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en-US" sz="1700" dirty="0" smtClean="0">
                          <a:latin typeface="VANAVIL-Avvaiyar" pitchFamily="2" charset="0"/>
                        </a:rPr>
                        <a:t>30 </a:t>
                      </a:r>
                      <a:r>
                        <a:rPr lang="en-US" sz="1700" dirty="0" smtClean="0">
                          <a:latin typeface="Times" pitchFamily="18" charset="0"/>
                        </a:rPr>
                        <a:t>x</a:t>
                      </a:r>
                      <a:r>
                        <a:rPr lang="en-US" sz="1700" dirty="0" smtClean="0">
                          <a:latin typeface="VANAVIL-Avvaiyar" pitchFamily="2" charset="0"/>
                        </a:rPr>
                        <a:t> 1 =  30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700" b="1" dirty="0" smtClean="0">
                          <a:solidFill>
                            <a:schemeClr val="bg1"/>
                          </a:solidFill>
                          <a:latin typeface="VANAVIL-Avvaiyar" pitchFamily="2" charset="0"/>
                        </a:rPr>
                        <a:t>20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B5519"/>
                    </a:solidFill>
                  </a:tcPr>
                </a:tc>
              </a:tr>
              <a:tr h="717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VANAVIL-Avvaiyar" pitchFamily="2" charset="0"/>
                        </a:rPr>
                        <a:t>5</a:t>
                      </a:r>
                      <a:r>
                        <a:rPr lang="ta-IN" sz="1400" dirty="0" smtClean="0">
                          <a:latin typeface="VANAVIL-Avvaiyar" pitchFamily="2" charset="0"/>
                        </a:rPr>
                        <a:t> மதிப்பெண் வினாக்கள்</a:t>
                      </a:r>
                      <a:endParaRPr lang="en-US" sz="1400" dirty="0" smtClean="0">
                        <a:latin typeface="VANAVIL-Avvaiya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VANAVIL-Avvaiyar" pitchFamily="2" charset="0"/>
                        </a:rPr>
                        <a:t>9 </a:t>
                      </a:r>
                      <a:r>
                        <a:rPr lang="en-US" sz="1700" dirty="0" smtClean="0">
                          <a:latin typeface="Times" pitchFamily="18" charset="0"/>
                        </a:rPr>
                        <a:t>x</a:t>
                      </a:r>
                      <a:r>
                        <a:rPr lang="en-US" sz="1700" dirty="0" smtClean="0">
                          <a:latin typeface="VANAVIL-Avvaiyar" pitchFamily="2" charset="0"/>
                        </a:rPr>
                        <a:t> 5 =  45</a:t>
                      </a:r>
                      <a:endParaRPr lang="en-US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700" b="1" dirty="0" smtClean="0">
                          <a:solidFill>
                            <a:schemeClr val="bg1"/>
                          </a:solidFill>
                          <a:latin typeface="VANAVIL-Avvaiyar" pitchFamily="2" charset="0"/>
                        </a:rPr>
                        <a:t>25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B5519"/>
                    </a:solidFill>
                  </a:tcPr>
                </a:tc>
              </a:tr>
              <a:tr h="717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VANAVIL-Avvaiyar" pitchFamily="2" charset="0"/>
                        </a:rPr>
                        <a:t>12</a:t>
                      </a:r>
                      <a:r>
                        <a:rPr lang="ta-IN" sz="1400" dirty="0" smtClean="0">
                          <a:latin typeface="VANAVIL-Avvaiyar" pitchFamily="2" charset="0"/>
                        </a:rPr>
                        <a:t> மதிப்பெண் வினாக்கள்</a:t>
                      </a:r>
                      <a:endParaRPr lang="en-US" sz="1400" dirty="0" smtClean="0">
                        <a:latin typeface="VANAVIL-Avvaiya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VANAVIL-Avvaiyar" pitchFamily="2" charset="0"/>
                        </a:rPr>
                        <a:t>4 </a:t>
                      </a:r>
                      <a:r>
                        <a:rPr lang="en-US" sz="1700" dirty="0" smtClean="0">
                          <a:latin typeface="Times" pitchFamily="18" charset="0"/>
                        </a:rPr>
                        <a:t>x</a:t>
                      </a:r>
                      <a:r>
                        <a:rPr lang="en-US" sz="1700" dirty="0" smtClean="0">
                          <a:latin typeface="VANAVIL-Avvaiyar" pitchFamily="2" charset="0"/>
                        </a:rPr>
                        <a:t> 12 =  48</a:t>
                      </a:r>
                      <a:endParaRPr lang="en-US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700" b="1" dirty="0" smtClean="0">
                          <a:solidFill>
                            <a:schemeClr val="bg1"/>
                          </a:solidFill>
                          <a:latin typeface="VANAVIL-Avvaiyar" pitchFamily="2" charset="0"/>
                        </a:rPr>
                        <a:t>25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B5519"/>
                    </a:solidFill>
                  </a:tcPr>
                </a:tc>
              </a:tr>
              <a:tr h="717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VANAVIL-Avvaiyar" pitchFamily="2" charset="0"/>
                        </a:rPr>
                        <a:t>20</a:t>
                      </a:r>
                      <a:r>
                        <a:rPr lang="ta-IN" sz="1400" dirty="0" smtClean="0">
                          <a:latin typeface="VANAVIL-Avvaiyar" pitchFamily="2" charset="0"/>
                        </a:rPr>
                        <a:t> மதிப்பெண் வினாக்கள்</a:t>
                      </a:r>
                      <a:endParaRPr lang="en-US" sz="1400" dirty="0" smtClean="0">
                        <a:latin typeface="VANAVIL-Avvaiya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VANAVIL-Avvaiyar" pitchFamily="2" charset="0"/>
                        </a:rPr>
                        <a:t>2 </a:t>
                      </a:r>
                      <a:r>
                        <a:rPr lang="en-US" sz="1700" dirty="0" smtClean="0">
                          <a:latin typeface="Times" pitchFamily="18" charset="0"/>
                        </a:rPr>
                        <a:t>x</a:t>
                      </a:r>
                      <a:r>
                        <a:rPr lang="en-US" sz="1700" dirty="0" smtClean="0">
                          <a:latin typeface="VANAVIL-Avvaiyar" pitchFamily="2" charset="0"/>
                        </a:rPr>
                        <a:t> 20 = 40</a:t>
                      </a:r>
                      <a:endParaRPr lang="en-US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700" b="1" dirty="0" smtClean="0">
                          <a:solidFill>
                            <a:schemeClr val="bg1"/>
                          </a:solidFill>
                          <a:latin typeface="VANAVIL-Avvaiyar" pitchFamily="2" charset="0"/>
                        </a:rPr>
                        <a:t>30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B551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ta-IN" sz="1700" b="1" dirty="0" smtClean="0">
                          <a:latin typeface="VANAVIL-Avvaiyar" pitchFamily="2" charset="0"/>
                        </a:rPr>
                        <a:t>மொத்தம்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lang="en-US" sz="1700" dirty="0" smtClean="0">
                          <a:latin typeface="VANAVIL-Avvaiyar" pitchFamily="2" charset="0"/>
                        </a:rPr>
                        <a:t>153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700" b="1" dirty="0" smtClean="0">
                          <a:solidFill>
                            <a:schemeClr val="bg1"/>
                          </a:solidFill>
                          <a:latin typeface="VANAVIL-Avvaiyar" pitchFamily="2" charset="0"/>
                        </a:rPr>
                        <a:t>100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B5519"/>
                    </a:solidFill>
                  </a:tcPr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457200"/>
            <a:ext cx="9067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ta-IN" sz="3500" b="1" u="sng" dirty="0" smtClean="0">
                <a:solidFill>
                  <a:srgbClr val="FFFF00"/>
                </a:solidFill>
                <a:latin typeface="VANAVIL-Avvaiyar" pitchFamily="2" charset="0"/>
              </a:rPr>
              <a:t>ஒரு மதிப்பெண் வினாக்கள்</a:t>
            </a:r>
            <a:endParaRPr lang="en-US" sz="3500" b="1" u="sng" dirty="0">
              <a:solidFill>
                <a:srgbClr val="FFFF00"/>
              </a:solidFill>
              <a:latin typeface="VANAVIL-Avvaiya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8956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VANAVIL-Avvaiyar" pitchFamily="2" charset="0"/>
              </a:rPr>
              <a:t> </a:t>
            </a:r>
          </a:p>
          <a:p>
            <a:pPr marL="457200" indent="-457200">
              <a:buNone/>
            </a:pPr>
            <a:endParaRPr lang="en-US" sz="2000" dirty="0">
              <a:latin typeface="VANAVIL-Avvaiyar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295400"/>
            <a:ext cx="8305800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ta-IN" b="1" dirty="0" smtClean="0">
                <a:solidFill>
                  <a:srgbClr val="6A282E"/>
                </a:solidFill>
                <a:latin typeface="VANAVIL-Avvaiyar" pitchFamily="2" charset="0"/>
              </a:rPr>
              <a:t>ஒரு மதிப்பெண் வினாவிற்கும் நன்றாக விளக்கம் தருதல்</a:t>
            </a:r>
          </a:p>
          <a:p>
            <a:pPr lvl="1" indent="-457200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ta-IN" dirty="0" smtClean="0">
                <a:solidFill>
                  <a:schemeClr val="accent2">
                    <a:lumMod val="75000"/>
                  </a:schemeClr>
                </a:solidFill>
                <a:latin typeface="VANAVIL-Avvaiyar" pitchFamily="2" charset="0"/>
              </a:rPr>
              <a:t>பாட புத்தகத்தில் உள்ள ஒரு மதிப்பெண் வினாக்களை </a:t>
            </a:r>
            <a:r>
              <a:rPr lang="ta-IN" dirty="0" smtClean="0">
                <a:solidFill>
                  <a:srgbClr val="D60093"/>
                </a:solidFill>
                <a:latin typeface="VANAVIL-Avvaiyar" pitchFamily="2" charset="0"/>
              </a:rPr>
              <a:t>வரிசை மாற்றி</a:t>
            </a:r>
            <a:r>
              <a:rPr lang="ta-IN" dirty="0" smtClean="0">
                <a:solidFill>
                  <a:schemeClr val="accent2">
                    <a:lumMod val="75000"/>
                  </a:schemeClr>
                </a:solidFill>
                <a:latin typeface="VANAVIL-Avvaiyar" pitchFamily="2" charset="0"/>
              </a:rPr>
              <a:t>, பாடத்திற்கு ஒரு வினாத்தாள் என பாடவாரியாக தனித்தனித்தாளில் மாணாக்கர்களின் எண்ணிக்கைக்கு தகுந்தாற்போல் </a:t>
            </a:r>
            <a:r>
              <a:rPr lang="ta-IN" dirty="0" smtClean="0">
                <a:solidFill>
                  <a:srgbClr val="1205BB"/>
                </a:solidFill>
                <a:latin typeface="VANAVIL-Avvaiyar" pitchFamily="2" charset="0"/>
              </a:rPr>
              <a:t>நகல் எடுத்து வைத்துக் கொள்ள வேண்டும். அவ்வினாத்தாளைக் கொண்டு தேர்வு வைத்து உடனடியாக மதிப்பீடு செய்து தருதல் வேண்டும்.</a:t>
            </a:r>
          </a:p>
          <a:p>
            <a:pPr marL="457200" indent="-457200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ta-IN" dirty="0" smtClean="0">
                <a:solidFill>
                  <a:srgbClr val="FF0000"/>
                </a:solidFill>
                <a:latin typeface="VANAVIL-Avvaiyar" pitchFamily="2" charset="0"/>
              </a:rPr>
              <a:t>கணக்கீடு சார்ந்த ஒரு மதிப்பெண் </a:t>
            </a:r>
            <a:r>
              <a:rPr lang="ta-IN" dirty="0" smtClean="0">
                <a:solidFill>
                  <a:schemeClr val="accent2">
                    <a:lumMod val="75000"/>
                  </a:schemeClr>
                </a:solidFill>
                <a:latin typeface="VANAVIL-Avvaiyar" pitchFamily="2" charset="0"/>
              </a:rPr>
              <a:t>வினாவிற்கு நிதானமாகவும், தெளிவாகவும் ஒன்றுக்கு மேற்பட்ட முறை மாணவர்களுக்கு விளக்கமாக நடத்தி பயிற்சி அளிக்க வேண்டும்.</a:t>
            </a:r>
            <a:endParaRPr lang="ta-IN" dirty="0" err="1" smtClean="0">
              <a:solidFill>
                <a:schemeClr val="accent2">
                  <a:lumMod val="75000"/>
                </a:schemeClr>
              </a:solidFill>
              <a:latin typeface="VANAVIL-Avvaiyar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524000"/>
            <a:ext cx="7848600" cy="47244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170000"/>
              </a:lnSpc>
              <a:buFont typeface="Wingdings 2"/>
              <a:buAutoNum type="arabicPeriod"/>
            </a:pPr>
            <a:r>
              <a:rPr lang="ta-IN" sz="2100" b="1" dirty="0" smtClean="0">
                <a:solidFill>
                  <a:srgbClr val="00B0F0"/>
                </a:solidFill>
                <a:latin typeface="VANAVIL-Avvaiyar" pitchFamily="2" charset="0"/>
              </a:rPr>
              <a:t>இருப்பாய்வின்படி வங்கிக் கடன் (10%) ரு.60,000/-, வட்டி செலுத்தியது ரூ.2,800/-, கொடுபட வேண்டிய வட்டி --------</a:t>
            </a:r>
          </a:p>
          <a:p>
            <a:pPr marL="457200" indent="-457200">
              <a:lnSpc>
                <a:spcPct val="170000"/>
              </a:lnSpc>
              <a:buFont typeface="Wingdings 2"/>
              <a:buAutoNum type="arabicPeriod"/>
            </a:pPr>
            <a:r>
              <a:rPr lang="ta-IN" sz="2100" b="1" dirty="0" smtClean="0">
                <a:solidFill>
                  <a:srgbClr val="00B0F0"/>
                </a:solidFill>
                <a:latin typeface="VANAVIL-Avvaiyar" pitchFamily="2" charset="0"/>
              </a:rPr>
              <a:t>இருப்பாய்வின்படி  கடனாளி ரு.25,000./-.   போக்கு எழுத வேண்டிய வாராக்கடன் ரூ.5,000/- எனில் வாரா ஐயக் கடன் 5%,--</a:t>
            </a:r>
            <a:r>
              <a:rPr lang="en-US" sz="2100" b="1" dirty="0" smtClean="0">
                <a:solidFill>
                  <a:srgbClr val="00B0F0"/>
                </a:solidFill>
                <a:latin typeface="VANAVIL-Avvaiyar" pitchFamily="2" charset="0"/>
              </a:rPr>
              <a:t>---------</a:t>
            </a:r>
            <a:endParaRPr lang="ta-IN" sz="2100" b="1" dirty="0" smtClean="0">
              <a:solidFill>
                <a:srgbClr val="00B0F0"/>
              </a:solidFill>
              <a:latin typeface="VANAVIL-Avvaiyar" pitchFamily="2" charset="0"/>
            </a:endParaRPr>
          </a:p>
          <a:p>
            <a:pPr marL="457200" indent="-457200">
              <a:lnSpc>
                <a:spcPct val="170000"/>
              </a:lnSpc>
              <a:buFont typeface="Wingdings 2"/>
              <a:buAutoNum type="arabicPeriod"/>
            </a:pPr>
            <a:r>
              <a:rPr lang="ta-IN" sz="2100" b="1" dirty="0" smtClean="0">
                <a:solidFill>
                  <a:srgbClr val="00B0F0"/>
                </a:solidFill>
                <a:latin typeface="VANAVIL-Avvaiyar" pitchFamily="2" charset="0"/>
              </a:rPr>
              <a:t>முதல் ரூ.70,000/-, எடுப்பு ரூ,20,000.- எடுப்பு மீது வட்டி 5% -------</a:t>
            </a:r>
          </a:p>
          <a:p>
            <a:pPr marL="457200" indent="-457200">
              <a:lnSpc>
                <a:spcPct val="170000"/>
              </a:lnSpc>
              <a:buFont typeface="Wingdings 2"/>
              <a:buAutoNum type="arabicPeriod"/>
            </a:pPr>
            <a:r>
              <a:rPr lang="ta-IN" sz="2100" b="1" dirty="0" smtClean="0">
                <a:solidFill>
                  <a:srgbClr val="00B0F0"/>
                </a:solidFill>
                <a:latin typeface="VANAVIL-Avvaiyar" pitchFamily="2" charset="0"/>
              </a:rPr>
              <a:t>01.04.2001 கடனாளி ரூ.60,000/-, கடனாளியிடம் பெற்ற ரொக்கம் ரூ.80,000/- 01.04.2002 கடனாளி ரூ.55,000/- கடன் விற்பனை </a:t>
            </a:r>
            <a:r>
              <a:rPr lang="en-US" sz="2100" b="1" dirty="0" smtClean="0">
                <a:solidFill>
                  <a:srgbClr val="00B0F0"/>
                </a:solidFill>
                <a:latin typeface="VANAVIL-Avvaiyar" pitchFamily="2" charset="0"/>
              </a:rPr>
              <a:t>--------</a:t>
            </a:r>
            <a:endParaRPr lang="ta-IN" sz="2100" b="1" dirty="0" smtClean="0">
              <a:solidFill>
                <a:srgbClr val="00B0F0"/>
              </a:solidFill>
              <a:latin typeface="VANAVIL-Avvaiyar" pitchFamily="2" charset="0"/>
            </a:endParaRPr>
          </a:p>
          <a:p>
            <a:pPr marL="457200" indent="-457200">
              <a:lnSpc>
                <a:spcPct val="170000"/>
              </a:lnSpc>
              <a:buFont typeface="Wingdings 2"/>
              <a:buAutoNum type="arabicPeriod"/>
            </a:pPr>
            <a:endParaRPr lang="en-US" sz="2100" b="1" dirty="0" smtClean="0">
              <a:solidFill>
                <a:srgbClr val="6A282E"/>
              </a:solidFill>
              <a:latin typeface="VANAVIL-Avvaiyar" pitchFamily="2" charset="0"/>
            </a:endParaRPr>
          </a:p>
          <a:p>
            <a:pPr marL="457200" indent="-457200">
              <a:lnSpc>
                <a:spcPct val="170000"/>
              </a:lnSpc>
              <a:buAutoNum type="arabicPeriod"/>
            </a:pPr>
            <a:endParaRPr lang="en-US" sz="2100" b="1" dirty="0" smtClean="0">
              <a:solidFill>
                <a:srgbClr val="6A282E"/>
              </a:solidFill>
              <a:latin typeface="VANAVIL-Avvaiyar" pitchFamily="2" charset="0"/>
            </a:endParaRPr>
          </a:p>
          <a:p>
            <a:pPr marL="457200" indent="-457200">
              <a:lnSpc>
                <a:spcPct val="170000"/>
              </a:lnSpc>
              <a:buAutoNum type="arabicPeriod"/>
            </a:pPr>
            <a:endParaRPr lang="en-US" sz="2100" b="1" dirty="0" smtClean="0">
              <a:solidFill>
                <a:srgbClr val="6A282E"/>
              </a:solidFill>
              <a:latin typeface="VANAVIL-Avvaiyar" pitchFamily="2" charset="0"/>
            </a:endParaRPr>
          </a:p>
          <a:p>
            <a:pPr marL="457200" indent="-457200" algn="just">
              <a:lnSpc>
                <a:spcPct val="170000"/>
              </a:lnSpc>
              <a:buAutoNum type="arabicPeriod"/>
            </a:pPr>
            <a:endParaRPr lang="en-US" sz="2000" b="1" dirty="0">
              <a:solidFill>
                <a:srgbClr val="002060"/>
              </a:solidFill>
              <a:latin typeface="VANAVIL-Avvaiya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572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991600" cy="762000"/>
          </a:xfrm>
        </p:spPr>
        <p:txBody>
          <a:bodyPr>
            <a:normAutofit/>
          </a:bodyPr>
          <a:lstStyle/>
          <a:p>
            <a:pPr algn="ctr"/>
            <a:r>
              <a:rPr lang="ta-IN" sz="2400" b="1" u="sng" dirty="0" smtClean="0">
                <a:solidFill>
                  <a:srgbClr val="FFFF00"/>
                </a:solidFill>
                <a:latin typeface="VANAVIL-Avvaiyar" pitchFamily="2" charset="0"/>
              </a:rPr>
              <a:t>ஒரு மதிப்பெண் கணக்கீட்டு வினா - உதாரணம்</a:t>
            </a:r>
            <a:endParaRPr lang="en-US" sz="2400" b="1" u="sng" dirty="0" smtClean="0">
              <a:solidFill>
                <a:srgbClr val="FFFF00"/>
              </a:solidFill>
              <a:latin typeface="VANAVIL-Avvaiyar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 </a:t>
            </a:r>
            <a:r>
              <a:rPr lang="en-US" dirty="0" err="1" smtClean="0"/>
              <a:t>N.Sivanathan</a:t>
            </a:r>
            <a:r>
              <a:rPr lang="en-US" dirty="0" smtClean="0"/>
              <a:t> </a:t>
            </a:r>
            <a:r>
              <a:rPr lang="en-US" dirty="0" err="1" smtClean="0"/>
              <a:t>P.G.Asst,S.S.V</a:t>
            </a:r>
            <a:r>
              <a:rPr lang="en-US" dirty="0" smtClean="0"/>
              <a:t> </a:t>
            </a:r>
            <a:r>
              <a:rPr lang="en-US" dirty="0" err="1" smtClean="0"/>
              <a:t>HSS,Kodumudi,Erode</a:t>
            </a:r>
            <a:r>
              <a:rPr lang="en-US" dirty="0" smtClean="0"/>
              <a:t> Dist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7772400" cy="48006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170000"/>
              </a:lnSpc>
              <a:buAutoNum type="arabicPeriod" startAt="5"/>
            </a:pPr>
            <a:r>
              <a:rPr lang="ta-IN" sz="2100" b="1" dirty="0" smtClean="0">
                <a:solidFill>
                  <a:srgbClr val="00B0F0"/>
                </a:solidFill>
                <a:latin typeface="VANAVIL-Avvaiyar" pitchFamily="2" charset="0"/>
              </a:rPr>
              <a:t>ஒரு நிறுவனத்தின் முதல் ரூ.1,00,000/- சொத்து  ரூ,45,000/- பொறுப்பு ரூ,----------</a:t>
            </a:r>
          </a:p>
          <a:p>
            <a:pPr marL="457200" indent="-457200">
              <a:lnSpc>
                <a:spcPct val="170000"/>
              </a:lnSpc>
              <a:buAutoNum type="arabicPeriod" startAt="5"/>
            </a:pPr>
            <a:r>
              <a:rPr lang="ta-IN" sz="2100" b="1" dirty="0" smtClean="0">
                <a:solidFill>
                  <a:srgbClr val="00B0F0"/>
                </a:solidFill>
                <a:latin typeface="VANAVIL-Avvaiyar" pitchFamily="2" charset="0"/>
              </a:rPr>
              <a:t>மொத்த விற்பனை ரூ,50,000/- கடன் விற்பனை ரூ,24,000./ - ரொக்க விற்பனை ரூ.----------</a:t>
            </a:r>
          </a:p>
          <a:p>
            <a:pPr marL="457200" indent="-457200">
              <a:lnSpc>
                <a:spcPct val="170000"/>
              </a:lnSpc>
              <a:buAutoNum type="arabicPeriod" startAt="5"/>
            </a:pPr>
            <a:r>
              <a:rPr lang="ta-IN" sz="2100" b="1" dirty="0" smtClean="0">
                <a:solidFill>
                  <a:srgbClr val="00B0F0"/>
                </a:solidFill>
                <a:latin typeface="VANAVIL-Avvaiyar" pitchFamily="2" charset="0"/>
              </a:rPr>
              <a:t>ரூ.60,000/- மதிப்புள்ள நிலைச்சொத்தின்மீது 10% தேய்மானம் குறைந்த செல் மதிப்பு முறையில் 3 ஆண்டுகளுக்கு நீக்கப்பட்டது எனில் 3ம் ஆண்டின் இறுதியில் சொத்தின் மதிப்பு --------</a:t>
            </a:r>
          </a:p>
          <a:p>
            <a:pPr marL="457200" indent="-457200">
              <a:lnSpc>
                <a:spcPct val="170000"/>
              </a:lnSpc>
              <a:buAutoNum type="arabicPeriod" startAt="5"/>
            </a:pPr>
            <a:r>
              <a:rPr lang="ta-IN" sz="2100" b="1" dirty="0" smtClean="0">
                <a:solidFill>
                  <a:srgbClr val="00B0F0"/>
                </a:solidFill>
                <a:latin typeface="VANAVIL-Avvaiyar" pitchFamily="2" charset="0"/>
              </a:rPr>
              <a:t>ரூ.60,000/- மதிப்புள்ள நிலைச்சொத்தின்மீது 10% தேய்மானம் குறைந்த செல் மதிப்பு முறையில் 3 ஆண்டுகளுக்கு நீக்கப்பட்டது எனில் மூன்று ஆண்டின் மொத்தத் தேய்மானத் தொகை --------</a:t>
            </a:r>
            <a:endParaRPr lang="en-US" sz="2100" b="1" dirty="0" smtClean="0">
              <a:solidFill>
                <a:srgbClr val="00B0F0"/>
              </a:solidFill>
              <a:latin typeface="VANAVIL-Avvaiyar" pitchFamily="2" charset="0"/>
            </a:endParaRPr>
          </a:p>
          <a:p>
            <a:pPr marL="457200" indent="-457200">
              <a:lnSpc>
                <a:spcPct val="170000"/>
              </a:lnSpc>
              <a:buAutoNum type="arabicPeriod" startAt="5"/>
            </a:pPr>
            <a:endParaRPr lang="en-US" sz="2100" b="1" dirty="0" smtClean="0">
              <a:solidFill>
                <a:srgbClr val="6A282E"/>
              </a:solidFill>
              <a:latin typeface="VANAVIL-Avvaiyar" pitchFamily="2" charset="0"/>
            </a:endParaRPr>
          </a:p>
          <a:p>
            <a:pPr marL="457200" indent="-457200" algn="just">
              <a:lnSpc>
                <a:spcPct val="170000"/>
              </a:lnSpc>
              <a:buAutoNum type="arabicPeriod" startAt="5"/>
            </a:pPr>
            <a:endParaRPr lang="en-US" sz="2000" b="1" dirty="0">
              <a:solidFill>
                <a:srgbClr val="002060"/>
              </a:solidFill>
              <a:latin typeface="VANAVIL-Avvaiya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572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991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ta-IN" sz="2800" b="1" u="sng" dirty="0" smtClean="0">
                <a:solidFill>
                  <a:srgbClr val="FFFF00"/>
                </a:solidFill>
                <a:latin typeface="VANAVIL-Avvaiyar" pitchFamily="2" charset="0"/>
              </a:rPr>
              <a:t>ஒரு மதிப்பெண் கணக்கீட்டு வினா - உதாரணம்</a:t>
            </a:r>
            <a:endParaRPr lang="en-US" sz="2800" b="1" u="sng" dirty="0" smtClean="0">
              <a:solidFill>
                <a:srgbClr val="FFFF00"/>
              </a:solidFill>
              <a:latin typeface="VANAVIL-Avvaiyar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828800"/>
            <a:ext cx="7772400" cy="44196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170000"/>
              </a:lnSpc>
              <a:buFont typeface="+mj-lt"/>
              <a:buAutoNum type="arabicPeriod" startAt="9"/>
            </a:pPr>
            <a:r>
              <a:rPr lang="ta-IN" sz="2100" b="1" dirty="0" smtClean="0">
                <a:solidFill>
                  <a:srgbClr val="00B0F0"/>
                </a:solidFill>
                <a:latin typeface="VANAVIL-Avvaiyar" pitchFamily="2" charset="0"/>
              </a:rPr>
              <a:t>ரூ.50,000/- மதிப்புள்ள நிலைச்சொத்தின்மீது 10% தேய்மானம் நீக்கப்பட்டது எனில்  நிலைச்சொத்தின் மதிப்பு ----------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eriod" startAt="9"/>
            </a:pPr>
            <a:r>
              <a:rPr lang="ta-IN" sz="2100" b="1" dirty="0" smtClean="0">
                <a:solidFill>
                  <a:srgbClr val="00B0F0"/>
                </a:solidFill>
                <a:latin typeface="VANAVIL-Avvaiyar" pitchFamily="2" charset="0"/>
              </a:rPr>
              <a:t>நிலைச் சொத்து ரூ.80,000/-க்கு விற்கும்போது ஏற்பட்ட இலாபம் ரூ,6,000/- எனில் ஏட்டு மதிப்பு ---------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eriod" startAt="9"/>
            </a:pPr>
            <a:r>
              <a:rPr lang="ta-IN" sz="2100" b="1" dirty="0" smtClean="0">
                <a:solidFill>
                  <a:srgbClr val="00B0F0"/>
                </a:solidFill>
                <a:latin typeface="VANAVIL-Avvaiyar" pitchFamily="2" charset="0"/>
              </a:rPr>
              <a:t>ரூ.10/- முக மதிப்புடைய 10,000 பங்கு வெளியிடப்பட்டது,.  அழைக்கப் பட்ட  தொகை  பங்கு ஒன்றுக்கு ரூ.7/- எனில் அழைக்கப்படா முதல் --------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eriod" startAt="9"/>
            </a:pPr>
            <a:endParaRPr lang="ta-IN" sz="2100" b="1" dirty="0" smtClean="0">
              <a:solidFill>
                <a:srgbClr val="00B0F0"/>
              </a:solidFill>
              <a:latin typeface="VANAVIL-Avvaiyar" pitchFamily="2" charset="0"/>
            </a:endParaRPr>
          </a:p>
          <a:p>
            <a:pPr marL="457200" indent="-457200">
              <a:lnSpc>
                <a:spcPct val="170000"/>
              </a:lnSpc>
              <a:buFont typeface="+mj-lt"/>
              <a:buAutoNum type="arabicPeriod" startAt="9"/>
            </a:pPr>
            <a:endParaRPr lang="en-US" sz="2100" b="1" dirty="0" smtClean="0">
              <a:solidFill>
                <a:srgbClr val="00B0F0"/>
              </a:solidFill>
              <a:latin typeface="VANAVIL-Avvaiyar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572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991600" cy="762000"/>
          </a:xfrm>
        </p:spPr>
        <p:txBody>
          <a:bodyPr>
            <a:normAutofit/>
          </a:bodyPr>
          <a:lstStyle/>
          <a:p>
            <a:pPr algn="ctr"/>
            <a:r>
              <a:rPr lang="ta-IN" sz="2400" b="1" u="sng" dirty="0" smtClean="0">
                <a:solidFill>
                  <a:srgbClr val="FFFF00"/>
                </a:solidFill>
                <a:latin typeface="VANAVIL-Avvaiyar" pitchFamily="2" charset="0"/>
              </a:rPr>
              <a:t>ஒரு மதிப்பெண் கணக்கீட்டு வினா - உதாரணம்</a:t>
            </a:r>
            <a:endParaRPr lang="en-US" sz="2400" b="1" u="sng" dirty="0" smtClean="0">
              <a:solidFill>
                <a:srgbClr val="FFFF00"/>
              </a:solidFill>
              <a:latin typeface="VANAVIL-Avvaiyar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048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8229600" cy="4572000"/>
          </a:xfrm>
        </p:spPr>
        <p:txBody>
          <a:bodyPr>
            <a:normAutofit fontScale="62500" lnSpcReduction="20000"/>
          </a:bodyPr>
          <a:lstStyle/>
          <a:p>
            <a:pPr marL="857250" lvl="1" indent="-457200">
              <a:buNone/>
            </a:pPr>
            <a:r>
              <a:rPr lang="ta-IN" sz="3000" b="1" u="sng" dirty="0" smtClean="0">
                <a:solidFill>
                  <a:srgbClr val="C00000"/>
                </a:solidFill>
                <a:latin typeface="VANAVIL-Avvaiyar" pitchFamily="2" charset="0"/>
              </a:rPr>
              <a:t>கருத்தியல் (தியரி) வினாக்கள் - 7,  கணக்குகள் – 7 </a:t>
            </a:r>
          </a:p>
          <a:p>
            <a:pPr marL="857250" lvl="1" indent="-457200">
              <a:buNone/>
            </a:pPr>
            <a:endParaRPr lang="ta-IN" sz="3000" b="1" u="sng" dirty="0" smtClean="0">
              <a:solidFill>
                <a:srgbClr val="C00000"/>
              </a:solidFill>
              <a:latin typeface="VANAVIL-Avvaiyar" pitchFamily="2" charset="0"/>
            </a:endParaRPr>
          </a:p>
          <a:p>
            <a:pPr marL="857250" lvl="1" indent="-457200">
              <a:buNone/>
            </a:pPr>
            <a:r>
              <a:rPr lang="ta-IN" sz="3000" b="1" u="sng" dirty="0" smtClean="0">
                <a:solidFill>
                  <a:srgbClr val="C00000"/>
                </a:solidFill>
                <a:latin typeface="VANAVIL-Avvaiyar" pitchFamily="2" charset="0"/>
              </a:rPr>
              <a:t>பதிலளிக்க வேண்டியவை (10 வினாக்கள் மட்டும்)</a:t>
            </a:r>
          </a:p>
          <a:p>
            <a:pPr marL="857250" lvl="1" indent="-457200">
              <a:buNone/>
            </a:pPr>
            <a:endParaRPr lang="ta-IN" sz="3000" b="1" u="sng" dirty="0" smtClean="0">
              <a:solidFill>
                <a:srgbClr val="C00000"/>
              </a:solidFill>
              <a:latin typeface="VANAVIL-Avvaiyar" pitchFamily="2" charset="0"/>
            </a:endParaRPr>
          </a:p>
          <a:p>
            <a:pPr marL="857250" lvl="1" indent="-457200">
              <a:buNone/>
            </a:pPr>
            <a:r>
              <a:rPr lang="ta-IN" sz="3000" b="1" dirty="0" smtClean="0">
                <a:solidFill>
                  <a:srgbClr val="C00000"/>
                </a:solidFill>
                <a:latin typeface="VANAVIL-Avvaiyar" pitchFamily="2" charset="0"/>
              </a:rPr>
              <a:t>கருத்தியலுக்கு முக்கியத்துவம் தர வேண்டிய பாடங்களும் வினாக்களும்.</a:t>
            </a:r>
          </a:p>
          <a:p>
            <a:pPr marL="857250" lvl="1" indent="-457200">
              <a:buNone/>
            </a:pPr>
            <a:endParaRPr lang="en-US" sz="3000" b="1" dirty="0" smtClean="0">
              <a:solidFill>
                <a:srgbClr val="C00000"/>
              </a:solidFill>
              <a:latin typeface="VANAVIL-Avvaiyar" pitchFamily="2" charset="0"/>
            </a:endParaRPr>
          </a:p>
          <a:p>
            <a:pPr marL="857250" lvl="1" indent="-457200">
              <a:buNone/>
            </a:pPr>
            <a:r>
              <a:rPr lang="en-US" sz="3000" b="1" dirty="0" smtClean="0">
                <a:solidFill>
                  <a:srgbClr val="00B0F0"/>
                </a:solidFill>
                <a:latin typeface="VANAVIL-Avvaiyar" pitchFamily="2" charset="0"/>
              </a:rPr>
              <a:t>				</a:t>
            </a:r>
            <a:r>
              <a:rPr lang="ta-IN" sz="3000" b="1" dirty="0" smtClean="0">
                <a:solidFill>
                  <a:srgbClr val="00B0F0"/>
                </a:solidFill>
                <a:latin typeface="VANAVIL-Avvaiyar" pitchFamily="2" charset="0"/>
              </a:rPr>
              <a:t>இறுதிக் கணக்கு</a:t>
            </a:r>
          </a:p>
          <a:p>
            <a:pPr marL="857250" lvl="1" indent="-457200">
              <a:buNone/>
            </a:pPr>
            <a:r>
              <a:rPr lang="ta-IN" sz="3000" b="1" dirty="0" smtClean="0">
                <a:solidFill>
                  <a:srgbClr val="00B0F0"/>
                </a:solidFill>
                <a:latin typeface="VANAVIL-Avvaiyar" pitchFamily="2" charset="0"/>
              </a:rPr>
              <a:t>கொடுபட வேண்டிய செலவு என்றால் என்ன?</a:t>
            </a:r>
          </a:p>
          <a:p>
            <a:pPr marL="857250" lvl="1" indent="-457200">
              <a:buNone/>
            </a:pPr>
            <a:r>
              <a:rPr lang="ta-IN" sz="3000" b="1" dirty="0" smtClean="0">
                <a:solidFill>
                  <a:srgbClr val="00B0F0"/>
                </a:solidFill>
                <a:latin typeface="VANAVIL-Avvaiyar" pitchFamily="2" charset="0"/>
              </a:rPr>
              <a:t>வாராக்கடன் என்றால் என்ன?</a:t>
            </a:r>
          </a:p>
          <a:p>
            <a:pPr marL="857250" lvl="1" indent="-457200">
              <a:buNone/>
            </a:pPr>
            <a:r>
              <a:rPr lang="ta-IN" sz="3000" b="1" dirty="0" smtClean="0">
                <a:solidFill>
                  <a:srgbClr val="00B0F0"/>
                </a:solidFill>
                <a:latin typeface="VANAVIL-Avvaiyar" pitchFamily="2" charset="0"/>
              </a:rPr>
              <a:t>வாரா ஐயக்கடன் ஒதுக்கு என்றால் என்ன?</a:t>
            </a:r>
          </a:p>
          <a:p>
            <a:pPr marL="857250" lvl="1" indent="-457200">
              <a:buNone/>
            </a:pPr>
            <a:r>
              <a:rPr lang="ta-IN" sz="3000" b="1" dirty="0" smtClean="0">
                <a:solidFill>
                  <a:srgbClr val="00B0F0"/>
                </a:solidFill>
                <a:latin typeface="VANAVIL-Avvaiyar" pitchFamily="2" charset="0"/>
              </a:rPr>
              <a:t>கூடியுள்ள வருமானம் என்றால் என்ன?</a:t>
            </a:r>
          </a:p>
          <a:p>
            <a:pPr marL="857250" lvl="1" indent="-457200">
              <a:buNone/>
            </a:pPr>
            <a:r>
              <a:rPr lang="ta-IN" sz="3000" b="1" dirty="0" smtClean="0">
                <a:solidFill>
                  <a:srgbClr val="00B0F0"/>
                </a:solidFill>
                <a:latin typeface="VANAVIL-Avvaiyar" pitchFamily="2" charset="0"/>
              </a:rPr>
              <a:t>முன்கூட்டிப் பெற்ற வருமானம் என்றால் என்ன?</a:t>
            </a:r>
          </a:p>
          <a:p>
            <a:pPr marL="857250" lvl="1" indent="-457200">
              <a:buNone/>
            </a:pPr>
            <a:r>
              <a:rPr lang="ta-IN" sz="3000" b="1" dirty="0" smtClean="0">
                <a:solidFill>
                  <a:srgbClr val="00B0F0"/>
                </a:solidFill>
                <a:latin typeface="VANAVIL-Avvaiyar" pitchFamily="2" charset="0"/>
              </a:rPr>
              <a:t>முன்கூட்டி செலுத்திய செலவு என்றால் என்ன?</a:t>
            </a:r>
          </a:p>
          <a:p>
            <a:pPr marL="857250" lvl="1" indent="-457200">
              <a:buNone/>
            </a:pPr>
            <a:r>
              <a:rPr lang="ta-IN" sz="3000" b="1" dirty="0" smtClean="0">
                <a:solidFill>
                  <a:srgbClr val="00B0F0"/>
                </a:solidFill>
                <a:latin typeface="VANAVIL-Avvaiyar" pitchFamily="2" charset="0"/>
              </a:rPr>
              <a:t>சரிகட்டுப் பதிவு என்றால் என்ன?</a:t>
            </a:r>
          </a:p>
          <a:p>
            <a:pPr marL="857250" lvl="1" indent="-457200">
              <a:buNone/>
            </a:pPr>
            <a:endParaRPr lang="en-US" sz="3000" b="1" u="sng" dirty="0" smtClean="0">
              <a:solidFill>
                <a:srgbClr val="C00000"/>
              </a:solidFill>
              <a:latin typeface="VANAVIL-Avvaiyar" pitchFamily="2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88963"/>
          </a:xfrm>
        </p:spPr>
        <p:txBody>
          <a:bodyPr>
            <a:noAutofit/>
          </a:bodyPr>
          <a:lstStyle/>
          <a:p>
            <a:pPr algn="ctr"/>
            <a:r>
              <a:rPr lang="ta-IN" sz="3500" b="1" dirty="0" smtClean="0">
                <a:solidFill>
                  <a:srgbClr val="FFFF00"/>
                </a:solidFill>
              </a:rPr>
              <a:t>5- மதிப்பெண் வினாக்கள் </a:t>
            </a:r>
            <a:endParaRPr lang="en-US" sz="3500" b="1" dirty="0">
              <a:solidFill>
                <a:srgbClr val="FFFF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N.Sivanathan P.G.Asst,S.S.V HSS,Kodumudi,Erode Dist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2860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2000" cy="5181600"/>
          </a:xfrm>
        </p:spPr>
        <p:txBody>
          <a:bodyPr>
            <a:normAutofit fontScale="92500"/>
          </a:bodyPr>
          <a:lstStyle/>
          <a:p>
            <a:pPr marL="1680210" lvl="4" indent="-457200">
              <a:buAutoNum type="arabicPeriod" startAt="2"/>
            </a:pPr>
            <a:r>
              <a:rPr lang="en-US" sz="2400" b="1" dirty="0" smtClean="0">
                <a:solidFill>
                  <a:srgbClr val="C00000"/>
                </a:solidFill>
                <a:latin typeface="VANAVIL-Avvaiyar" pitchFamily="2" charset="0"/>
              </a:rPr>
              <a:t>   </a:t>
            </a:r>
            <a:r>
              <a:rPr lang="ta-IN" sz="2400" b="1" dirty="0" smtClean="0">
                <a:solidFill>
                  <a:srgbClr val="C00000"/>
                </a:solidFill>
                <a:latin typeface="VANAVIL-Avvaiyar" pitchFamily="2" charset="0"/>
              </a:rPr>
              <a:t>ஒற்றைப் பதிவு முறை</a:t>
            </a:r>
            <a:endParaRPr lang="en-US" sz="2400" b="1" dirty="0" smtClean="0">
              <a:solidFill>
                <a:srgbClr val="C00000"/>
              </a:solidFill>
              <a:latin typeface="VANAVIL-Avvaiyar" pitchFamily="2" charset="0"/>
            </a:endParaRPr>
          </a:p>
          <a:p>
            <a:pPr marL="1680210" lvl="4" indent="-457200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VANAVIL-Avvaiyar" pitchFamily="2" charset="0"/>
              </a:rPr>
              <a:t>      </a:t>
            </a:r>
            <a:r>
              <a:rPr lang="ta-IN" sz="2400" b="1" dirty="0" smtClean="0">
                <a:solidFill>
                  <a:srgbClr val="00B0F0"/>
                </a:solidFill>
                <a:latin typeface="VANAVIL-Avvaiyar" pitchFamily="2" charset="0"/>
              </a:rPr>
              <a:t>ஒற்றைப்பதிவுமுறைவரைவிலக்கணம்</a:t>
            </a:r>
          </a:p>
          <a:p>
            <a:pPr marL="1680210" lvl="4" indent="-457200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VANAVIL-Avvaiyar" pitchFamily="2" charset="0"/>
              </a:rPr>
              <a:t>      </a:t>
            </a:r>
            <a:r>
              <a:rPr lang="ta-IN" sz="2400" b="1" dirty="0" smtClean="0">
                <a:solidFill>
                  <a:srgbClr val="00B0F0"/>
                </a:solidFill>
                <a:latin typeface="VANAVIL-Avvaiyar" pitchFamily="2" charset="0"/>
              </a:rPr>
              <a:t>நிலையறிக்கை என்றால்  என்ன?</a:t>
            </a:r>
          </a:p>
          <a:p>
            <a:pPr marL="1680210" lvl="4" indent="-457200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VANAVIL-Avvaiyar" pitchFamily="2" charset="0"/>
              </a:rPr>
              <a:t>      </a:t>
            </a:r>
            <a:r>
              <a:rPr lang="ta-IN" sz="2400" b="1" dirty="0" smtClean="0">
                <a:solidFill>
                  <a:srgbClr val="00B0F0"/>
                </a:solidFill>
                <a:latin typeface="VANAVIL-Avvaiyar" pitchFamily="2" charset="0"/>
              </a:rPr>
              <a:t>மாற்றுதல் முறை என்றால் என்ன?</a:t>
            </a:r>
          </a:p>
          <a:p>
            <a:pPr marL="1680210" lvl="4" indent="-457200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VANAVIL-Avvaiyar" pitchFamily="2" charset="0"/>
              </a:rPr>
              <a:t>      </a:t>
            </a:r>
            <a:r>
              <a:rPr lang="ta-IN" sz="2400" b="1" dirty="0" smtClean="0">
                <a:solidFill>
                  <a:srgbClr val="00B0F0"/>
                </a:solidFill>
                <a:latin typeface="VANAVIL-Avvaiyar" pitchFamily="2" charset="0"/>
              </a:rPr>
              <a:t>ஒற்றைப் பதிவு-இரட்டைப் பதிவு</a:t>
            </a:r>
            <a:r>
              <a:rPr lang="en-US" sz="2400" b="1" dirty="0">
                <a:solidFill>
                  <a:srgbClr val="00B0F0"/>
                </a:solidFill>
                <a:latin typeface="VANAVIL-Avvaiyar" pitchFamily="2" charset="0"/>
              </a:rPr>
              <a:t> </a:t>
            </a:r>
            <a:r>
              <a:rPr lang="ta-IN" sz="2400" b="1" dirty="0" smtClean="0">
                <a:solidFill>
                  <a:srgbClr val="00B0F0"/>
                </a:solidFill>
                <a:latin typeface="VANAVIL-Avvaiyar" pitchFamily="2" charset="0"/>
              </a:rPr>
              <a:t>வேறுபாடு (3 மட்டும்)</a:t>
            </a:r>
          </a:p>
          <a:p>
            <a:pPr marL="1680210" lvl="4" indent="-457200">
              <a:buNone/>
            </a:pPr>
            <a:endParaRPr lang="ta-IN" sz="2400" b="1" dirty="0" smtClean="0">
              <a:solidFill>
                <a:srgbClr val="C00000"/>
              </a:solidFill>
              <a:latin typeface="VANAVIL-Avvaiyar" pitchFamily="2" charset="0"/>
            </a:endParaRPr>
          </a:p>
          <a:p>
            <a:pPr marL="1680210" lvl="4" indent="-45720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VANAVIL-Avvaiyar" pitchFamily="2" charset="0"/>
              </a:rPr>
              <a:t>      </a:t>
            </a:r>
            <a:r>
              <a:rPr lang="ta-IN" sz="2400" b="1" dirty="0" smtClean="0">
                <a:solidFill>
                  <a:srgbClr val="C00000"/>
                </a:solidFill>
                <a:latin typeface="VANAVIL-Avvaiyar" pitchFamily="2" charset="0"/>
              </a:rPr>
              <a:t>தேய்மானக் கணக்குகள்</a:t>
            </a:r>
          </a:p>
          <a:p>
            <a:pPr marL="1680210" lvl="4" indent="-457200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VANAVIL-Avvaiyar" pitchFamily="2" charset="0"/>
              </a:rPr>
              <a:t>      </a:t>
            </a:r>
            <a:r>
              <a:rPr lang="ta-IN" sz="2400" b="1" dirty="0" smtClean="0">
                <a:solidFill>
                  <a:srgbClr val="00B0F0"/>
                </a:solidFill>
                <a:latin typeface="VANAVIL-Avvaiyar" pitchFamily="2" charset="0"/>
              </a:rPr>
              <a:t>தேய்மானம் வரைவிலக்கணம்</a:t>
            </a:r>
          </a:p>
          <a:p>
            <a:pPr marL="1680210" lvl="4" indent="-457200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VANAVIL-Avvaiyar" pitchFamily="2" charset="0"/>
              </a:rPr>
              <a:t>      </a:t>
            </a:r>
            <a:r>
              <a:rPr lang="ta-IN" sz="2400" b="1" dirty="0" smtClean="0">
                <a:solidFill>
                  <a:srgbClr val="00B0F0"/>
                </a:solidFill>
                <a:latin typeface="VANAVIL-Avvaiyar" pitchFamily="2" charset="0"/>
              </a:rPr>
              <a:t>எறிமதிப்பு என்றால் என்ன?</a:t>
            </a:r>
          </a:p>
          <a:p>
            <a:pPr marL="1680210" lvl="4" indent="-457200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VANAVIL-Avvaiyar" pitchFamily="2" charset="0"/>
              </a:rPr>
              <a:t>      </a:t>
            </a:r>
            <a:r>
              <a:rPr lang="ta-IN" sz="2400" b="1" dirty="0" smtClean="0">
                <a:solidFill>
                  <a:srgbClr val="00B0F0"/>
                </a:solidFill>
                <a:latin typeface="VANAVIL-Avvaiyar" pitchFamily="2" charset="0"/>
              </a:rPr>
              <a:t>காப்பீட்டு முனைமம் முறையில்</a:t>
            </a:r>
            <a:r>
              <a:rPr lang="en-US" sz="2400" b="1" dirty="0">
                <a:solidFill>
                  <a:srgbClr val="00B0F0"/>
                </a:solidFill>
                <a:latin typeface="VANAVIL-Avvaiyar" pitchFamily="2" charset="0"/>
              </a:rPr>
              <a:t> </a:t>
            </a:r>
            <a:r>
              <a:rPr lang="ta-IN" sz="2400" b="1" dirty="0" smtClean="0">
                <a:solidFill>
                  <a:srgbClr val="00B0F0"/>
                </a:solidFill>
                <a:latin typeface="VANAVIL-Avvaiyar" pitchFamily="2" charset="0"/>
              </a:rPr>
              <a:t>தேய்மானம் கணக்கிடுதல் என்றால்</a:t>
            </a:r>
            <a:r>
              <a:rPr lang="en-US" sz="2400" b="1" dirty="0" smtClean="0">
                <a:solidFill>
                  <a:srgbClr val="00B0F0"/>
                </a:solidFill>
                <a:latin typeface="VANAVIL-Avvaiyar" pitchFamily="2" charset="0"/>
              </a:rPr>
              <a:t> </a:t>
            </a:r>
            <a:r>
              <a:rPr lang="ta-IN" sz="2400" b="1" dirty="0" smtClean="0">
                <a:solidFill>
                  <a:srgbClr val="00B0F0"/>
                </a:solidFill>
                <a:latin typeface="VANAVIL-Avvaiyar" pitchFamily="2" charset="0"/>
              </a:rPr>
              <a:t>என்ன?</a:t>
            </a:r>
            <a:endParaRPr lang="en-US" sz="2400" b="1" dirty="0" smtClean="0">
              <a:solidFill>
                <a:srgbClr val="00B0F0"/>
              </a:solidFill>
              <a:latin typeface="VANAVIL-Avvaiyar" pitchFamily="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808038"/>
          </a:xfrm>
        </p:spPr>
        <p:txBody>
          <a:bodyPr>
            <a:noAutofit/>
          </a:bodyPr>
          <a:lstStyle/>
          <a:p>
            <a:pPr algn="ctr"/>
            <a:r>
              <a:rPr lang="ta-IN" sz="3500" b="1" dirty="0" smtClean="0">
                <a:solidFill>
                  <a:srgbClr val="FFFF00"/>
                </a:solidFill>
              </a:rPr>
              <a:t>5- மதிப்பெண் வினாக்கள் </a:t>
            </a:r>
            <a:endParaRPr lang="en-US" sz="3500" b="1" dirty="0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 </a:t>
            </a:r>
            <a:r>
              <a:rPr lang="en-US" dirty="0" err="1" smtClean="0"/>
              <a:t>N.Sivanathan</a:t>
            </a:r>
            <a:r>
              <a:rPr lang="en-US" dirty="0" smtClean="0"/>
              <a:t> </a:t>
            </a:r>
            <a:r>
              <a:rPr lang="en-US" dirty="0" err="1" smtClean="0"/>
              <a:t>P.G.Asst,S.S.V</a:t>
            </a:r>
            <a:r>
              <a:rPr lang="en-US" dirty="0" smtClean="0"/>
              <a:t> </a:t>
            </a:r>
            <a:r>
              <a:rPr lang="en-US" dirty="0" err="1" smtClean="0"/>
              <a:t>HSS,Kodumudi,Erode</a:t>
            </a:r>
            <a:r>
              <a:rPr lang="en-US" dirty="0" smtClean="0"/>
              <a:t> Dist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1781</TotalTime>
  <Words>1735</Words>
  <Application>Microsoft Office PowerPoint</Application>
  <PresentationFormat>On-screen Show (4:3)</PresentationFormat>
  <Paragraphs>494</Paragraphs>
  <Slides>32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Equity</vt:lpstr>
      <vt:lpstr>PowerPoint Presentation</vt:lpstr>
      <vt:lpstr>PowerPoint Presentation</vt:lpstr>
      <vt:lpstr>பாட வினாத்தாள் அமைப்பு  (Blue Print)</vt:lpstr>
      <vt:lpstr>ஒரு மதிப்பெண் வினாக்கள்</vt:lpstr>
      <vt:lpstr>ஒரு மதிப்பெண் கணக்கீட்டு வினா - உதாரணம்</vt:lpstr>
      <vt:lpstr>ஒரு மதிப்பெண் கணக்கீட்டு வினா - உதாரணம்</vt:lpstr>
      <vt:lpstr>ஒரு மதிப்பெண் கணக்கீட்டு வினா - உதாரணம்</vt:lpstr>
      <vt:lpstr>5- மதிப்பெண் வினாக்கள் </vt:lpstr>
      <vt:lpstr>5- மதிப்பெண் வினாக்கள் </vt:lpstr>
      <vt:lpstr>5- மதிப்பெண் வினாக்கள் </vt:lpstr>
      <vt:lpstr>கருத்துரு வினாக்களுக்கான விடையை சுருக்கமாகவும், எளிமையாகவும் மாற்றித் தருதல்</vt:lpstr>
      <vt:lpstr>5- மதிப்பெண் வினாக்கள் </vt:lpstr>
      <vt:lpstr>5- மதிப்பெண் வினாக்கள் </vt:lpstr>
      <vt:lpstr>5- மதிப்பெண் வினாக்கள் </vt:lpstr>
      <vt:lpstr>5- மதிப்பெண் வினாக்கள் </vt:lpstr>
      <vt:lpstr>5- மதிப்பெண் வினாக்கள் </vt:lpstr>
      <vt:lpstr>5- மதிப்பெண் வினாக்கள் </vt:lpstr>
      <vt:lpstr>5- மதிப்பெண் வினாக்கள் </vt:lpstr>
      <vt:lpstr>5- மதிப்பெண் வினாக்கள் </vt:lpstr>
      <vt:lpstr>12- மதிப்பெண் வினாக்கள் </vt:lpstr>
      <vt:lpstr>12- மதிப்பெண் வினாக்கள் </vt:lpstr>
      <vt:lpstr>PowerPoint Presentation</vt:lpstr>
      <vt:lpstr>12- மதிப்பெண் வினாக்கள் </vt:lpstr>
      <vt:lpstr>12- மதிப்பெண் வினாக்கள் </vt:lpstr>
      <vt:lpstr>12- மதிப்பெண் வினாக்கள் </vt:lpstr>
      <vt:lpstr>12- மதிப்பெண் வினாக்கள் </vt:lpstr>
      <vt:lpstr>12- மதிப்பெண் வினாக்கள் </vt:lpstr>
      <vt:lpstr>       20- மதிப்பெண் வினாக்கள் </vt:lpstr>
      <vt:lpstr>இறுதிக் கணக்குகள்</vt:lpstr>
      <vt:lpstr>ரொக்கத் திட்டப்பட்டியல்</vt:lpstr>
      <vt:lpstr>PowerPoint Presentation</vt:lpstr>
      <vt:lpstr>இம்முறையைப் பின்பற்றும் பொழுது மாணவர்கள் பெறக்கூடிய மதிப்பெண்கள்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ghl«   fz¡F¥gÂéaš</dc:title>
  <dc:creator>KTEK</dc:creator>
  <cp:lastModifiedBy>USER</cp:lastModifiedBy>
  <cp:revision>327</cp:revision>
  <dcterms:created xsi:type="dcterms:W3CDTF">2014-08-11T04:41:23Z</dcterms:created>
  <dcterms:modified xsi:type="dcterms:W3CDTF">2015-08-19T14:47:46Z</dcterms:modified>
</cp:coreProperties>
</file>